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jfif"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8" r:id="rId2"/>
    <p:sldId id="259" r:id="rId3"/>
    <p:sldId id="260" r:id="rId4"/>
    <p:sldId id="261" r:id="rId5"/>
    <p:sldId id="262"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8" d="100"/>
          <a:sy n="38" d="100"/>
        </p:scale>
        <p:origin x="-12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F1E27-64F3-6846-9B60-B8240155D3EE}" type="datetimeFigureOut">
              <a:rPr lang="en-US" smtClean="0"/>
              <a:t>22-12-06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678D0-0A4F-2348-8566-180167125FFD}" type="slidenum">
              <a:rPr lang="en-US" smtClean="0"/>
              <a:t>‹#›</a:t>
            </a:fld>
            <a:endParaRPr lang="en-US"/>
          </a:p>
        </p:txBody>
      </p:sp>
    </p:spTree>
    <p:extLst>
      <p:ext uri="{BB962C8B-B14F-4D97-AF65-F5344CB8AC3E}">
        <p14:creationId xmlns:p14="http://schemas.microsoft.com/office/powerpoint/2010/main" val="3625264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process of encoding and decoding an oral messages.</a:t>
            </a:r>
          </a:p>
          <a:p>
            <a:r>
              <a:rPr lang="en-US" baseline="0" dirty="0" smtClean="0"/>
              <a:t> Explain how personal experience will affect the process of encoding and decoding</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5</a:t>
            </a:fld>
            <a:endParaRPr lang="en-US"/>
          </a:p>
        </p:txBody>
      </p:sp>
    </p:spTree>
    <p:extLst>
      <p:ext uri="{BB962C8B-B14F-4D97-AF65-F5344CB8AC3E}">
        <p14:creationId xmlns:p14="http://schemas.microsoft.com/office/powerpoint/2010/main" val="341777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A GROUP WORK TO DEVELOP A VALDATION STATEMENT AND EXPRESSION OF YOUR POSITION/ VIEW</a:t>
            </a:r>
          </a:p>
          <a:p>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35</a:t>
            </a:fld>
            <a:endParaRPr lang="en-US"/>
          </a:p>
        </p:txBody>
      </p:sp>
    </p:spTree>
    <p:extLst>
      <p:ext uri="{BB962C8B-B14F-4D97-AF65-F5344CB8AC3E}">
        <p14:creationId xmlns:p14="http://schemas.microsoft.com/office/powerpoint/2010/main" val="42712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learners,</a:t>
            </a:r>
            <a:r>
              <a:rPr lang="en-US" baseline="0" dirty="0" smtClean="0"/>
              <a:t> individually formulate their responses. Sample answers will appear when you click on slide</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36</a:t>
            </a:fld>
            <a:endParaRPr lang="en-US"/>
          </a:p>
        </p:txBody>
      </p:sp>
    </p:spTree>
    <p:extLst>
      <p:ext uri="{BB962C8B-B14F-4D97-AF65-F5344CB8AC3E}">
        <p14:creationId xmlns:p14="http://schemas.microsoft.com/office/powerpoint/2010/main" val="376153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44</a:t>
            </a:fld>
            <a:endParaRPr lang="en-US"/>
          </a:p>
        </p:txBody>
      </p:sp>
    </p:spTree>
    <p:extLst>
      <p:ext uri="{BB962C8B-B14F-4D97-AF65-F5344CB8AC3E}">
        <p14:creationId xmlns:p14="http://schemas.microsoft.com/office/powerpoint/2010/main" val="78683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three levels of listening take take place prior to the listener responding</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6</a:t>
            </a:fld>
            <a:endParaRPr lang="en-US"/>
          </a:p>
        </p:txBody>
      </p:sp>
    </p:spTree>
    <p:extLst>
      <p:ext uri="{BB962C8B-B14F-4D97-AF65-F5344CB8AC3E}">
        <p14:creationId xmlns:p14="http://schemas.microsoft.com/office/powerpoint/2010/main" val="2557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we will do similar tasks to the ones just completed. The difference will be that the listener will be able to ask questions, paraphrase what they thought they heard.</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13</a:t>
            </a:fld>
            <a:endParaRPr lang="en-US"/>
          </a:p>
        </p:txBody>
      </p:sp>
    </p:spTree>
    <p:extLst>
      <p:ext uri="{BB962C8B-B14F-4D97-AF65-F5344CB8AC3E}">
        <p14:creationId xmlns:p14="http://schemas.microsoft.com/office/powerpoint/2010/main" val="326815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learners what they can see in the body language of the people on the slide</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26</a:t>
            </a:fld>
            <a:endParaRPr lang="en-US"/>
          </a:p>
        </p:txBody>
      </p:sp>
    </p:spTree>
    <p:extLst>
      <p:ext uri="{BB962C8B-B14F-4D97-AF65-F5344CB8AC3E}">
        <p14:creationId xmlns:p14="http://schemas.microsoft.com/office/powerpoint/2010/main" val="151411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job sucks- emotions: anger, frustration, difficulty with the work</a:t>
            </a:r>
          </a:p>
          <a:p>
            <a:r>
              <a:rPr lang="en-US" dirty="0" smtClean="0"/>
              <a:t>I will never learn how to</a:t>
            </a:r>
            <a:r>
              <a:rPr lang="mr-IN" dirty="0" smtClean="0"/>
              <a:t>…</a:t>
            </a:r>
            <a:r>
              <a:rPr lang="en-US" dirty="0" smtClean="0"/>
              <a:t>- emotions: dumb, want to quit, needs some help</a:t>
            </a:r>
          </a:p>
          <a:p>
            <a:endParaRPr lang="en-US" dirty="0" smtClean="0"/>
          </a:p>
          <a:p>
            <a:r>
              <a:rPr lang="en-US" dirty="0" smtClean="0"/>
              <a:t>KEY POINT:</a:t>
            </a:r>
            <a:r>
              <a:rPr lang="en-US" baseline="0" dirty="0" smtClean="0"/>
              <a:t> AS THE LISTENER YOU CAN CHOOSE THE EMOTION YOU WANT TO DEAL WITH. USUALLY IT IS THE EMOTION THAT CAN BE ADDRESSED IN THE MOMENT. YOU CAN DEAL WITH UNDERLYING EMOTIONS AT A LATER DATE AND IN A MORE CONDUCIVE SITUATION.</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27</a:t>
            </a:fld>
            <a:endParaRPr lang="en-US"/>
          </a:p>
        </p:txBody>
      </p:sp>
    </p:spTree>
    <p:extLst>
      <p:ext uri="{BB962C8B-B14F-4D97-AF65-F5344CB8AC3E}">
        <p14:creationId xmlns:p14="http://schemas.microsoft.com/office/powerpoint/2010/main" val="96484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balancing your communications you increase the likelihood of developing a positive relationship with the other person. This relationship can be the basis</a:t>
            </a:r>
            <a:r>
              <a:rPr lang="en-US" baseline="0" dirty="0" smtClean="0"/>
              <a:t> for more discussion later on.</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29</a:t>
            </a:fld>
            <a:endParaRPr lang="en-US"/>
          </a:p>
        </p:txBody>
      </p:sp>
    </p:spTree>
    <p:extLst>
      <p:ext uri="{BB962C8B-B14F-4D97-AF65-F5344CB8AC3E}">
        <p14:creationId xmlns:p14="http://schemas.microsoft.com/office/powerpoint/2010/main" val="202278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TO QUESTION:</a:t>
            </a:r>
            <a:r>
              <a:rPr lang="en-US" baseline="0" dirty="0" smtClean="0"/>
              <a:t> IF YOU ARE TOO ASSERTIVE YOU MAY NEGATIVELY AFFECT YOUR RELATIONSHIP WITH THAT PERSON. IF YOU ARE TOO COOPEARTIVE YOU ARE NOT ABLE TO MAKE YOU POINTS AND THE OTHER PERSON DOES NOT LEARN WHAT YOU WANT THEM TO DO.</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30</a:t>
            </a:fld>
            <a:endParaRPr lang="en-US"/>
          </a:p>
        </p:txBody>
      </p:sp>
    </p:spTree>
    <p:extLst>
      <p:ext uri="{BB962C8B-B14F-4D97-AF65-F5344CB8AC3E}">
        <p14:creationId xmlns:p14="http://schemas.microsoft.com/office/powerpoint/2010/main" val="420565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SKILLS RESPET THE OTHER PERSONS THOUGHTS AND IDEAS WHILE ALLOWING YOU TO EXPRESS WHAT YOU NEED TO BE DONE. IF DONE PROPERLY</a:t>
            </a:r>
            <a:r>
              <a:rPr lang="en-US" baseline="0" dirty="0" smtClean="0"/>
              <a:t> THE RELATIONSHIP IS STRENGTHED AND THE WORK IS DONE PROPERLY.</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31</a:t>
            </a:fld>
            <a:endParaRPr lang="en-US"/>
          </a:p>
        </p:txBody>
      </p:sp>
    </p:spTree>
    <p:extLst>
      <p:ext uri="{BB962C8B-B14F-4D97-AF65-F5344CB8AC3E}">
        <p14:creationId xmlns:p14="http://schemas.microsoft.com/office/powerpoint/2010/main" val="308185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 WORK TO DEVELOP A VALDATION STATEMENT AND EXPRESSION OF YOUR POSITION/ VIEW</a:t>
            </a:r>
            <a:endParaRPr lang="en-US" dirty="0"/>
          </a:p>
        </p:txBody>
      </p:sp>
      <p:sp>
        <p:nvSpPr>
          <p:cNvPr id="4" name="Slide Number Placeholder 3"/>
          <p:cNvSpPr>
            <a:spLocks noGrp="1"/>
          </p:cNvSpPr>
          <p:nvPr>
            <p:ph type="sldNum" sz="quarter" idx="10"/>
          </p:nvPr>
        </p:nvSpPr>
        <p:spPr/>
        <p:txBody>
          <a:bodyPr/>
          <a:lstStyle/>
          <a:p>
            <a:fld id="{D12678D0-0A4F-2348-8566-180167125FFD}" type="slidenum">
              <a:rPr lang="en-US" smtClean="0"/>
              <a:t>34</a:t>
            </a:fld>
            <a:endParaRPr lang="en-US"/>
          </a:p>
        </p:txBody>
      </p:sp>
    </p:spTree>
    <p:extLst>
      <p:ext uri="{BB962C8B-B14F-4D97-AF65-F5344CB8AC3E}">
        <p14:creationId xmlns:p14="http://schemas.microsoft.com/office/powerpoint/2010/main" val="130249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1B2636-9E54-2B4E-96E7-76243F7D49F4}" type="datetimeFigureOut">
              <a:rPr lang="en-US" smtClean="0"/>
              <a:t>22-12-06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379659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B2636-9E54-2B4E-96E7-76243F7D49F4}" type="datetimeFigureOut">
              <a:rPr lang="en-US" smtClean="0"/>
              <a:t>22-12-06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52062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B2636-9E54-2B4E-96E7-76243F7D49F4}" type="datetimeFigureOut">
              <a:rPr lang="en-US" smtClean="0"/>
              <a:t>22-12-06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361024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B2636-9E54-2B4E-96E7-76243F7D49F4}" type="datetimeFigureOut">
              <a:rPr lang="en-US" smtClean="0"/>
              <a:t>22-12-06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51994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B2636-9E54-2B4E-96E7-76243F7D49F4}" type="datetimeFigureOut">
              <a:rPr lang="en-US" smtClean="0"/>
              <a:t>22-12-06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363022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B2636-9E54-2B4E-96E7-76243F7D49F4}" type="datetimeFigureOut">
              <a:rPr lang="en-US" smtClean="0"/>
              <a:t>22-12-06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59889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1B2636-9E54-2B4E-96E7-76243F7D49F4}" type="datetimeFigureOut">
              <a:rPr lang="en-US" smtClean="0"/>
              <a:t>22-12-06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406304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B2636-9E54-2B4E-96E7-76243F7D49F4}" type="datetimeFigureOut">
              <a:rPr lang="en-US" smtClean="0"/>
              <a:t>22-12-06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351023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B2636-9E54-2B4E-96E7-76243F7D49F4}" type="datetimeFigureOut">
              <a:rPr lang="en-US" smtClean="0"/>
              <a:t>22-12-06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53402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B2636-9E54-2B4E-96E7-76243F7D49F4}" type="datetimeFigureOut">
              <a:rPr lang="en-US" smtClean="0"/>
              <a:t>22-12-06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37297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B2636-9E54-2B4E-96E7-76243F7D49F4}" type="datetimeFigureOut">
              <a:rPr lang="en-US" smtClean="0"/>
              <a:t>22-12-06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E5F5-983F-7F4E-A0CE-7C796CFE9550}" type="slidenum">
              <a:rPr lang="en-US" smtClean="0"/>
              <a:t>‹#›</a:t>
            </a:fld>
            <a:endParaRPr lang="en-US"/>
          </a:p>
        </p:txBody>
      </p:sp>
    </p:spTree>
    <p:extLst>
      <p:ext uri="{BB962C8B-B14F-4D97-AF65-F5344CB8AC3E}">
        <p14:creationId xmlns:p14="http://schemas.microsoft.com/office/powerpoint/2010/main" val="1360661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B2636-9E54-2B4E-96E7-76243F7D49F4}" type="datetimeFigureOut">
              <a:rPr lang="en-US" smtClean="0"/>
              <a:t>22-12-06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2E5F5-983F-7F4E-A0CE-7C796CFE9550}" type="slidenum">
              <a:rPr lang="en-US" smtClean="0"/>
              <a:t>‹#›</a:t>
            </a:fld>
            <a:endParaRPr lang="en-US"/>
          </a:p>
        </p:txBody>
      </p:sp>
    </p:spTree>
    <p:extLst>
      <p:ext uri="{BB962C8B-B14F-4D97-AF65-F5344CB8AC3E}">
        <p14:creationId xmlns:p14="http://schemas.microsoft.com/office/powerpoint/2010/main" val="81009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f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f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ORAL COMMUNICATIONS</a:t>
            </a:r>
            <a:br>
              <a:rPr lang="en-US" b="1" dirty="0" smtClean="0"/>
            </a:b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p:txBody>
      </p:sp>
      <p:pic>
        <p:nvPicPr>
          <p:cNvPr id="4" name="Picture 3"/>
          <p:cNvPicPr/>
          <p:nvPr/>
        </p:nvPicPr>
        <p:blipFill>
          <a:blip r:embed="rId2"/>
          <a:stretch>
            <a:fillRect/>
          </a:stretch>
        </p:blipFill>
        <p:spPr>
          <a:xfrm>
            <a:off x="1890494" y="2196188"/>
            <a:ext cx="5094229" cy="2403182"/>
          </a:xfrm>
          <a:prstGeom prst="rect">
            <a:avLst/>
          </a:prstGeom>
        </p:spPr>
      </p:pic>
    </p:spTree>
    <p:extLst>
      <p:ext uri="{BB962C8B-B14F-4D97-AF65-F5344CB8AC3E}">
        <p14:creationId xmlns:p14="http://schemas.microsoft.com/office/powerpoint/2010/main" val="2500649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ORAL COMMUNICATIONS</a:t>
            </a:r>
            <a:endParaRPr lang="en-US" b="1" dirty="0"/>
          </a:p>
        </p:txBody>
      </p:sp>
      <p:sp>
        <p:nvSpPr>
          <p:cNvPr id="3" name="Content Placeholder 2"/>
          <p:cNvSpPr>
            <a:spLocks noGrp="1"/>
          </p:cNvSpPr>
          <p:nvPr>
            <p:ph idx="1"/>
          </p:nvPr>
        </p:nvSpPr>
        <p:spPr/>
        <p:txBody>
          <a:bodyPr/>
          <a:lstStyle/>
          <a:p>
            <a:pPr marL="0" indent="0">
              <a:buNone/>
            </a:pPr>
            <a:r>
              <a:rPr lang="en-US" dirty="0" smtClean="0"/>
              <a:t>INSTRUCTIONS:</a:t>
            </a:r>
          </a:p>
          <a:p>
            <a:pPr marL="0" indent="0">
              <a:buNone/>
            </a:pPr>
            <a:endParaRPr lang="en-US" dirty="0"/>
          </a:p>
          <a:p>
            <a:pPr marL="0" indent="0">
              <a:buNone/>
            </a:pPr>
            <a:r>
              <a:rPr lang="en-US" dirty="0" smtClean="0"/>
              <a:t>A and B switch roles and re-do </a:t>
            </a:r>
            <a:r>
              <a:rPr lang="en-US" dirty="0" err="1" smtClean="0"/>
              <a:t>exoercise</a:t>
            </a:r>
            <a:r>
              <a:rPr lang="en-US" dirty="0" smtClean="0"/>
              <a:t> with a new slide.</a:t>
            </a:r>
            <a:endParaRPr lang="en-US" dirty="0"/>
          </a:p>
        </p:txBody>
      </p:sp>
    </p:spTree>
    <p:extLst>
      <p:ext uri="{BB962C8B-B14F-4D97-AF65-F5344CB8AC3E}">
        <p14:creationId xmlns:p14="http://schemas.microsoft.com/office/powerpoint/2010/main" val="235908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ATTENTIVE LISTENING #2</a:t>
            </a:r>
            <a:endParaRPr lang="en-US" b="1" dirty="0"/>
          </a:p>
        </p:txBody>
      </p:sp>
      <p:pic>
        <p:nvPicPr>
          <p:cNvPr id="4" name="Content Placeholder 3" descr="mage result for cartoon images of a carpenter"/>
          <p:cNvPicPr>
            <a:picLocks noGrp="1"/>
          </p:cNvPicPr>
          <p:nvPr>
            <p:ph idx="1"/>
          </p:nvPr>
        </p:nvPicPr>
        <p:blipFill>
          <a:blip r:embed="rId2">
            <a:extLst>
              <a:ext uri="{28A0092B-C50C-407E-A947-70E740481C1C}">
                <a14:useLocalDpi xmlns:a14="http://schemas.microsoft.com/office/drawing/2010/main" val="0"/>
              </a:ext>
            </a:extLst>
          </a:blip>
          <a:srcRect t="6670" b="6670"/>
          <a:stretch>
            <a:fillRect/>
          </a:stretch>
        </p:blipFill>
        <p:spPr bwMode="auto">
          <a:prstGeom prst="rect">
            <a:avLst/>
          </a:prstGeom>
          <a:noFill/>
          <a:ln>
            <a:noFill/>
          </a:ln>
        </p:spPr>
      </p:pic>
    </p:spTree>
    <p:extLst>
      <p:ext uri="{BB962C8B-B14F-4D97-AF65-F5344CB8AC3E}">
        <p14:creationId xmlns:p14="http://schemas.microsoft.com/office/powerpoint/2010/main" val="33461500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ORAL COMMUNICAIONS</a:t>
            </a:r>
            <a:endParaRPr lang="en-US" b="1" dirty="0"/>
          </a:p>
        </p:txBody>
      </p:sp>
      <p:sp>
        <p:nvSpPr>
          <p:cNvPr id="3" name="Content Placeholder 2"/>
          <p:cNvSpPr>
            <a:spLocks noGrp="1"/>
          </p:cNvSpPr>
          <p:nvPr>
            <p:ph idx="1"/>
          </p:nvPr>
        </p:nvSpPr>
        <p:spPr/>
        <p:txBody>
          <a:bodyPr/>
          <a:lstStyle/>
          <a:p>
            <a:pPr marL="0" indent="0">
              <a:buNone/>
            </a:pPr>
            <a:r>
              <a:rPr lang="en-US" b="1" dirty="0" smtClean="0"/>
              <a:t>DE-BRIEF:</a:t>
            </a:r>
          </a:p>
          <a:p>
            <a:pPr marL="0" indent="0">
              <a:buNone/>
            </a:pPr>
            <a:endParaRPr lang="en-US" dirty="0"/>
          </a:p>
          <a:p>
            <a:r>
              <a:rPr lang="en-US" dirty="0" smtClean="0"/>
              <a:t>Feelings about the exercises just completed?</a:t>
            </a:r>
          </a:p>
          <a:p>
            <a:r>
              <a:rPr lang="en-US" dirty="0" smtClean="0"/>
              <a:t>When you were the listener what did you do the understand the message?</a:t>
            </a:r>
          </a:p>
          <a:p>
            <a:r>
              <a:rPr lang="en-US" dirty="0" smtClean="0"/>
              <a:t>When you were the speaker what did you do the explain the message?</a:t>
            </a:r>
          </a:p>
          <a:p>
            <a:endParaRPr lang="en-US" dirty="0" smtClean="0"/>
          </a:p>
          <a:p>
            <a:endParaRPr lang="en-US" dirty="0"/>
          </a:p>
        </p:txBody>
      </p:sp>
    </p:spTree>
    <p:extLst>
      <p:ext uri="{BB962C8B-B14F-4D97-AF65-F5344CB8AC3E}">
        <p14:creationId xmlns:p14="http://schemas.microsoft.com/office/powerpoint/2010/main" val="34813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500" b="1" dirty="0" smtClean="0">
                <a:latin typeface="Arial"/>
                <a:cs typeface="Arial"/>
              </a:rPr>
              <a:t>ENHANCE YOUR UNDERSTANDING BY</a:t>
            </a:r>
          </a:p>
          <a:p>
            <a:pPr marL="0" indent="0">
              <a:buNone/>
            </a:pPr>
            <a:endParaRPr lang="en-US" dirty="0" smtClean="0">
              <a:latin typeface="Arial"/>
              <a:cs typeface="Arial"/>
            </a:endParaRPr>
          </a:p>
          <a:p>
            <a:pPr lvl="0"/>
            <a:r>
              <a:rPr lang="en-CA" dirty="0" smtClean="0">
                <a:latin typeface="Arial"/>
                <a:cs typeface="Arial"/>
              </a:rPr>
              <a:t>Asking </a:t>
            </a:r>
            <a:r>
              <a:rPr lang="en-CA" dirty="0">
                <a:latin typeface="Arial"/>
                <a:cs typeface="Arial"/>
              </a:rPr>
              <a:t>questions to clarify or learn </a:t>
            </a:r>
            <a:r>
              <a:rPr lang="en-CA" dirty="0" smtClean="0">
                <a:latin typeface="Arial"/>
                <a:cs typeface="Arial"/>
              </a:rPr>
              <a:t>more</a:t>
            </a:r>
          </a:p>
          <a:p>
            <a:r>
              <a:rPr lang="en-CA" dirty="0" smtClean="0">
                <a:latin typeface="Arial"/>
                <a:cs typeface="Arial"/>
              </a:rPr>
              <a:t>Paraphrasing the speaker’s idea</a:t>
            </a:r>
          </a:p>
          <a:p>
            <a:r>
              <a:rPr lang="en-CA" dirty="0" smtClean="0">
                <a:latin typeface="Arial"/>
                <a:cs typeface="Arial"/>
              </a:rPr>
              <a:t>Not judging the speaker</a:t>
            </a:r>
          </a:p>
          <a:p>
            <a:r>
              <a:rPr lang="en-CA" dirty="0" smtClean="0">
                <a:latin typeface="Arial"/>
                <a:cs typeface="Arial"/>
              </a:rPr>
              <a:t>Not formulating reasons why you disagree with the speaker</a:t>
            </a:r>
          </a:p>
          <a:p>
            <a:r>
              <a:rPr lang="en-CA" dirty="0" smtClean="0">
                <a:latin typeface="Arial"/>
                <a:cs typeface="Arial"/>
              </a:rPr>
              <a:t>Do not express your opinion or point of view</a:t>
            </a:r>
          </a:p>
          <a:p>
            <a:r>
              <a:rPr lang="en-CA" dirty="0" smtClean="0">
                <a:latin typeface="Arial"/>
                <a:cs typeface="Arial"/>
              </a:rPr>
              <a:t>Do not giving advice (unless asked)</a:t>
            </a:r>
          </a:p>
          <a:p>
            <a:endParaRPr lang="en-US" dirty="0" smtClean="0"/>
          </a:p>
        </p:txBody>
      </p:sp>
      <p:pic>
        <p:nvPicPr>
          <p:cNvPr id="4" name="Picture 3"/>
          <p:cNvPicPr/>
          <p:nvPr/>
        </p:nvPicPr>
        <p:blipFill>
          <a:blip r:embed="rId3"/>
          <a:stretch>
            <a:fillRect/>
          </a:stretch>
        </p:blipFill>
        <p:spPr>
          <a:xfrm>
            <a:off x="7569200" y="5664200"/>
            <a:ext cx="1117600" cy="1189038"/>
          </a:xfrm>
          <a:prstGeom prst="rect">
            <a:avLst/>
          </a:prstGeom>
        </p:spPr>
      </p:pic>
    </p:spTree>
    <p:extLst>
      <p:ext uri="{BB962C8B-B14F-4D97-AF65-F5344CB8AC3E}">
        <p14:creationId xmlns:p14="http://schemas.microsoft.com/office/powerpoint/2010/main" val="2234978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ATTENTIVE LISTENING #3</a:t>
            </a:r>
            <a:endParaRPr lang="en-US" b="1" dirty="0"/>
          </a:p>
        </p:txBody>
      </p:sp>
      <p:pic>
        <p:nvPicPr>
          <p:cNvPr id="4" name="Content Placeholder 3"/>
          <p:cNvPicPr>
            <a:picLocks noGrp="1" noChangeAspect="1"/>
          </p:cNvPicPr>
          <p:nvPr>
            <p:ph idx="1"/>
          </p:nvPr>
        </p:nvPicPr>
        <p:blipFill>
          <a:blip r:embed="rId2"/>
          <a:srcRect t="15270" b="15270"/>
          <a:stretch>
            <a:fillRect/>
          </a:stretch>
        </p:blipFill>
        <p:spPr/>
      </p:pic>
    </p:spTree>
    <p:extLst>
      <p:ext uri="{BB962C8B-B14F-4D97-AF65-F5344CB8AC3E}">
        <p14:creationId xmlns:p14="http://schemas.microsoft.com/office/powerpoint/2010/main" val="2641801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ATTENTIVE LISTENING #4</a:t>
            </a:r>
            <a:endParaRPr lang="en-US" b="1" dirty="0"/>
          </a:p>
        </p:txBody>
      </p:sp>
      <p:pic>
        <p:nvPicPr>
          <p:cNvPr id="3" name="Picture 2"/>
          <p:cNvPicPr>
            <a:picLocks noChangeAspect="1"/>
          </p:cNvPicPr>
          <p:nvPr/>
        </p:nvPicPr>
        <p:blipFill>
          <a:blip r:embed="rId2"/>
          <a:stretch>
            <a:fillRect/>
          </a:stretch>
        </p:blipFill>
        <p:spPr>
          <a:xfrm>
            <a:off x="1360756" y="1941208"/>
            <a:ext cx="6660629" cy="4129391"/>
          </a:xfrm>
          <a:prstGeom prst="rect">
            <a:avLst/>
          </a:prstGeom>
        </p:spPr>
      </p:pic>
    </p:spTree>
    <p:extLst>
      <p:ext uri="{BB962C8B-B14F-4D97-AF65-F5344CB8AC3E}">
        <p14:creationId xmlns:p14="http://schemas.microsoft.com/office/powerpoint/2010/main" val="692540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500" b="1" dirty="0" smtClean="0"/>
              <a:t>DE-BRIEF</a:t>
            </a:r>
          </a:p>
          <a:p>
            <a:endParaRPr lang="en-US" dirty="0" smtClean="0"/>
          </a:p>
          <a:p>
            <a:r>
              <a:rPr lang="en-US" dirty="0" smtClean="0"/>
              <a:t>Feelings/ reactions to being an attentive listener?</a:t>
            </a:r>
          </a:p>
          <a:p>
            <a:r>
              <a:rPr lang="en-US" dirty="0" smtClean="0"/>
              <a:t>How did your questions help clarify the message?</a:t>
            </a:r>
          </a:p>
          <a:p>
            <a:r>
              <a:rPr lang="en-US" dirty="0" smtClean="0"/>
              <a:t>How did paraphrasing help clarify the message?</a:t>
            </a:r>
          </a:p>
          <a:p>
            <a:r>
              <a:rPr lang="en-US" dirty="0" smtClean="0"/>
              <a:t>What do you have to work on to be a more attentive listener?</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913245" y="5050155"/>
            <a:ext cx="1773555" cy="1583690"/>
          </a:xfrm>
          <a:prstGeom prst="rect">
            <a:avLst/>
          </a:prstGeom>
          <a:noFill/>
          <a:ln>
            <a:noFill/>
          </a:ln>
        </p:spPr>
      </p:pic>
    </p:spTree>
    <p:extLst>
      <p:ext uri="{BB962C8B-B14F-4D97-AF65-F5344CB8AC3E}">
        <p14:creationId xmlns:p14="http://schemas.microsoft.com/office/powerpoint/2010/main" val="4118588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a:cs typeface="Arial"/>
              </a:rPr>
              <a:t>PROFESSIONAL DRIVER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LISTENING WITH EMPATHY</a:t>
            </a:r>
          </a:p>
          <a:p>
            <a:pPr marL="0" indent="0">
              <a:buNone/>
            </a:pPr>
            <a:endParaRPr lang="en-US" dirty="0" smtClean="0"/>
          </a:p>
          <a:p>
            <a:pPr marL="0" indent="0">
              <a:buNone/>
            </a:pPr>
            <a:r>
              <a:rPr lang="en-US" dirty="0" smtClean="0"/>
              <a:t>Listening with empathy is understanding the feelings that are being communicated in the words, actions, tone of voice, and/ or body language. This is most important if the speaker is expressing strong emotions</a:t>
            </a:r>
          </a:p>
        </p:txBody>
      </p:sp>
      <p:pic>
        <p:nvPicPr>
          <p:cNvPr id="4" name="Picture 3"/>
          <p:cNvPicPr/>
          <p:nvPr/>
        </p:nvPicPr>
        <p:blipFill>
          <a:blip r:embed="rId2"/>
          <a:stretch>
            <a:fillRect/>
          </a:stretch>
        </p:blipFill>
        <p:spPr>
          <a:xfrm>
            <a:off x="7534275" y="4869180"/>
            <a:ext cx="1266825" cy="1988820"/>
          </a:xfrm>
          <a:prstGeom prst="rect">
            <a:avLst/>
          </a:prstGeom>
        </p:spPr>
      </p:pic>
    </p:spTree>
    <p:extLst>
      <p:ext uri="{BB962C8B-B14F-4D97-AF65-F5344CB8AC3E}">
        <p14:creationId xmlns:p14="http://schemas.microsoft.com/office/powerpoint/2010/main" val="1673197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b="1"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dirty="0"/>
          </a:p>
        </p:txBody>
      </p:sp>
      <p:sp>
        <p:nvSpPr>
          <p:cNvPr id="10" name="TextBox 9"/>
          <p:cNvSpPr txBox="1"/>
          <p:nvPr/>
        </p:nvSpPr>
        <p:spPr>
          <a:xfrm>
            <a:off x="457200" y="2212588"/>
            <a:ext cx="8494753" cy="584776"/>
          </a:xfrm>
          <a:prstGeom prst="rect">
            <a:avLst/>
          </a:prstGeom>
          <a:noFill/>
        </p:spPr>
        <p:txBody>
          <a:bodyPr wrap="square" rtlCol="0">
            <a:spAutoFit/>
          </a:bodyPr>
          <a:lstStyle/>
          <a:p>
            <a:r>
              <a:rPr lang="en-US" sz="3200" b="1" dirty="0" smtClean="0">
                <a:latin typeface="Arial"/>
                <a:cs typeface="Arial"/>
              </a:rPr>
              <a:t>LISTENING WITH EMPATHY</a:t>
            </a:r>
          </a:p>
        </p:txBody>
      </p:sp>
      <p:pic>
        <p:nvPicPr>
          <p:cNvPr id="6" name="Picture 5">
            <a:extLst>
              <a:ext uri="{FF2B5EF4-FFF2-40B4-BE49-F238E27FC236}">
                <a16:creationId xmlns="" xmlns:a16="http://schemas.microsoft.com/office/drawing/2014/main" id="{BA1A4DBA-689F-4BC4-8092-CD9F183C3B95}"/>
              </a:ext>
            </a:extLst>
          </p:cNvPr>
          <p:cNvPicPr>
            <a:picLocks noChangeAspect="1"/>
          </p:cNvPicPr>
          <p:nvPr/>
        </p:nvPicPr>
        <p:blipFill rotWithShape="1">
          <a:blip r:embed="rId2">
            <a:extLst>
              <a:ext uri="{28A0092B-C50C-407E-A947-70E740481C1C}">
                <a14:useLocalDpi xmlns:a14="http://schemas.microsoft.com/office/drawing/2010/main" val="0"/>
              </a:ext>
            </a:extLst>
          </a:blip>
          <a:srcRect l="39538" t="25439" r="18599" b="57017"/>
          <a:stretch/>
        </p:blipFill>
        <p:spPr>
          <a:xfrm>
            <a:off x="2526291" y="3335866"/>
            <a:ext cx="3768729" cy="841024"/>
          </a:xfrm>
          <a:prstGeom prst="rect">
            <a:avLst/>
          </a:prstGeom>
        </p:spPr>
      </p:pic>
    </p:spTree>
    <p:extLst>
      <p:ext uri="{BB962C8B-B14F-4D97-AF65-F5344CB8AC3E}">
        <p14:creationId xmlns:p14="http://schemas.microsoft.com/office/powerpoint/2010/main" val="871511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a:t>
            </a:r>
            <a:endParaRPr lang="en-US" dirty="0"/>
          </a:p>
        </p:txBody>
      </p:sp>
      <p:sp>
        <p:nvSpPr>
          <p:cNvPr id="3" name="Content Placeholder 2"/>
          <p:cNvSpPr>
            <a:spLocks noGrp="1"/>
          </p:cNvSpPr>
          <p:nvPr>
            <p:ph idx="1"/>
          </p:nvPr>
        </p:nvSpPr>
        <p:spPr/>
        <p:txBody>
          <a:bodyPr/>
          <a:lstStyle/>
          <a:p>
            <a:pPr marL="0" indent="0">
              <a:buNone/>
            </a:pPr>
            <a:r>
              <a:rPr lang="en-US" b="1" dirty="0" smtClean="0"/>
              <a:t>TUNE INTO FEELINGS</a:t>
            </a:r>
          </a:p>
          <a:p>
            <a:pPr marL="0" indent="0">
              <a:buNone/>
            </a:pPr>
            <a:endParaRPr lang="en-US" b="1" dirty="0"/>
          </a:p>
          <a:p>
            <a:pPr marL="0" indent="0" algn="ctr">
              <a:buNone/>
            </a:pPr>
            <a:endParaRPr lang="en-US" b="1" dirty="0"/>
          </a:p>
        </p:txBody>
      </p:sp>
      <p:pic>
        <p:nvPicPr>
          <p:cNvPr id="4" name="Picture 3">
            <a:extLst>
              <a:ext uri="{FF2B5EF4-FFF2-40B4-BE49-F238E27FC236}">
                <a16:creationId xmlns="" xmlns:a16="http://schemas.microsoft.com/office/drawing/2014/main" id="{BA1A4DBA-689F-4BC4-8092-CD9F183C3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1" y="2821178"/>
            <a:ext cx="4193382" cy="2779521"/>
          </a:xfrm>
          <a:prstGeom prst="rect">
            <a:avLst/>
          </a:prstGeom>
        </p:spPr>
      </p:pic>
    </p:spTree>
    <p:extLst>
      <p:ext uri="{BB962C8B-B14F-4D97-AF65-F5344CB8AC3E}">
        <p14:creationId xmlns:p14="http://schemas.microsoft.com/office/powerpoint/2010/main" val="182825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500" b="1" dirty="0" smtClean="0">
                <a:latin typeface="Arial"/>
                <a:cs typeface="Arial"/>
              </a:rPr>
              <a:t>RATIONALE FOR COMMUNICATION SKILLS</a:t>
            </a:r>
          </a:p>
          <a:p>
            <a:pPr marL="0" indent="0" algn="just">
              <a:buNone/>
            </a:pPr>
            <a:r>
              <a:rPr lang="en-US" sz="3300" dirty="0" smtClean="0">
                <a:latin typeface="Arial"/>
                <a:cs typeface="Arial"/>
              </a:rPr>
              <a:t>When </a:t>
            </a:r>
            <a:r>
              <a:rPr lang="en-US" sz="3300" dirty="0">
                <a:latin typeface="Arial"/>
                <a:cs typeface="Arial"/>
              </a:rPr>
              <a:t>you work with so many stakeholders, communication is key. For work to flow, you need to make sure that everyone is on the same page, working towards the same goals, and all kept in the loop about any changes or issues.  The importance is reflected in 2018 PMI survey where </a:t>
            </a:r>
            <a:r>
              <a:rPr lang="en-US" sz="3300" dirty="0" smtClean="0">
                <a:latin typeface="Arial"/>
                <a:cs typeface="Arial"/>
              </a:rPr>
              <a:t>managers </a:t>
            </a:r>
            <a:r>
              <a:rPr lang="en-US" sz="3300" dirty="0">
                <a:latin typeface="Arial"/>
                <a:cs typeface="Arial"/>
              </a:rPr>
              <a:t>identified communications as a primary factor in 29% of all failed projects. The most common form of communications on worksite tends to be oral, so </a:t>
            </a:r>
            <a:r>
              <a:rPr lang="en-US" sz="3300" dirty="0" smtClean="0">
                <a:latin typeface="Arial"/>
                <a:cs typeface="Arial"/>
              </a:rPr>
              <a:t>a professions driver </a:t>
            </a:r>
            <a:r>
              <a:rPr lang="en-US" sz="3300" dirty="0">
                <a:latin typeface="Arial"/>
                <a:cs typeface="Arial"/>
              </a:rPr>
              <a:t>requires superior oral communications skills. </a:t>
            </a:r>
          </a:p>
          <a:p>
            <a:pPr marL="0" indent="0">
              <a:buNone/>
            </a:pPr>
            <a:endParaRPr lang="en-US" dirty="0"/>
          </a:p>
        </p:txBody>
      </p:sp>
    </p:spTree>
    <p:extLst>
      <p:ext uri="{BB962C8B-B14F-4D97-AF65-F5344CB8AC3E}">
        <p14:creationId xmlns:p14="http://schemas.microsoft.com/office/powerpoint/2010/main" val="2408045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a:t>
            </a:r>
            <a:endParaRPr lang="en-US" b="1"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dirty="0"/>
          </a:p>
        </p:txBody>
      </p:sp>
      <p:sp>
        <p:nvSpPr>
          <p:cNvPr id="10" name="TextBox 9"/>
          <p:cNvSpPr txBox="1"/>
          <p:nvPr/>
        </p:nvSpPr>
        <p:spPr>
          <a:xfrm>
            <a:off x="457200" y="2212588"/>
            <a:ext cx="8494753" cy="584776"/>
          </a:xfrm>
          <a:prstGeom prst="rect">
            <a:avLst/>
          </a:prstGeom>
          <a:noFill/>
        </p:spPr>
        <p:txBody>
          <a:bodyPr wrap="square" rtlCol="0">
            <a:spAutoFit/>
          </a:bodyPr>
          <a:lstStyle/>
          <a:p>
            <a:r>
              <a:rPr lang="en-US" sz="3200" b="1" dirty="0" smtClean="0">
                <a:latin typeface="Arial"/>
                <a:cs typeface="Arial"/>
              </a:rPr>
              <a:t>LISTENING WITH EMPATHY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026" y="2947840"/>
            <a:ext cx="7190073" cy="2242868"/>
          </a:xfrm>
          <a:prstGeom prst="rect">
            <a:avLst/>
          </a:prstGeom>
        </p:spPr>
      </p:pic>
    </p:spTree>
    <p:extLst>
      <p:ext uri="{BB962C8B-B14F-4D97-AF65-F5344CB8AC3E}">
        <p14:creationId xmlns:p14="http://schemas.microsoft.com/office/powerpoint/2010/main" val="15880435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lstStyle/>
          <a:p>
            <a:pPr marL="0" indent="0">
              <a:buNone/>
            </a:pPr>
            <a:r>
              <a:rPr lang="en-US" b="1" dirty="0" smtClean="0"/>
              <a:t>TUNE INTO FEELINGS</a:t>
            </a:r>
          </a:p>
          <a:p>
            <a:pPr marL="0" indent="0">
              <a:buNone/>
            </a:pPr>
            <a:endParaRPr lang="en-US" b="1" dirty="0"/>
          </a:p>
          <a:p>
            <a:pPr marL="0" indent="0" algn="ctr">
              <a:buNone/>
            </a:pPr>
            <a:endParaRPr lang="en-US" b="1" dirty="0" smtClean="0"/>
          </a:p>
          <a:p>
            <a:pPr marL="0" indent="0">
              <a:buNone/>
            </a:pPr>
            <a:endParaRPr lang="en-US" b="1" dirty="0"/>
          </a:p>
          <a:p>
            <a:pPr marL="0" indent="0" algn="ctr">
              <a:buNone/>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046" y="2512193"/>
            <a:ext cx="2944795" cy="3999297"/>
          </a:xfrm>
          <a:prstGeom prst="rect">
            <a:avLst/>
          </a:prstGeom>
        </p:spPr>
      </p:pic>
    </p:spTree>
    <p:extLst>
      <p:ext uri="{BB962C8B-B14F-4D97-AF65-F5344CB8AC3E}">
        <p14:creationId xmlns:p14="http://schemas.microsoft.com/office/powerpoint/2010/main" val="39251753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COMMUNCATIONS</a:t>
            </a:r>
            <a:endParaRPr lang="en-US" b="1"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dirty="0"/>
          </a:p>
        </p:txBody>
      </p:sp>
      <p:sp>
        <p:nvSpPr>
          <p:cNvPr id="10" name="TextBox 9"/>
          <p:cNvSpPr txBox="1"/>
          <p:nvPr/>
        </p:nvSpPr>
        <p:spPr>
          <a:xfrm>
            <a:off x="457200" y="2212588"/>
            <a:ext cx="8494753" cy="584776"/>
          </a:xfrm>
          <a:prstGeom prst="rect">
            <a:avLst/>
          </a:prstGeom>
          <a:noFill/>
        </p:spPr>
        <p:txBody>
          <a:bodyPr wrap="square" rtlCol="0">
            <a:spAutoFit/>
          </a:bodyPr>
          <a:lstStyle/>
          <a:p>
            <a:r>
              <a:rPr lang="en-US" sz="3200" b="1" dirty="0" smtClean="0">
                <a:latin typeface="Arial"/>
                <a:cs typeface="Arial"/>
              </a:rPr>
              <a:t>LISTENING WITH EMPATHY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7" y="3041240"/>
            <a:ext cx="5000625" cy="2076450"/>
          </a:xfrm>
          <a:prstGeom prst="rect">
            <a:avLst/>
          </a:prstGeom>
        </p:spPr>
      </p:pic>
    </p:spTree>
    <p:extLst>
      <p:ext uri="{BB962C8B-B14F-4D97-AF65-F5344CB8AC3E}">
        <p14:creationId xmlns:p14="http://schemas.microsoft.com/office/powerpoint/2010/main" val="35297291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lstStyle/>
          <a:p>
            <a:pPr marL="0" indent="0">
              <a:buNone/>
            </a:pPr>
            <a:r>
              <a:rPr lang="en-US" b="1" dirty="0" smtClean="0"/>
              <a:t>TUNE INTO FEELINGS</a:t>
            </a:r>
          </a:p>
          <a:p>
            <a:pPr marL="0" indent="0">
              <a:buNone/>
            </a:pPr>
            <a:endParaRPr lang="en-US" b="1" dirty="0"/>
          </a:p>
          <a:p>
            <a:pPr marL="0" indent="0" algn="ctr">
              <a:buNone/>
            </a:pPr>
            <a:endParaRPr lang="en-US" b="1" dirty="0" smtClean="0"/>
          </a:p>
          <a:p>
            <a:pPr marL="0" indent="0">
              <a:buNone/>
            </a:pPr>
            <a:endParaRPr lang="en-US" b="1" dirty="0"/>
          </a:p>
          <a:p>
            <a:pPr marL="0" indent="0" algn="ctr">
              <a:buNone/>
            </a:pPr>
            <a:endParaRPr lang="en-US" b="1" dirty="0" smtClean="0"/>
          </a:p>
          <a:p>
            <a:pPr marL="0" indent="0">
              <a:buNone/>
            </a:pPr>
            <a:endParaRPr lang="en-US" b="1" dirty="0"/>
          </a:p>
          <a:p>
            <a:pPr marL="0" indent="0" algn="ctr">
              <a:buNone/>
            </a:pP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61" y="2596719"/>
            <a:ext cx="3161315" cy="3671055"/>
          </a:xfrm>
          <a:prstGeom prst="rect">
            <a:avLst/>
          </a:prstGeom>
        </p:spPr>
      </p:pic>
    </p:spTree>
    <p:extLst>
      <p:ext uri="{BB962C8B-B14F-4D97-AF65-F5344CB8AC3E}">
        <p14:creationId xmlns:p14="http://schemas.microsoft.com/office/powerpoint/2010/main" val="4916686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b="1"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dirty="0"/>
          </a:p>
        </p:txBody>
      </p:sp>
      <p:sp>
        <p:nvSpPr>
          <p:cNvPr id="10" name="TextBox 9"/>
          <p:cNvSpPr txBox="1"/>
          <p:nvPr/>
        </p:nvSpPr>
        <p:spPr>
          <a:xfrm>
            <a:off x="457200" y="2212588"/>
            <a:ext cx="8494753" cy="584776"/>
          </a:xfrm>
          <a:prstGeom prst="rect">
            <a:avLst/>
          </a:prstGeom>
          <a:noFill/>
        </p:spPr>
        <p:txBody>
          <a:bodyPr wrap="square" rtlCol="0">
            <a:spAutoFit/>
          </a:bodyPr>
          <a:lstStyle/>
          <a:p>
            <a:r>
              <a:rPr lang="en-US" sz="3200" b="1" dirty="0" smtClean="0">
                <a:latin typeface="Arial"/>
                <a:cs typeface="Arial"/>
              </a:rPr>
              <a:t>LISTENING WITH EMPATHY</a:t>
            </a:r>
          </a:p>
        </p:txBody>
      </p:sp>
      <p:pic>
        <p:nvPicPr>
          <p:cNvPr id="6" name="Picture 5">
            <a:extLst>
              <a:ext uri="{FF2B5EF4-FFF2-40B4-BE49-F238E27FC236}">
                <a16:creationId xmlns="" xmlns:a16="http://schemas.microsoft.com/office/drawing/2014/main" id="{7B968A0A-590A-476D-885E-93463430AA92}"/>
              </a:ext>
            </a:extLst>
          </p:cNvPr>
          <p:cNvPicPr>
            <a:picLocks noChangeAspect="1"/>
          </p:cNvPicPr>
          <p:nvPr/>
        </p:nvPicPr>
        <p:blipFill rotWithShape="1">
          <a:blip r:embed="rId2">
            <a:extLst>
              <a:ext uri="{28A0092B-C50C-407E-A947-70E740481C1C}">
                <a14:useLocalDpi xmlns:a14="http://schemas.microsoft.com/office/drawing/2010/main" val="0"/>
              </a:ext>
            </a:extLst>
          </a:blip>
          <a:srcRect l="34543" t="31275" r="26205" b="57202"/>
          <a:stretch/>
        </p:blipFill>
        <p:spPr>
          <a:xfrm>
            <a:off x="2512487" y="3271959"/>
            <a:ext cx="3382192" cy="1311545"/>
          </a:xfrm>
          <a:prstGeom prst="rect">
            <a:avLst/>
          </a:prstGeom>
        </p:spPr>
      </p:pic>
    </p:spTree>
    <p:extLst>
      <p:ext uri="{BB962C8B-B14F-4D97-AF65-F5344CB8AC3E}">
        <p14:creationId xmlns:p14="http://schemas.microsoft.com/office/powerpoint/2010/main" val="18587614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a:cs typeface="Arial"/>
              </a:rPr>
              <a:t>PROFESSIONAL DRIVER TRAINING</a:t>
            </a:r>
            <a:endParaRPr lang="en-US" dirty="0"/>
          </a:p>
        </p:txBody>
      </p:sp>
      <p:sp>
        <p:nvSpPr>
          <p:cNvPr id="3" name="Content Placeholder 2"/>
          <p:cNvSpPr>
            <a:spLocks noGrp="1"/>
          </p:cNvSpPr>
          <p:nvPr>
            <p:ph idx="1"/>
          </p:nvPr>
        </p:nvSpPr>
        <p:spPr/>
        <p:txBody>
          <a:bodyPr/>
          <a:lstStyle/>
          <a:p>
            <a:pPr marL="0" indent="0">
              <a:buNone/>
            </a:pPr>
            <a:r>
              <a:rPr lang="en-US" b="1" dirty="0" smtClean="0"/>
              <a:t>TUNE INTO FEELINGS</a:t>
            </a:r>
          </a:p>
          <a:p>
            <a:pPr marL="0" indent="0">
              <a:buNone/>
            </a:pPr>
            <a:endParaRPr lang="en-US" b="1" dirty="0"/>
          </a:p>
          <a:p>
            <a:pPr marL="0" indent="0" algn="ctr">
              <a:buNone/>
            </a:pPr>
            <a:endParaRPr lang="en-US" b="1" dirty="0" smtClean="0"/>
          </a:p>
          <a:p>
            <a:pPr marL="0" indent="0">
              <a:buNone/>
            </a:pPr>
            <a:endParaRPr lang="en-US" b="1" dirty="0"/>
          </a:p>
          <a:p>
            <a:pPr marL="0" indent="0" algn="ctr">
              <a:buNone/>
            </a:pPr>
            <a:endParaRPr lang="en-US" b="1" dirty="0" smtClean="0"/>
          </a:p>
          <a:p>
            <a:pPr marL="0" indent="0">
              <a:buNone/>
            </a:pPr>
            <a:endParaRPr lang="en-US" b="1" dirty="0"/>
          </a:p>
          <a:p>
            <a:pPr marL="0" indent="0" algn="ctr">
              <a:buNone/>
            </a:pPr>
            <a:endParaRPr lang="en-US" b="1" dirty="0"/>
          </a:p>
        </p:txBody>
      </p:sp>
      <p:pic>
        <p:nvPicPr>
          <p:cNvPr id="6" name="Picture 5">
            <a:extLst>
              <a:ext uri="{FF2B5EF4-FFF2-40B4-BE49-F238E27FC236}">
                <a16:creationId xmlns="" xmlns:a16="http://schemas.microsoft.com/office/drawing/2014/main" id="{7B968A0A-590A-476D-885E-93463430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556" y="2568222"/>
            <a:ext cx="3518733" cy="3356328"/>
          </a:xfrm>
          <a:prstGeom prst="rect">
            <a:avLst/>
          </a:prstGeom>
        </p:spPr>
      </p:pic>
    </p:spTree>
    <p:extLst>
      <p:ext uri="{BB962C8B-B14F-4D97-AF65-F5344CB8AC3E}">
        <p14:creationId xmlns:p14="http://schemas.microsoft.com/office/powerpoint/2010/main" val="28257539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878" r="1878"/>
          <a:stretch>
            <a:fillRect/>
          </a:stretch>
        </p:blipFill>
        <p:spPr bwMode="auto">
          <a:prstGeom prst="rect">
            <a:avLst/>
          </a:prstGeom>
          <a:noFill/>
          <a:ln>
            <a:noFill/>
          </a:ln>
        </p:spPr>
      </p:pic>
    </p:spTree>
    <p:extLst>
      <p:ext uri="{BB962C8B-B14F-4D97-AF65-F5344CB8AC3E}">
        <p14:creationId xmlns:p14="http://schemas.microsoft.com/office/powerpoint/2010/main" val="19587257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a:cs typeface="Arial"/>
              </a:rPr>
              <a:t>PROFESSIONAL DRIVER TRAINING</a:t>
            </a:r>
            <a:endParaRPr lang="en-US" dirty="0"/>
          </a:p>
        </p:txBody>
      </p:sp>
      <p:sp>
        <p:nvSpPr>
          <p:cNvPr id="3" name="Content Placeholder 2"/>
          <p:cNvSpPr>
            <a:spLocks noGrp="1"/>
          </p:cNvSpPr>
          <p:nvPr>
            <p:ph idx="1"/>
          </p:nvPr>
        </p:nvSpPr>
        <p:spPr>
          <a:xfrm>
            <a:off x="60967" y="1600200"/>
            <a:ext cx="8229600" cy="4525963"/>
          </a:xfrm>
        </p:spPr>
        <p:txBody>
          <a:bodyPr>
            <a:normAutofit/>
          </a:bodyPr>
          <a:lstStyle/>
          <a:p>
            <a:pPr marL="0" indent="0">
              <a:buNone/>
            </a:pPr>
            <a:r>
              <a:rPr lang="en-US" b="1" dirty="0" smtClean="0"/>
              <a:t>LISTENING WITH EMPATHY</a:t>
            </a:r>
          </a:p>
          <a:p>
            <a:pPr marL="0" indent="0">
              <a:buNone/>
            </a:pP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1571860770"/>
              </p:ext>
            </p:extLst>
          </p:nvPr>
        </p:nvGraphicFramePr>
        <p:xfrm>
          <a:off x="312956" y="2667164"/>
          <a:ext cx="8373844" cy="2804159"/>
        </p:xfrm>
        <a:graphic>
          <a:graphicData uri="http://schemas.openxmlformats.org/drawingml/2006/table">
            <a:tbl>
              <a:tblPr firstRow="1" bandRow="1">
                <a:tableStyleId>{5C22544A-7EE6-4342-B048-85BDC9FD1C3A}</a:tableStyleId>
              </a:tblPr>
              <a:tblGrid>
                <a:gridCol w="4245578"/>
                <a:gridCol w="4128266"/>
              </a:tblGrid>
              <a:tr h="370840">
                <a:tc>
                  <a:txBody>
                    <a:bodyPr/>
                    <a:lstStyle/>
                    <a:p>
                      <a:pPr algn="ctr"/>
                      <a:r>
                        <a:rPr lang="en-US" sz="2800" dirty="0" smtClean="0">
                          <a:solidFill>
                            <a:srgbClr val="000000"/>
                          </a:solidFill>
                          <a:latin typeface="Arial"/>
                          <a:cs typeface="Arial"/>
                        </a:rPr>
                        <a:t>STATEMENT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smtClean="0">
                          <a:solidFill>
                            <a:srgbClr val="000000"/>
                          </a:solidFill>
                          <a:latin typeface="Arial"/>
                          <a:cs typeface="Arial"/>
                        </a:rPr>
                        <a:t>POSSIBLE EMOTIONS</a:t>
                      </a:r>
                      <a:endParaRPr lang="en-US" sz="2800"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marL="285750" indent="-285750" algn="l">
                        <a:buFont typeface="Arial"/>
                        <a:buChar char="•"/>
                      </a:pPr>
                      <a:r>
                        <a:rPr lang="en-US" sz="2400" dirty="0" smtClean="0">
                          <a:solidFill>
                            <a:srgbClr val="000000"/>
                          </a:solidFill>
                          <a:latin typeface="Arial"/>
                          <a:cs typeface="Arial"/>
                        </a:rPr>
                        <a:t>“This job sucks”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marL="285750" indent="-285750" algn="l">
                        <a:buFont typeface="Arial"/>
                        <a:buChar char="•"/>
                      </a:pPr>
                      <a:r>
                        <a:rPr lang="en-US" sz="2400" dirty="0" smtClean="0">
                          <a:solidFill>
                            <a:srgbClr val="000000"/>
                          </a:solidFill>
                          <a:latin typeface="Arial"/>
                          <a:cs typeface="Arial"/>
                        </a:rPr>
                        <a:t>“I will never learn how to</a:t>
                      </a:r>
                      <a:r>
                        <a:rPr lang="mr-IN" sz="2400" dirty="0" smtClean="0">
                          <a:solidFill>
                            <a:srgbClr val="000000"/>
                          </a:solidFill>
                          <a:latin typeface="Arial"/>
                          <a:cs typeface="Arial"/>
                        </a:rPr>
                        <a:t>…</a:t>
                      </a:r>
                      <a:r>
                        <a:rPr lang="en-US" sz="2400" dirty="0" smtClean="0">
                          <a:solidFill>
                            <a:srgbClr val="000000"/>
                          </a:solidFill>
                          <a:latin typeface="Arial"/>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marL="285750" indent="-285750" algn="l">
                        <a:buFont typeface="Arial"/>
                        <a:buChar char="•"/>
                      </a:pPr>
                      <a:r>
                        <a:rPr lang="en-US" sz="2400" dirty="0" smtClean="0">
                          <a:solidFill>
                            <a:srgbClr val="000000"/>
                          </a:solidFill>
                          <a:latin typeface="Arial"/>
                          <a:cs typeface="Arial"/>
                        </a:rPr>
                        <a:t>“I let the team down”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marL="285750" indent="-285750" algn="l">
                        <a:buFont typeface="Arial"/>
                        <a:buChar char="•"/>
                      </a:pPr>
                      <a:r>
                        <a:rPr lang="en-US" sz="2400" dirty="0" smtClean="0">
                          <a:solidFill>
                            <a:srgbClr val="000000"/>
                          </a:solidFill>
                          <a:latin typeface="Arial"/>
                          <a:cs typeface="Arial"/>
                        </a:rPr>
                        <a:t>“I am so glad it is over”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marL="285750" indent="-285750" algn="l">
                        <a:buFont typeface="Arial"/>
                        <a:buChar char="•"/>
                      </a:pPr>
                      <a:r>
                        <a:rPr lang="en-US" sz="2400" dirty="0" smtClean="0">
                          <a:solidFill>
                            <a:srgbClr val="000000"/>
                          </a:solidFill>
                          <a:latin typeface="Arial"/>
                          <a:cs typeface="Arial"/>
                        </a:rPr>
                        <a:t>Boy! That’s a great</a:t>
                      </a:r>
                      <a:r>
                        <a:rPr lang="en-US" sz="2400" baseline="0" dirty="0" smtClean="0">
                          <a:solidFill>
                            <a:srgbClr val="000000"/>
                          </a:solidFill>
                          <a:latin typeface="Arial"/>
                          <a:cs typeface="Arial"/>
                        </a:rPr>
                        <a:t> job”</a:t>
                      </a:r>
                      <a:endParaRPr lang="en-US" sz="2400" dirty="0" smtClean="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450590" y="5665153"/>
            <a:ext cx="913130" cy="922020"/>
          </a:xfrm>
          <a:prstGeom prst="rect">
            <a:avLst/>
          </a:prstGeom>
          <a:noFill/>
          <a:ln>
            <a:noFill/>
          </a:ln>
        </p:spPr>
      </p:pic>
    </p:spTree>
    <p:extLst>
      <p:ext uri="{BB962C8B-B14F-4D97-AF65-F5344CB8AC3E}">
        <p14:creationId xmlns:p14="http://schemas.microsoft.com/office/powerpoint/2010/main" val="28405535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pic>
        <p:nvPicPr>
          <p:cNvPr id="6" name="Picture 5"/>
          <p:cNvPicPr>
            <a:picLocks noChangeAspect="1"/>
          </p:cNvPicPr>
          <p:nvPr/>
        </p:nvPicPr>
        <p:blipFill>
          <a:blip r:embed="rId2"/>
          <a:stretch>
            <a:fillRect/>
          </a:stretch>
        </p:blipFill>
        <p:spPr>
          <a:xfrm>
            <a:off x="1" y="2189212"/>
            <a:ext cx="3559016" cy="3936951"/>
          </a:xfrm>
          <a:prstGeom prst="rect">
            <a:avLst/>
          </a:prstGeom>
        </p:spPr>
      </p:pic>
      <p:sp>
        <p:nvSpPr>
          <p:cNvPr id="7" name="TextBox 6"/>
          <p:cNvSpPr txBox="1"/>
          <p:nvPr/>
        </p:nvSpPr>
        <p:spPr>
          <a:xfrm>
            <a:off x="4092420" y="1887605"/>
            <a:ext cx="3968941" cy="4185762"/>
          </a:xfrm>
          <a:prstGeom prst="rect">
            <a:avLst/>
          </a:prstGeom>
          <a:noFill/>
        </p:spPr>
        <p:txBody>
          <a:bodyPr wrap="square" rtlCol="0">
            <a:spAutoFit/>
          </a:bodyPr>
          <a:lstStyle/>
          <a:p>
            <a:r>
              <a:rPr lang="en-US" sz="2000" b="1" dirty="0" smtClean="0"/>
              <a:t>Reflect upon the past activities and list actions as a listener you would like to:</a:t>
            </a:r>
          </a:p>
          <a:p>
            <a:endParaRPr lang="en-US" sz="2000" dirty="0" smtClean="0"/>
          </a:p>
          <a:p>
            <a:r>
              <a:rPr lang="en-US" sz="2400" b="1" dirty="0" smtClean="0">
                <a:solidFill>
                  <a:srgbClr val="FF0000"/>
                </a:solidFill>
              </a:rPr>
              <a:t>STOP</a:t>
            </a:r>
          </a:p>
          <a:p>
            <a:endParaRPr lang="en-US" sz="2400" b="1" dirty="0" smtClean="0"/>
          </a:p>
          <a:p>
            <a:endParaRPr lang="en-US" sz="2400" b="1" dirty="0" smtClean="0"/>
          </a:p>
          <a:p>
            <a:r>
              <a:rPr lang="en-US" sz="2400" b="1" dirty="0" smtClean="0">
                <a:solidFill>
                  <a:schemeClr val="accent6"/>
                </a:solidFill>
              </a:rPr>
              <a:t>CONTINUE</a:t>
            </a:r>
          </a:p>
          <a:p>
            <a:endParaRPr lang="en-US" sz="2400" b="1" dirty="0" smtClean="0"/>
          </a:p>
          <a:p>
            <a:endParaRPr lang="en-US" sz="2400" b="1" dirty="0" smtClean="0"/>
          </a:p>
          <a:p>
            <a:r>
              <a:rPr lang="en-US" sz="2400" b="1" dirty="0" smtClean="0">
                <a:solidFill>
                  <a:srgbClr val="008000"/>
                </a:solidFill>
              </a:rPr>
              <a:t>START</a:t>
            </a:r>
          </a:p>
          <a:p>
            <a:endParaRPr lang="en-US" dirty="0"/>
          </a:p>
        </p:txBody>
      </p:sp>
    </p:spTree>
    <p:extLst>
      <p:ext uri="{BB962C8B-B14F-4D97-AF65-F5344CB8AC3E}">
        <p14:creationId xmlns:p14="http://schemas.microsoft.com/office/powerpoint/2010/main" val="13819048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1"/>
          </p:nvPr>
        </p:nvSpPr>
        <p:spPr/>
        <p:txBody>
          <a:bodyPr>
            <a:normAutofit fontScale="92500" lnSpcReduction="20000"/>
          </a:bodyPr>
          <a:lstStyle/>
          <a:p>
            <a:pPr marL="0" indent="0">
              <a:buNone/>
            </a:pPr>
            <a:r>
              <a:rPr lang="en-US" b="1" dirty="0" smtClean="0"/>
              <a:t>BALANCE COMMUNICATIONS</a:t>
            </a:r>
          </a:p>
          <a:p>
            <a:pPr marL="0" indent="0">
              <a:buNone/>
            </a:pPr>
            <a:endParaRPr lang="en-US" dirty="0"/>
          </a:p>
          <a:p>
            <a:pPr marL="0" indent="0" algn="just">
              <a:buNone/>
            </a:pPr>
            <a:r>
              <a:rPr lang="en-US" dirty="0" smtClean="0"/>
              <a:t>Working with other people requires you to balance your communications between:</a:t>
            </a:r>
          </a:p>
          <a:p>
            <a:pPr algn="just"/>
            <a:r>
              <a:rPr lang="en-US" b="1" dirty="0" smtClean="0"/>
              <a:t>Co-operative communications</a:t>
            </a:r>
            <a:r>
              <a:rPr lang="en-US" dirty="0" smtClean="0"/>
              <a:t>- where you work to understand and satisfy the needs and interests of others</a:t>
            </a:r>
          </a:p>
          <a:p>
            <a:pPr algn="just"/>
            <a:r>
              <a:rPr lang="en-US" b="1" dirty="0" smtClean="0"/>
              <a:t>Assertive communications</a:t>
            </a:r>
            <a:r>
              <a:rPr lang="en-US" dirty="0" smtClean="0"/>
              <a:t>- where you attempt to have others understand and satisfy your needs and interests</a:t>
            </a:r>
          </a:p>
          <a:p>
            <a:pPr marL="0" indent="0">
              <a:buNone/>
            </a:pPr>
            <a:endParaRPr lang="en-US" dirty="0"/>
          </a:p>
        </p:txBody>
      </p:sp>
    </p:spTree>
    <p:extLst>
      <p:ext uri="{BB962C8B-B14F-4D97-AF65-F5344CB8AC3E}">
        <p14:creationId xmlns:p14="http://schemas.microsoft.com/office/powerpoint/2010/main" val="1829700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latin typeface="Arial"/>
                <a:cs typeface="Arial"/>
              </a:rPr>
              <a:t>TOPICS</a:t>
            </a:r>
          </a:p>
          <a:p>
            <a:pPr marL="0" indent="0">
              <a:buNone/>
            </a:pPr>
            <a:endParaRPr lang="en-US" b="1" dirty="0">
              <a:latin typeface="Arial"/>
              <a:cs typeface="Arial"/>
            </a:endParaRPr>
          </a:p>
          <a:p>
            <a:r>
              <a:rPr lang="en-US" sz="2800" dirty="0" smtClean="0">
                <a:latin typeface="Arial"/>
                <a:cs typeface="Arial"/>
              </a:rPr>
              <a:t>Listening for understanding</a:t>
            </a:r>
          </a:p>
          <a:p>
            <a:r>
              <a:rPr lang="en-US" sz="2800" dirty="0" smtClean="0">
                <a:latin typeface="Arial"/>
                <a:cs typeface="Arial"/>
              </a:rPr>
              <a:t>Listening with empathy</a:t>
            </a:r>
          </a:p>
          <a:p>
            <a:r>
              <a:rPr lang="en-US" sz="2800" dirty="0" smtClean="0">
                <a:latin typeface="Arial"/>
                <a:cs typeface="Arial"/>
              </a:rPr>
              <a:t>Balanced communications</a:t>
            </a:r>
          </a:p>
          <a:p>
            <a:r>
              <a:rPr lang="en-US" sz="2800" dirty="0" smtClean="0">
                <a:latin typeface="Arial"/>
                <a:cs typeface="Arial"/>
              </a:rPr>
              <a:t>Using Assertive Statements</a:t>
            </a:r>
          </a:p>
          <a:p>
            <a:r>
              <a:rPr lang="en-US" sz="2800" dirty="0" smtClean="0">
                <a:latin typeface="Arial"/>
                <a:cs typeface="Arial"/>
              </a:rPr>
              <a:t>Using I- Messages</a:t>
            </a:r>
          </a:p>
          <a:p>
            <a:pPr marL="0" indent="0">
              <a:buNone/>
            </a:pPr>
            <a:endParaRPr lang="en-US" dirty="0"/>
          </a:p>
        </p:txBody>
      </p:sp>
      <p:pic>
        <p:nvPicPr>
          <p:cNvPr id="4" name="Picture 3"/>
          <p:cNvPicPr>
            <a:picLocks noChangeAspect="1"/>
          </p:cNvPicPr>
          <p:nvPr/>
        </p:nvPicPr>
        <p:blipFill>
          <a:blip r:embed="rId2"/>
          <a:stretch>
            <a:fillRect/>
          </a:stretch>
        </p:blipFill>
        <p:spPr>
          <a:xfrm>
            <a:off x="6939927" y="5120477"/>
            <a:ext cx="2049237" cy="1475498"/>
          </a:xfrm>
          <a:prstGeom prst="rect">
            <a:avLst/>
          </a:prstGeom>
        </p:spPr>
      </p:pic>
    </p:spTree>
    <p:extLst>
      <p:ext uri="{BB962C8B-B14F-4D97-AF65-F5344CB8AC3E}">
        <p14:creationId xmlns:p14="http://schemas.microsoft.com/office/powerpoint/2010/main" val="26657003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pic>
        <p:nvPicPr>
          <p:cNvPr id="7" name="Picture 6"/>
          <p:cNvPicPr>
            <a:picLocks noChangeAspect="1"/>
          </p:cNvPicPr>
          <p:nvPr/>
        </p:nvPicPr>
        <p:blipFill>
          <a:blip r:embed="rId3"/>
          <a:stretch>
            <a:fillRect/>
          </a:stretch>
        </p:blipFill>
        <p:spPr>
          <a:xfrm>
            <a:off x="457200" y="2587825"/>
            <a:ext cx="7920475" cy="2575816"/>
          </a:xfrm>
          <a:prstGeom prst="rect">
            <a:avLst/>
          </a:prstGeom>
        </p:spPr>
      </p:pic>
      <p:sp>
        <p:nvSpPr>
          <p:cNvPr id="9" name="TextBox 8"/>
          <p:cNvSpPr txBox="1"/>
          <p:nvPr/>
        </p:nvSpPr>
        <p:spPr>
          <a:xfrm>
            <a:off x="806015" y="1905339"/>
            <a:ext cx="6667946" cy="584776"/>
          </a:xfrm>
          <a:prstGeom prst="rect">
            <a:avLst/>
          </a:prstGeom>
          <a:noFill/>
        </p:spPr>
        <p:txBody>
          <a:bodyPr wrap="square" rtlCol="0">
            <a:spAutoFit/>
          </a:bodyPr>
          <a:lstStyle/>
          <a:p>
            <a:r>
              <a:rPr lang="en-US" sz="3200" b="1" dirty="0" smtClean="0"/>
              <a:t>BALANCED COMMUNICATIONS</a:t>
            </a:r>
            <a:endParaRPr lang="en-US" sz="3200" b="1" dirty="0"/>
          </a:p>
        </p:txBody>
      </p:sp>
      <p:sp>
        <p:nvSpPr>
          <p:cNvPr id="10" name="TextBox 9"/>
          <p:cNvSpPr txBox="1"/>
          <p:nvPr/>
        </p:nvSpPr>
        <p:spPr>
          <a:xfrm>
            <a:off x="1050262" y="2587825"/>
            <a:ext cx="2857691" cy="584776"/>
          </a:xfrm>
          <a:prstGeom prst="rect">
            <a:avLst/>
          </a:prstGeom>
          <a:noFill/>
        </p:spPr>
        <p:txBody>
          <a:bodyPr wrap="square" rtlCol="0">
            <a:spAutoFit/>
          </a:bodyPr>
          <a:lstStyle/>
          <a:p>
            <a:r>
              <a:rPr lang="en-US" sz="3200" b="1" dirty="0" smtClean="0">
                <a:solidFill>
                  <a:srgbClr val="FF0000"/>
                </a:solidFill>
              </a:rPr>
              <a:t>ASSERTIVE</a:t>
            </a:r>
            <a:endParaRPr lang="en-US" sz="3200" b="1" dirty="0">
              <a:solidFill>
                <a:srgbClr val="FF0000"/>
              </a:solidFill>
            </a:endParaRPr>
          </a:p>
        </p:txBody>
      </p:sp>
      <p:sp>
        <p:nvSpPr>
          <p:cNvPr id="11" name="TextBox 10"/>
          <p:cNvSpPr txBox="1"/>
          <p:nvPr/>
        </p:nvSpPr>
        <p:spPr>
          <a:xfrm>
            <a:off x="5104764" y="2587824"/>
            <a:ext cx="3028663" cy="584776"/>
          </a:xfrm>
          <a:prstGeom prst="rect">
            <a:avLst/>
          </a:prstGeom>
          <a:noFill/>
        </p:spPr>
        <p:txBody>
          <a:bodyPr wrap="square" rtlCol="0">
            <a:spAutoFit/>
          </a:bodyPr>
          <a:lstStyle/>
          <a:p>
            <a:r>
              <a:rPr lang="en-US" sz="3200" b="1" dirty="0" smtClean="0">
                <a:solidFill>
                  <a:srgbClr val="008000"/>
                </a:solidFill>
              </a:rPr>
              <a:t>CO-OPERATIVE</a:t>
            </a:r>
            <a:endParaRPr lang="en-US" sz="3200" b="1" dirty="0">
              <a:solidFill>
                <a:srgbClr val="008000"/>
              </a:solidFill>
            </a:endParaRPr>
          </a:p>
        </p:txBody>
      </p:sp>
      <p:sp>
        <p:nvSpPr>
          <p:cNvPr id="12" name="TextBox 11"/>
          <p:cNvSpPr txBox="1"/>
          <p:nvPr/>
        </p:nvSpPr>
        <p:spPr>
          <a:xfrm>
            <a:off x="5568832" y="3883961"/>
            <a:ext cx="3575167" cy="1323439"/>
          </a:xfrm>
          <a:prstGeom prst="rect">
            <a:avLst/>
          </a:prstGeom>
          <a:noFill/>
        </p:spPr>
        <p:txBody>
          <a:bodyPr wrap="square" rtlCol="0">
            <a:spAutoFit/>
          </a:bodyPr>
          <a:lstStyle/>
          <a:p>
            <a:pPr marL="457200" indent="-457200">
              <a:buFont typeface="Arial"/>
              <a:buChar char="•"/>
            </a:pPr>
            <a:r>
              <a:rPr lang="en-US" sz="2000" dirty="0" smtClean="0">
                <a:solidFill>
                  <a:srgbClr val="008000"/>
                </a:solidFill>
              </a:rPr>
              <a:t>ATTENTIVE LISTENING</a:t>
            </a:r>
          </a:p>
          <a:p>
            <a:pPr marL="457200" indent="-457200">
              <a:buFont typeface="Arial"/>
              <a:buChar char="•"/>
            </a:pPr>
            <a:r>
              <a:rPr lang="en-US" sz="2000" dirty="0" smtClean="0">
                <a:solidFill>
                  <a:srgbClr val="008000"/>
                </a:solidFill>
              </a:rPr>
              <a:t>LISTENING WITH EMPATHY</a:t>
            </a:r>
          </a:p>
          <a:p>
            <a:pPr marL="457200" indent="-457200">
              <a:buFont typeface="Arial"/>
              <a:buChar char="•"/>
            </a:pPr>
            <a:r>
              <a:rPr lang="en-US" sz="2000" dirty="0" smtClean="0">
                <a:solidFill>
                  <a:srgbClr val="008000"/>
                </a:solidFill>
              </a:rPr>
              <a:t>ASKING QUESTIONS</a:t>
            </a:r>
          </a:p>
          <a:p>
            <a:pPr marL="457200" indent="-457200">
              <a:buFont typeface="Arial"/>
              <a:buChar char="•"/>
            </a:pPr>
            <a:r>
              <a:rPr lang="en-US" sz="2000" dirty="0" smtClean="0">
                <a:solidFill>
                  <a:srgbClr val="008000"/>
                </a:solidFill>
              </a:rPr>
              <a:t>PARAPHRASING</a:t>
            </a:r>
            <a:endParaRPr lang="en-US" sz="2000" dirty="0">
              <a:solidFill>
                <a:srgbClr val="008000"/>
              </a:solidFill>
            </a:endParaRPr>
          </a:p>
        </p:txBody>
      </p:sp>
      <p:sp>
        <p:nvSpPr>
          <p:cNvPr id="13" name="TextBox 12"/>
          <p:cNvSpPr txBox="1"/>
          <p:nvPr/>
        </p:nvSpPr>
        <p:spPr>
          <a:xfrm>
            <a:off x="312957" y="3883961"/>
            <a:ext cx="2788982" cy="1015663"/>
          </a:xfrm>
          <a:prstGeom prst="rect">
            <a:avLst/>
          </a:prstGeom>
          <a:noFill/>
        </p:spPr>
        <p:txBody>
          <a:bodyPr wrap="square" rtlCol="0">
            <a:spAutoFit/>
          </a:bodyPr>
          <a:lstStyle/>
          <a:p>
            <a:pPr marL="285750" indent="-285750">
              <a:buFont typeface="Arial"/>
              <a:buChar char="•"/>
            </a:pPr>
            <a:r>
              <a:rPr lang="en-US" sz="2000" b="1" dirty="0" smtClean="0">
                <a:solidFill>
                  <a:srgbClr val="FF0000"/>
                </a:solidFill>
              </a:rPr>
              <a:t>ASSERTIVE STATEMENTS</a:t>
            </a:r>
          </a:p>
          <a:p>
            <a:pPr marL="285750" indent="-285750">
              <a:buFont typeface="Arial"/>
              <a:buChar char="•"/>
            </a:pPr>
            <a:r>
              <a:rPr lang="en-US" sz="2000" b="1" dirty="0" smtClean="0">
                <a:solidFill>
                  <a:srgbClr val="FF0000"/>
                </a:solidFill>
              </a:rPr>
              <a:t>I-MESSAGES</a:t>
            </a:r>
            <a:endParaRPr lang="en-US" sz="2000" b="1" dirty="0">
              <a:solidFill>
                <a:srgbClr val="FF0000"/>
              </a:solidFill>
            </a:endParaRPr>
          </a:p>
        </p:txBody>
      </p:sp>
      <p:sp>
        <p:nvSpPr>
          <p:cNvPr id="14" name="TextBox 13"/>
          <p:cNvSpPr txBox="1"/>
          <p:nvPr/>
        </p:nvSpPr>
        <p:spPr>
          <a:xfrm>
            <a:off x="806015" y="5740445"/>
            <a:ext cx="7880785" cy="1077218"/>
          </a:xfrm>
          <a:prstGeom prst="rect">
            <a:avLst/>
          </a:prstGeom>
          <a:noFill/>
        </p:spPr>
        <p:txBody>
          <a:bodyPr wrap="square" rtlCol="0">
            <a:spAutoFit/>
          </a:bodyPr>
          <a:lstStyle/>
          <a:p>
            <a:pPr algn="ctr"/>
            <a:r>
              <a:rPr lang="en-US" sz="3200" b="1" dirty="0" smtClean="0">
                <a:solidFill>
                  <a:srgbClr val="0000FF"/>
                </a:solidFill>
              </a:rPr>
              <a:t>WHAT HAPPENS IF YOU EMPHASIZE ONLY 1 FORM OF COMMUNICTIONS? </a:t>
            </a:r>
            <a:endParaRPr lang="en-US" sz="3200" b="1" dirty="0">
              <a:solidFill>
                <a:srgbClr val="0000FF"/>
              </a:solidFill>
            </a:endParaRPr>
          </a:p>
        </p:txBody>
      </p:sp>
    </p:spTree>
    <p:extLst>
      <p:ext uri="{BB962C8B-B14F-4D97-AF65-F5344CB8AC3E}">
        <p14:creationId xmlns:p14="http://schemas.microsoft.com/office/powerpoint/2010/main" val="56862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t>TWO SKILLS FOR STATING YOUR POSITION</a:t>
            </a:r>
            <a:endParaRPr lang="en-US" b="1" dirty="0"/>
          </a:p>
          <a:p>
            <a:pPr marL="514350" indent="-514350">
              <a:buFont typeface="+mj-lt"/>
              <a:buAutoNum type="arabicPeriod"/>
            </a:pPr>
            <a:r>
              <a:rPr lang="en-US" b="1" dirty="0" smtClean="0"/>
              <a:t>Assertive statement</a:t>
            </a:r>
            <a:r>
              <a:rPr lang="en-US" dirty="0" smtClean="0"/>
              <a:t>- respects the ideas and opinion of the speaker, while stating your point in a  polite, yet forceful manner</a:t>
            </a:r>
          </a:p>
          <a:p>
            <a:pPr marL="514350" indent="-514350">
              <a:buFont typeface="+mj-lt"/>
              <a:buAutoNum type="arabicPeriod"/>
            </a:pPr>
            <a:r>
              <a:rPr lang="en-US" b="1" dirty="0" smtClean="0"/>
              <a:t>I- Message- </a:t>
            </a:r>
            <a:r>
              <a:rPr lang="en-US" dirty="0" smtClean="0"/>
              <a:t>an assertive way to state your opinion without blaming or escalating the situation.</a:t>
            </a:r>
            <a:endParaRPr lang="en-US"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427241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t>ASSERTIVE STATEMENTS- </a:t>
            </a:r>
            <a:r>
              <a:rPr lang="en-US" dirty="0" smtClean="0"/>
              <a:t>Is a two step process:</a:t>
            </a:r>
          </a:p>
          <a:p>
            <a:pPr marL="0" indent="0">
              <a:buNone/>
            </a:pPr>
            <a:endParaRPr lang="en-US" b="1" dirty="0"/>
          </a:p>
          <a:p>
            <a:pPr marL="514350" indent="-514350">
              <a:buFont typeface="+mj-lt"/>
              <a:buAutoNum type="arabicPeriod"/>
            </a:pPr>
            <a:r>
              <a:rPr lang="en-US" b="1" dirty="0" smtClean="0"/>
              <a:t>VALIDATE- </a:t>
            </a:r>
            <a:r>
              <a:rPr lang="en-US" dirty="0" smtClean="0"/>
              <a:t>the feeling, idea, or opinion of the speaker. Validate does not mean you agree with the speaker- just you accept </a:t>
            </a:r>
            <a:r>
              <a:rPr lang="en-US" b="1" dirty="0" smtClean="0"/>
              <a:t>their right </a:t>
            </a:r>
            <a:r>
              <a:rPr lang="en-US" dirty="0" smtClean="0"/>
              <a:t>to hold that view.</a:t>
            </a:r>
          </a:p>
          <a:p>
            <a:pPr marL="514350" indent="-514350">
              <a:buFont typeface="+mj-lt"/>
              <a:buAutoNum type="arabicPeriod"/>
            </a:pPr>
            <a:r>
              <a:rPr lang="en-US" b="1" dirty="0" smtClean="0"/>
              <a:t>ASSERT- </a:t>
            </a:r>
            <a:r>
              <a:rPr lang="en-US" dirty="0" smtClean="0"/>
              <a:t>state your feeling, idea, or opinion without using the words “but” or “however”</a:t>
            </a:r>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711777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4294967295"/>
          </p:nvPr>
        </p:nvSpPr>
        <p:spPr>
          <a:xfrm>
            <a:off x="0" y="1620356"/>
            <a:ext cx="8229600" cy="4525963"/>
          </a:xfrm>
        </p:spPr>
        <p:txBody>
          <a:bodyPr>
            <a:normAutofit/>
          </a:bodyPr>
          <a:lstStyle/>
          <a:p>
            <a:pPr marL="0" indent="0">
              <a:buNone/>
            </a:pPr>
            <a:r>
              <a:rPr lang="en-US" b="1" dirty="0" smtClean="0"/>
              <a:t>ASSERTIVE STATEMENTS</a:t>
            </a:r>
          </a:p>
          <a:p>
            <a:pPr marL="0" indent="0">
              <a:buNone/>
            </a:pPr>
            <a:endParaRPr lang="en-US" b="1" dirty="0"/>
          </a:p>
          <a:p>
            <a:pPr marL="0" indent="0">
              <a:buNone/>
            </a:pPr>
            <a:endParaRPr lang="en-US"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31986546"/>
              </p:ext>
            </p:extLst>
          </p:nvPr>
        </p:nvGraphicFramePr>
        <p:xfrm>
          <a:off x="312956" y="2428901"/>
          <a:ext cx="8650912" cy="3200400"/>
        </p:xfrm>
        <a:graphic>
          <a:graphicData uri="http://schemas.openxmlformats.org/drawingml/2006/table">
            <a:tbl>
              <a:tblPr firstRow="1" bandRow="1">
                <a:tableStyleId>{5C22544A-7EE6-4342-B048-85BDC9FD1C3A}</a:tableStyleId>
              </a:tblPr>
              <a:tblGrid>
                <a:gridCol w="4325456"/>
                <a:gridCol w="4325456"/>
              </a:tblGrid>
              <a:tr h="0">
                <a:tc gridSpan="2">
                  <a:txBody>
                    <a:bodyPr/>
                    <a:lstStyle/>
                    <a:p>
                      <a:r>
                        <a:rPr lang="en-US" sz="3200" b="1" dirty="0" smtClean="0">
                          <a:solidFill>
                            <a:schemeClr val="tx1"/>
                          </a:solidFill>
                          <a:latin typeface="Arial"/>
                          <a:cs typeface="Arial"/>
                        </a:rPr>
                        <a:t>ISSUE: Worker</a:t>
                      </a:r>
                      <a:r>
                        <a:rPr lang="en-US" sz="3200" b="1" baseline="0" dirty="0" smtClean="0">
                          <a:solidFill>
                            <a:schemeClr val="tx1"/>
                          </a:solidFill>
                          <a:latin typeface="Arial"/>
                          <a:cs typeface="Arial"/>
                        </a:rPr>
                        <a:t> believes he should get his birthday off work.</a:t>
                      </a:r>
                      <a:endParaRPr lang="en-US" sz="3200" b="1"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370840">
                <a:tc>
                  <a:txBody>
                    <a:bodyPr/>
                    <a:lstStyle/>
                    <a:p>
                      <a:pPr algn="ctr"/>
                      <a:r>
                        <a:rPr lang="en-US" sz="3200" b="1" dirty="0" smtClean="0">
                          <a:latin typeface="Arial"/>
                          <a:cs typeface="Arial"/>
                        </a:rPr>
                        <a:t>VALIDATE</a:t>
                      </a:r>
                      <a:endParaRPr lang="en-US" sz="3200" b="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3200" b="1" dirty="0" smtClean="0">
                          <a:latin typeface="Arial"/>
                          <a:cs typeface="Arial"/>
                        </a:rPr>
                        <a:t>YOUR VIEW</a:t>
                      </a:r>
                      <a:endParaRPr lang="en-US" sz="3200" b="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840">
                <a:tc>
                  <a:txBody>
                    <a:bodyPr/>
                    <a:lstStyle/>
                    <a:p>
                      <a:pPr algn="l"/>
                      <a:r>
                        <a:rPr lang="en-US" sz="3200" b="0" dirty="0" smtClean="0">
                          <a:latin typeface="Arial"/>
                          <a:cs typeface="Arial"/>
                        </a:rPr>
                        <a:t>Many companies have this policy</a:t>
                      </a:r>
                      <a:endParaRPr lang="en-US" sz="3200" b="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3200" b="0" dirty="0" smtClean="0">
                          <a:latin typeface="Arial"/>
                          <a:cs typeface="Arial"/>
                        </a:rPr>
                        <a:t>For this company you are required to work on your birthday</a:t>
                      </a:r>
                      <a:endParaRPr lang="en-US" sz="3200" b="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8" name="Picture 7"/>
          <p:cNvPicPr>
            <a:picLocks noChangeAspect="1"/>
          </p:cNvPicPr>
          <p:nvPr/>
        </p:nvPicPr>
        <p:blipFill>
          <a:blip r:embed="rId2"/>
          <a:stretch>
            <a:fillRect/>
          </a:stretch>
        </p:blipFill>
        <p:spPr>
          <a:xfrm>
            <a:off x="312956" y="5765800"/>
            <a:ext cx="8373844" cy="899774"/>
          </a:xfrm>
          <a:prstGeom prst="rect">
            <a:avLst/>
          </a:prstGeom>
        </p:spPr>
      </p:pic>
    </p:spTree>
    <p:extLst>
      <p:ext uri="{BB962C8B-B14F-4D97-AF65-F5344CB8AC3E}">
        <p14:creationId xmlns:p14="http://schemas.microsoft.com/office/powerpoint/2010/main" val="10980668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4294967295"/>
          </p:nvPr>
        </p:nvSpPr>
        <p:spPr>
          <a:xfrm>
            <a:off x="0" y="1600200"/>
            <a:ext cx="8866188" cy="4525963"/>
          </a:xfrm>
        </p:spPr>
        <p:txBody>
          <a:bodyPr>
            <a:normAutofit lnSpcReduction="10000"/>
          </a:bodyPr>
          <a:lstStyle/>
          <a:p>
            <a:pPr marL="0" indent="0">
              <a:buNone/>
            </a:pPr>
            <a:r>
              <a:rPr lang="en-US" b="1" dirty="0" smtClean="0"/>
              <a:t>ASSERTIVE STATEMENTS TASK</a:t>
            </a:r>
          </a:p>
          <a:p>
            <a:pPr marL="0" indent="0">
              <a:buNone/>
            </a:pPr>
            <a:endParaRPr lang="en-US" b="1" dirty="0" smtClean="0"/>
          </a:p>
          <a:p>
            <a:pPr marL="0" indent="0">
              <a:buNone/>
            </a:pPr>
            <a:r>
              <a:rPr lang="en-US" b="1" dirty="0" smtClean="0"/>
              <a:t>ISSUE: Worker believes he can work faster with the safety guards off:</a:t>
            </a:r>
          </a:p>
          <a:p>
            <a:pPr marL="0" indent="0">
              <a:buNone/>
            </a:pPr>
            <a:endParaRPr lang="en-US" b="1" dirty="0"/>
          </a:p>
          <a:p>
            <a:pPr marL="0" indent="0">
              <a:buNone/>
            </a:pPr>
            <a:r>
              <a:rPr lang="en-US" b="1" dirty="0" smtClean="0"/>
              <a:t>VALIDATE:</a:t>
            </a:r>
          </a:p>
          <a:p>
            <a:pPr marL="0" indent="0">
              <a:buNone/>
            </a:pPr>
            <a:endParaRPr lang="en-US" b="1" dirty="0"/>
          </a:p>
          <a:p>
            <a:pPr marL="0" indent="0">
              <a:buNone/>
            </a:pPr>
            <a:r>
              <a:rPr lang="en-US" b="1" dirty="0" smtClean="0"/>
              <a:t>YOUR VIEW: </a:t>
            </a:r>
            <a:endParaRPr lang="en-US" b="1" dirty="0"/>
          </a:p>
          <a:p>
            <a:pPr marL="0" indent="0">
              <a:buNone/>
            </a:pPr>
            <a:endParaRPr lang="en-US" b="1" dirty="0" smtClean="0"/>
          </a:p>
          <a:p>
            <a:pPr marL="0" indent="0">
              <a:buNone/>
            </a:pPr>
            <a:endParaRPr lang="en-US" b="1" dirty="0"/>
          </a:p>
          <a:p>
            <a:pPr marL="0" indent="0">
              <a:buNone/>
            </a:pPr>
            <a:endParaRPr lang="en-US"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797585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7" name="Content Placeholder 6"/>
          <p:cNvSpPr>
            <a:spLocks noGrp="1"/>
          </p:cNvSpPr>
          <p:nvPr>
            <p:ph idx="4294967295"/>
          </p:nvPr>
        </p:nvSpPr>
        <p:spPr>
          <a:xfrm>
            <a:off x="0" y="1600200"/>
            <a:ext cx="8866188" cy="4525963"/>
          </a:xfrm>
        </p:spPr>
        <p:txBody>
          <a:bodyPr>
            <a:normAutofit lnSpcReduction="10000"/>
          </a:bodyPr>
          <a:lstStyle/>
          <a:p>
            <a:pPr marL="0" indent="0">
              <a:buNone/>
            </a:pPr>
            <a:r>
              <a:rPr lang="en-US" b="1" dirty="0" smtClean="0"/>
              <a:t>ASSERTIVE STATEMENTS TASK</a:t>
            </a:r>
          </a:p>
          <a:p>
            <a:pPr marL="0" indent="0">
              <a:buNone/>
            </a:pPr>
            <a:endParaRPr lang="en-US" b="1" dirty="0" smtClean="0"/>
          </a:p>
          <a:p>
            <a:pPr marL="0" indent="0">
              <a:buNone/>
            </a:pPr>
            <a:r>
              <a:rPr lang="en-US" b="1" dirty="0" smtClean="0"/>
              <a:t>ISSUE: Worker believes he can work faster with the safety guards off:</a:t>
            </a:r>
          </a:p>
          <a:p>
            <a:pPr marL="0" indent="0">
              <a:buNone/>
            </a:pPr>
            <a:endParaRPr lang="en-US" b="1" dirty="0"/>
          </a:p>
          <a:p>
            <a:pPr marL="0" indent="0">
              <a:buNone/>
            </a:pPr>
            <a:r>
              <a:rPr lang="en-US" b="1" dirty="0" smtClean="0"/>
              <a:t>VALIDATE:</a:t>
            </a:r>
          </a:p>
          <a:p>
            <a:pPr marL="0" indent="0">
              <a:buNone/>
            </a:pPr>
            <a:endParaRPr lang="en-US" b="1" dirty="0"/>
          </a:p>
          <a:p>
            <a:pPr marL="0" indent="0">
              <a:buNone/>
            </a:pPr>
            <a:r>
              <a:rPr lang="en-US" b="1" dirty="0" smtClean="0"/>
              <a:t>YOUR VIEW: </a:t>
            </a:r>
            <a:endParaRPr lang="en-US" b="1" dirty="0"/>
          </a:p>
          <a:p>
            <a:pPr marL="0" indent="0">
              <a:buNone/>
            </a:pPr>
            <a:endParaRPr lang="en-US" b="1" dirty="0" smtClean="0"/>
          </a:p>
          <a:p>
            <a:pPr marL="0" indent="0">
              <a:buNone/>
            </a:pPr>
            <a:endParaRPr lang="en-US" b="1" dirty="0"/>
          </a:p>
          <a:p>
            <a:pPr marL="0" indent="0">
              <a:buNone/>
            </a:pPr>
            <a:endParaRPr lang="en-US"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797585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COMMUNCATIONS</a:t>
            </a:r>
            <a:endParaRPr lang="en-US" dirty="0"/>
          </a:p>
        </p:txBody>
      </p:sp>
      <p:sp>
        <p:nvSpPr>
          <p:cNvPr id="7" name="Content Placeholder 6"/>
          <p:cNvSpPr>
            <a:spLocks noGrp="1"/>
          </p:cNvSpPr>
          <p:nvPr>
            <p:ph idx="4294967295"/>
          </p:nvPr>
        </p:nvSpPr>
        <p:spPr>
          <a:xfrm>
            <a:off x="0" y="1600200"/>
            <a:ext cx="8866188" cy="4525963"/>
          </a:xfrm>
        </p:spPr>
        <p:txBody>
          <a:bodyPr>
            <a:normAutofit lnSpcReduction="10000"/>
          </a:bodyPr>
          <a:lstStyle/>
          <a:p>
            <a:pPr marL="0" indent="0">
              <a:buNone/>
            </a:pPr>
            <a:r>
              <a:rPr lang="en-US" b="1" dirty="0" smtClean="0"/>
              <a:t>ASSERTIVE STATEMENTS TASK</a:t>
            </a:r>
          </a:p>
          <a:p>
            <a:pPr marL="0" indent="0">
              <a:buNone/>
            </a:pPr>
            <a:endParaRPr lang="en-US" b="1" dirty="0" smtClean="0"/>
          </a:p>
          <a:p>
            <a:pPr marL="0" indent="0">
              <a:buNone/>
            </a:pPr>
            <a:r>
              <a:rPr lang="en-US" b="1" dirty="0" smtClean="0"/>
              <a:t>ISSUE: Worker complains that he has to work with all the new inexperienced workers</a:t>
            </a:r>
          </a:p>
          <a:p>
            <a:pPr marL="0" indent="0">
              <a:buNone/>
            </a:pPr>
            <a:endParaRPr lang="en-US" b="1" dirty="0"/>
          </a:p>
          <a:p>
            <a:pPr marL="0" indent="0">
              <a:buNone/>
            </a:pPr>
            <a:r>
              <a:rPr lang="en-US" b="1" dirty="0" smtClean="0"/>
              <a:t>VALIDATE:</a:t>
            </a:r>
          </a:p>
          <a:p>
            <a:pPr marL="0" indent="0">
              <a:buNone/>
            </a:pPr>
            <a:endParaRPr lang="en-US" b="1" dirty="0"/>
          </a:p>
          <a:p>
            <a:pPr marL="0" indent="0">
              <a:buNone/>
            </a:pPr>
            <a:r>
              <a:rPr lang="en-US" b="1" dirty="0" smtClean="0"/>
              <a:t>YOUR VIEW: </a:t>
            </a:r>
            <a:endParaRPr lang="en-US" b="1" dirty="0"/>
          </a:p>
          <a:p>
            <a:pPr marL="0" indent="0">
              <a:buNone/>
            </a:pPr>
            <a:endParaRPr lang="en-US" b="1" dirty="0" smtClean="0"/>
          </a:p>
          <a:p>
            <a:pPr marL="0" indent="0">
              <a:buNone/>
            </a:pPr>
            <a:endParaRPr lang="en-US" b="1" dirty="0"/>
          </a:p>
          <a:p>
            <a:pPr marL="0" indent="0">
              <a:buNone/>
            </a:pPr>
            <a:endParaRPr lang="en-US"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endParaRPr lang="en-US" dirty="0"/>
          </a:p>
        </p:txBody>
      </p:sp>
      <p:sp>
        <p:nvSpPr>
          <p:cNvPr id="9" name="TextBox 8"/>
          <p:cNvSpPr txBox="1"/>
          <p:nvPr/>
        </p:nvSpPr>
        <p:spPr>
          <a:xfrm>
            <a:off x="2198224" y="4079380"/>
            <a:ext cx="6106177" cy="584776"/>
          </a:xfrm>
          <a:prstGeom prst="rect">
            <a:avLst/>
          </a:prstGeom>
          <a:noFill/>
        </p:spPr>
        <p:txBody>
          <a:bodyPr wrap="square" rtlCol="0">
            <a:spAutoFit/>
          </a:bodyPr>
          <a:lstStyle/>
          <a:p>
            <a:r>
              <a:rPr lang="en-US" sz="3200" b="1" dirty="0" smtClean="0">
                <a:solidFill>
                  <a:srgbClr val="008000"/>
                </a:solidFill>
              </a:rPr>
              <a:t>It may feel like that to you</a:t>
            </a:r>
            <a:endParaRPr lang="en-US" sz="3200" b="1" dirty="0">
              <a:solidFill>
                <a:srgbClr val="008000"/>
              </a:solidFill>
            </a:endParaRPr>
          </a:p>
        </p:txBody>
      </p:sp>
      <p:sp>
        <p:nvSpPr>
          <p:cNvPr id="11" name="TextBox 10"/>
          <p:cNvSpPr txBox="1"/>
          <p:nvPr/>
        </p:nvSpPr>
        <p:spPr>
          <a:xfrm>
            <a:off x="2350624" y="4795897"/>
            <a:ext cx="6106177" cy="2062103"/>
          </a:xfrm>
          <a:prstGeom prst="rect">
            <a:avLst/>
          </a:prstGeom>
          <a:noFill/>
        </p:spPr>
        <p:txBody>
          <a:bodyPr wrap="square" rtlCol="0">
            <a:spAutoFit/>
          </a:bodyPr>
          <a:lstStyle/>
          <a:p>
            <a:r>
              <a:rPr lang="en-US" sz="3200" b="1" dirty="0" smtClean="0">
                <a:solidFill>
                  <a:srgbClr val="FF0000"/>
                </a:solidFill>
              </a:rPr>
              <a:t>When I make the schedule, I ensure that every experienced worker is assigned new workers equally</a:t>
            </a:r>
            <a:endParaRPr lang="en-US" sz="3200" b="1" dirty="0">
              <a:solidFill>
                <a:srgbClr val="FF0000"/>
              </a:solidFill>
            </a:endParaRPr>
          </a:p>
        </p:txBody>
      </p:sp>
    </p:spTree>
    <p:extLst>
      <p:ext uri="{BB962C8B-B14F-4D97-AF65-F5344CB8AC3E}">
        <p14:creationId xmlns:p14="http://schemas.microsoft.com/office/powerpoint/2010/main" val="3017345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b="1" dirty="0" smtClean="0"/>
              <a:t>I-MESSAGE</a:t>
            </a:r>
            <a:endParaRPr lang="en-US" dirty="0"/>
          </a:p>
          <a:p>
            <a:pPr marL="0" indent="0">
              <a:buNone/>
            </a:pPr>
            <a:endParaRPr lang="en-US" dirty="0" smtClean="0"/>
          </a:p>
          <a:p>
            <a:pPr marL="0" indent="0" algn="just">
              <a:buNone/>
            </a:pPr>
            <a:r>
              <a:rPr lang="en-US" dirty="0"/>
              <a:t>I</a:t>
            </a:r>
            <a:r>
              <a:rPr lang="en-US" dirty="0" smtClean="0"/>
              <a:t>s an assertion about the feelings, beliefs, values, ideas of the person speaking. Generally, expressed as a sentence beginning with the word "I", and is contrasted with a "you-message”, which indicates a fault with the listener and may communicate blame for the situation.</a:t>
            </a:r>
          </a:p>
          <a:p>
            <a:pPr marL="0" indent="0">
              <a:buNone/>
            </a:pPr>
            <a:endParaRPr lang="en-US" dirty="0"/>
          </a:p>
        </p:txBody>
      </p:sp>
    </p:spTree>
    <p:extLst>
      <p:ext uri="{BB962C8B-B14F-4D97-AF65-F5344CB8AC3E}">
        <p14:creationId xmlns:p14="http://schemas.microsoft.com/office/powerpoint/2010/main" val="24372040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4" name="Content Placeholder 3"/>
          <p:cNvSpPr>
            <a:spLocks noGrp="1"/>
          </p:cNvSpPr>
          <p:nvPr>
            <p:ph idx="1"/>
          </p:nvPr>
        </p:nvSpPr>
        <p:spPr/>
        <p:txBody>
          <a:bodyPr>
            <a:normAutofit/>
          </a:bodyPr>
          <a:lstStyle/>
          <a:p>
            <a:pPr marL="0" indent="0">
              <a:buNone/>
            </a:pPr>
            <a:r>
              <a:rPr lang="en-US" b="1" dirty="0" smtClean="0"/>
              <a:t>3 STEPS OF AN I-MESSAGE</a:t>
            </a:r>
          </a:p>
          <a:p>
            <a:pPr marL="0" indent="0">
              <a:buNone/>
            </a:pPr>
            <a:endParaRPr lang="en-US" dirty="0" smtClean="0"/>
          </a:p>
          <a:p>
            <a:r>
              <a:rPr lang="en-US" dirty="0" smtClean="0"/>
              <a:t>I think/ feel</a:t>
            </a:r>
            <a:r>
              <a:rPr lang="mr-IN" dirty="0" smtClean="0"/>
              <a:t>…</a:t>
            </a:r>
            <a:endParaRPr lang="en-US" dirty="0" smtClean="0"/>
          </a:p>
          <a:p>
            <a:pPr marL="0" indent="0">
              <a:buNone/>
            </a:pPr>
            <a:endParaRPr lang="en-US" dirty="0" smtClean="0"/>
          </a:p>
          <a:p>
            <a:r>
              <a:rPr lang="en-US" dirty="0" smtClean="0"/>
              <a:t>When</a:t>
            </a:r>
            <a:r>
              <a:rPr lang="mr-IN" dirty="0" smtClean="0"/>
              <a:t>…</a:t>
            </a:r>
            <a:endParaRPr lang="en-US" dirty="0" smtClean="0"/>
          </a:p>
          <a:p>
            <a:pPr marL="0" indent="0">
              <a:buNone/>
            </a:pPr>
            <a:endParaRPr lang="en-US" dirty="0" smtClean="0"/>
          </a:p>
          <a:p>
            <a:r>
              <a:rPr lang="en-US" dirty="0" smtClean="0"/>
              <a:t>I need</a:t>
            </a:r>
            <a:r>
              <a:rPr lang="mr-IN" dirty="0" smtClean="0"/>
              <a:t>…</a:t>
            </a: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969000" y="3251200"/>
            <a:ext cx="1879600" cy="1701800"/>
          </a:xfrm>
          <a:prstGeom prst="rect">
            <a:avLst/>
          </a:prstGeom>
          <a:noFill/>
          <a:ln>
            <a:noFill/>
          </a:ln>
        </p:spPr>
      </p:pic>
    </p:spTree>
    <p:extLst>
      <p:ext uri="{BB962C8B-B14F-4D97-AF65-F5344CB8AC3E}">
        <p14:creationId xmlns:p14="http://schemas.microsoft.com/office/powerpoint/2010/main" val="169337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4" name="Content Placeholder 3"/>
          <p:cNvSpPr>
            <a:spLocks noGrp="1"/>
          </p:cNvSpPr>
          <p:nvPr>
            <p:ph idx="1"/>
          </p:nvPr>
        </p:nvSpPr>
        <p:spPr/>
        <p:txBody>
          <a:bodyPr>
            <a:normAutofit lnSpcReduction="10000"/>
          </a:bodyPr>
          <a:lstStyle/>
          <a:p>
            <a:pPr marL="0" indent="0">
              <a:buNone/>
            </a:pPr>
            <a:endParaRPr lang="en-US" dirty="0" smtClean="0"/>
          </a:p>
          <a:p>
            <a:pPr marL="0" indent="0">
              <a:buNone/>
            </a:pPr>
            <a:r>
              <a:rPr lang="en-US" b="1" dirty="0" smtClean="0"/>
              <a:t>SAMPLE I-MESSAGE</a:t>
            </a:r>
          </a:p>
          <a:p>
            <a:pPr marL="0" indent="0">
              <a:buNone/>
            </a:pPr>
            <a:endParaRPr lang="en-US" dirty="0" smtClean="0"/>
          </a:p>
          <a:p>
            <a:r>
              <a:rPr lang="en-US" dirty="0" smtClean="0"/>
              <a:t>I think/ feel </a:t>
            </a:r>
            <a:r>
              <a:rPr lang="en-US" b="1" dirty="0" smtClean="0">
                <a:solidFill>
                  <a:srgbClr val="FF0000"/>
                </a:solidFill>
              </a:rPr>
              <a:t>I am not able to develop my skills</a:t>
            </a:r>
          </a:p>
          <a:p>
            <a:pPr marL="0" indent="0">
              <a:buNone/>
            </a:pPr>
            <a:endParaRPr lang="en-US" dirty="0" smtClean="0"/>
          </a:p>
          <a:p>
            <a:r>
              <a:rPr lang="en-US" dirty="0" smtClean="0"/>
              <a:t>When </a:t>
            </a:r>
            <a:r>
              <a:rPr lang="en-US" b="1" dirty="0" smtClean="0">
                <a:solidFill>
                  <a:srgbClr val="FF0000"/>
                </a:solidFill>
              </a:rPr>
              <a:t>all I do is framing</a:t>
            </a:r>
          </a:p>
          <a:p>
            <a:pPr marL="0" indent="0">
              <a:buNone/>
            </a:pPr>
            <a:endParaRPr lang="en-US" dirty="0" smtClean="0"/>
          </a:p>
          <a:p>
            <a:r>
              <a:rPr lang="en-US" dirty="0" smtClean="0"/>
              <a:t>I need an </a:t>
            </a:r>
            <a:r>
              <a:rPr lang="en-US" b="1" dirty="0" smtClean="0">
                <a:solidFill>
                  <a:srgbClr val="FF0000"/>
                </a:solidFill>
              </a:rPr>
              <a:t>opportunity to use my skills</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4642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a:xfrm>
            <a:off x="457200" y="1600200"/>
            <a:ext cx="8229600" cy="5081029"/>
          </a:xfrm>
        </p:spPr>
        <p:txBody>
          <a:bodyPr>
            <a:normAutofit fontScale="55000" lnSpcReduction="20000"/>
          </a:bodyPr>
          <a:lstStyle/>
          <a:p>
            <a:pPr marL="0" indent="0">
              <a:buNone/>
            </a:pPr>
            <a:r>
              <a:rPr lang="en-CA" sz="5800" b="1" dirty="0"/>
              <a:t>Defining Communication</a:t>
            </a:r>
          </a:p>
          <a:p>
            <a:pPr algn="just"/>
            <a:r>
              <a:rPr lang="en-CA" sz="4400" dirty="0"/>
              <a:t>Communication: The transmission of ideas and exchange of ideas that leads to mutual understanding for common benefit. </a:t>
            </a:r>
          </a:p>
          <a:p>
            <a:pPr algn="just"/>
            <a:r>
              <a:rPr lang="en-CA" sz="4400" dirty="0"/>
              <a:t>For communication to be effective, you </a:t>
            </a:r>
            <a:r>
              <a:rPr lang="en-CA" sz="4400" dirty="0" smtClean="0"/>
              <a:t>must listen attentively  </a:t>
            </a:r>
            <a:r>
              <a:rPr lang="en-CA" sz="4400" dirty="0"/>
              <a:t>to </a:t>
            </a:r>
            <a:r>
              <a:rPr lang="en-CA" sz="4400" dirty="0" smtClean="0"/>
              <a:t> </a:t>
            </a:r>
            <a:r>
              <a:rPr lang="en-CA" sz="4400" dirty="0"/>
              <a:t>fully understand the ideas being expressed by the other person.</a:t>
            </a:r>
          </a:p>
          <a:p>
            <a:pPr algn="just"/>
            <a:r>
              <a:rPr lang="en-CA" sz="4400" dirty="0" smtClean="0"/>
              <a:t>For </a:t>
            </a:r>
            <a:r>
              <a:rPr lang="en-CA" sz="4400" dirty="0"/>
              <a:t>communication to be effective, you need to be able to transmit ideas, to get your point across. This involves combining the verbal and non-verbal content of your message so that what you intend to communicate is clear. </a:t>
            </a:r>
          </a:p>
          <a:p>
            <a:pPr lvl="0" algn="just"/>
            <a:r>
              <a:rPr lang="en-CA" sz="4400" dirty="0" smtClean="0"/>
              <a:t>Knowing </a:t>
            </a:r>
            <a:r>
              <a:rPr lang="en-CA" sz="4400" dirty="0"/>
              <a:t>what to say and when to say it, along with choosing the right gestures, can help you convey the importance of a plan, comfort a disappointed worker, or redirect the inappropriate actions of disgruntled </a:t>
            </a:r>
            <a:r>
              <a:rPr lang="en-CA" sz="4400" dirty="0" smtClean="0"/>
              <a:t>stakeholder</a:t>
            </a:r>
            <a:endParaRPr lang="en-CA" sz="4400" dirty="0"/>
          </a:p>
          <a:p>
            <a:pPr marL="0" indent="0">
              <a:buNone/>
            </a:pPr>
            <a:endParaRPr lang="en-US" b="1" dirty="0" smtClean="0">
              <a:latin typeface="Arial"/>
              <a:cs typeface="Arial"/>
            </a:endParaRPr>
          </a:p>
          <a:p>
            <a:pPr marL="0" indent="0">
              <a:buNone/>
            </a:pPr>
            <a:endParaRPr lang="en-US" b="1" dirty="0">
              <a:latin typeface="Arial"/>
              <a:cs typeface="Arial"/>
            </a:endParaRPr>
          </a:p>
          <a:p>
            <a:pPr marL="0" indent="0">
              <a:buNone/>
            </a:pPr>
            <a:endParaRPr lang="en-US" dirty="0"/>
          </a:p>
        </p:txBody>
      </p:sp>
    </p:spTree>
    <p:extLst>
      <p:ext uri="{BB962C8B-B14F-4D97-AF65-F5344CB8AC3E}">
        <p14:creationId xmlns:p14="http://schemas.microsoft.com/office/powerpoint/2010/main" val="2871501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20"/>
            <a:ext cx="8229600" cy="1143000"/>
          </a:xfrm>
        </p:spPr>
        <p:txBody>
          <a:bodyPr>
            <a:normAutofit/>
          </a:bodyPr>
          <a:lstStyle/>
          <a:p>
            <a:r>
              <a:rPr lang="en-US" b="1" dirty="0" smtClean="0">
                <a:latin typeface="Arial"/>
                <a:cs typeface="Arial"/>
              </a:rPr>
              <a:t>ORAL COMMUNICATIONS</a:t>
            </a:r>
            <a:endParaRPr lang="en-US" b="1" dirty="0"/>
          </a:p>
        </p:txBody>
      </p:sp>
      <p:sp>
        <p:nvSpPr>
          <p:cNvPr id="3" name="Content Placeholder 2"/>
          <p:cNvSpPr>
            <a:spLocks noGrp="1"/>
          </p:cNvSpPr>
          <p:nvPr>
            <p:ph idx="4294967295"/>
          </p:nvPr>
        </p:nvSpPr>
        <p:spPr>
          <a:xfrm>
            <a:off x="0" y="1600200"/>
            <a:ext cx="8229600" cy="4525963"/>
          </a:xfrm>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3829854"/>
              </p:ext>
            </p:extLst>
          </p:nvPr>
        </p:nvGraphicFramePr>
        <p:xfrm>
          <a:off x="277778" y="1637420"/>
          <a:ext cx="8409022" cy="4846320"/>
        </p:xfrm>
        <a:graphic>
          <a:graphicData uri="http://schemas.openxmlformats.org/drawingml/2006/table">
            <a:tbl>
              <a:tblPr firstRow="1" bandRow="1">
                <a:tableStyleId>{5C22544A-7EE6-4342-B048-85BDC9FD1C3A}</a:tableStyleId>
              </a:tblPr>
              <a:tblGrid>
                <a:gridCol w="3034867"/>
                <a:gridCol w="5374155"/>
              </a:tblGrid>
              <a:tr h="370840">
                <a:tc gridSpan="2">
                  <a:txBody>
                    <a:bodyPr/>
                    <a:lstStyle/>
                    <a:p>
                      <a:pPr algn="l"/>
                      <a:r>
                        <a:rPr lang="en-US" sz="3200" dirty="0" smtClean="0">
                          <a:solidFill>
                            <a:schemeClr val="tx1"/>
                          </a:solidFill>
                        </a:rPr>
                        <a:t>SCENARIO: Your</a:t>
                      </a:r>
                      <a:r>
                        <a:rPr lang="en-US" sz="3200" baseline="0" dirty="0" smtClean="0">
                          <a:solidFill>
                            <a:schemeClr val="tx1"/>
                          </a:solidFill>
                        </a:rPr>
                        <a:t> co-workers ignore you or they tease you on breaks</a:t>
                      </a:r>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r>
                        <a:rPr lang="en-US" sz="3200" b="1" dirty="0" smtClean="0">
                          <a:solidFill>
                            <a:schemeClr val="tx1"/>
                          </a:solidFill>
                        </a:rPr>
                        <a:t>ROOT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STATEMENT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I THINK/</a:t>
                      </a:r>
                      <a:r>
                        <a:rPr lang="en-US" sz="3200" b="1" baseline="0" dirty="0" smtClean="0">
                          <a:solidFill>
                            <a:schemeClr val="tx1"/>
                          </a:solidFill>
                        </a:rPr>
                        <a:t> FEEL</a:t>
                      </a:r>
                    </a:p>
                    <a:p>
                      <a:pPr marL="0" indent="0">
                        <a:buFont typeface="Arial"/>
                        <a:buNone/>
                      </a:pPr>
                      <a:endParaRPr lang="en-US" sz="3200" b="1" baseline="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WHEN</a:t>
                      </a:r>
                    </a:p>
                    <a:p>
                      <a:pPr marL="457200" indent="-45720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285750" indent="-285750">
                        <a:buFont typeface="Arial"/>
                        <a:buChar char="•"/>
                      </a:pPr>
                      <a:r>
                        <a:rPr lang="en-US" sz="3200" b="1" dirty="0" smtClean="0">
                          <a:solidFill>
                            <a:schemeClr val="tx1"/>
                          </a:solidFill>
                        </a:rPr>
                        <a:t>I NEED</a:t>
                      </a:r>
                    </a:p>
                    <a:p>
                      <a:pPr marL="285750" indent="-28575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401364" y="3334026"/>
            <a:ext cx="5285436" cy="584776"/>
          </a:xfrm>
          <a:prstGeom prst="rect">
            <a:avLst/>
          </a:prstGeom>
          <a:noFill/>
        </p:spPr>
        <p:txBody>
          <a:bodyPr wrap="square" rtlCol="0">
            <a:spAutoFit/>
          </a:bodyPr>
          <a:lstStyle/>
          <a:p>
            <a:r>
              <a:rPr lang="en-US" sz="3200" b="1" dirty="0" smtClean="0">
                <a:solidFill>
                  <a:srgbClr val="FF0000"/>
                </a:solidFill>
              </a:rPr>
              <a:t>Disrespected</a:t>
            </a:r>
            <a:endParaRPr lang="en-US" sz="3200" b="1" dirty="0">
              <a:solidFill>
                <a:srgbClr val="FF0000"/>
              </a:solidFill>
            </a:endParaRPr>
          </a:p>
        </p:txBody>
      </p:sp>
      <p:sp>
        <p:nvSpPr>
          <p:cNvPr id="6" name="TextBox 5"/>
          <p:cNvSpPr txBox="1"/>
          <p:nvPr/>
        </p:nvSpPr>
        <p:spPr>
          <a:xfrm>
            <a:off x="3401364" y="4281689"/>
            <a:ext cx="4828236" cy="1077218"/>
          </a:xfrm>
          <a:prstGeom prst="rect">
            <a:avLst/>
          </a:prstGeom>
          <a:noFill/>
        </p:spPr>
        <p:txBody>
          <a:bodyPr wrap="square" rtlCol="0">
            <a:spAutoFit/>
          </a:bodyPr>
          <a:lstStyle/>
          <a:p>
            <a:r>
              <a:rPr lang="en-US" sz="3200" b="1" dirty="0" smtClean="0">
                <a:solidFill>
                  <a:srgbClr val="FF0000"/>
                </a:solidFill>
              </a:rPr>
              <a:t>When my workers talk about me behind my back</a:t>
            </a:r>
            <a:endParaRPr lang="en-US" sz="3200" b="1" dirty="0">
              <a:solidFill>
                <a:srgbClr val="FF0000"/>
              </a:solidFill>
            </a:endParaRPr>
          </a:p>
        </p:txBody>
      </p:sp>
      <p:sp>
        <p:nvSpPr>
          <p:cNvPr id="7" name="TextBox 6"/>
          <p:cNvSpPr txBox="1"/>
          <p:nvPr/>
        </p:nvSpPr>
        <p:spPr>
          <a:xfrm>
            <a:off x="3401364" y="5472309"/>
            <a:ext cx="5124722" cy="1077218"/>
          </a:xfrm>
          <a:prstGeom prst="rect">
            <a:avLst/>
          </a:prstGeom>
          <a:noFill/>
        </p:spPr>
        <p:txBody>
          <a:bodyPr wrap="square" rtlCol="0">
            <a:spAutoFit/>
          </a:bodyPr>
          <a:lstStyle/>
          <a:p>
            <a:r>
              <a:rPr lang="en-US" sz="3200" b="1" dirty="0" smtClean="0">
                <a:solidFill>
                  <a:srgbClr val="FF0000"/>
                </a:solidFill>
              </a:rPr>
              <a:t>Workers to show me some respect</a:t>
            </a:r>
            <a:endParaRPr lang="en-US" sz="3200" b="1" dirty="0">
              <a:solidFill>
                <a:srgbClr val="FF0000"/>
              </a:solidFill>
            </a:endParaRPr>
          </a:p>
        </p:txBody>
      </p:sp>
    </p:spTree>
    <p:extLst>
      <p:ext uri="{BB962C8B-B14F-4D97-AF65-F5344CB8AC3E}">
        <p14:creationId xmlns:p14="http://schemas.microsoft.com/office/powerpoint/2010/main" val="135442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82" y="434520"/>
            <a:ext cx="8229600" cy="1143000"/>
          </a:xfrm>
        </p:spPr>
        <p:txBody>
          <a:bodyPr>
            <a:normAutofit/>
          </a:bodyPr>
          <a:lstStyle/>
          <a:p>
            <a:r>
              <a:rPr lang="en-US" b="1" dirty="0" smtClean="0"/>
              <a:t>ORAL COMMUNICATIONS</a:t>
            </a:r>
            <a:endParaRPr lang="en-US" b="1" dirty="0"/>
          </a:p>
        </p:txBody>
      </p:sp>
      <p:sp>
        <p:nvSpPr>
          <p:cNvPr id="3" name="Content Placeholder 2"/>
          <p:cNvSpPr>
            <a:spLocks noGrp="1"/>
          </p:cNvSpPr>
          <p:nvPr>
            <p:ph idx="4294967295"/>
          </p:nvPr>
        </p:nvSpPr>
        <p:spPr>
          <a:xfrm>
            <a:off x="0" y="1600200"/>
            <a:ext cx="8229600" cy="4525963"/>
          </a:xfrm>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1511537"/>
              </p:ext>
            </p:extLst>
          </p:nvPr>
        </p:nvGraphicFramePr>
        <p:xfrm>
          <a:off x="277778" y="1637420"/>
          <a:ext cx="8409022" cy="5334000"/>
        </p:xfrm>
        <a:graphic>
          <a:graphicData uri="http://schemas.openxmlformats.org/drawingml/2006/table">
            <a:tbl>
              <a:tblPr firstRow="1" bandRow="1">
                <a:tableStyleId>{5C22544A-7EE6-4342-B048-85BDC9FD1C3A}</a:tableStyleId>
              </a:tblPr>
              <a:tblGrid>
                <a:gridCol w="3034867"/>
                <a:gridCol w="5374155"/>
              </a:tblGrid>
              <a:tr h="370840">
                <a:tc gridSpan="2">
                  <a:txBody>
                    <a:bodyPr/>
                    <a:lstStyle/>
                    <a:p>
                      <a:pPr algn="l"/>
                      <a:r>
                        <a:rPr lang="en-US" sz="3200" dirty="0" smtClean="0">
                          <a:solidFill>
                            <a:schemeClr val="tx1"/>
                          </a:solidFill>
                        </a:rPr>
                        <a:t>SCENARIO: You do not feel</a:t>
                      </a:r>
                      <a:r>
                        <a:rPr lang="en-US" sz="3200" baseline="0" dirty="0" smtClean="0">
                          <a:solidFill>
                            <a:schemeClr val="tx1"/>
                          </a:solidFill>
                        </a:rPr>
                        <a:t> comfortable assigning inexperienced workers to use larger power tools</a:t>
                      </a:r>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r>
                        <a:rPr lang="en-US" sz="3200" b="1" dirty="0" smtClean="0">
                          <a:solidFill>
                            <a:schemeClr val="tx1"/>
                          </a:solidFill>
                        </a:rPr>
                        <a:t>ROOT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STATEMENT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I THINK/</a:t>
                      </a:r>
                      <a:r>
                        <a:rPr lang="en-US" sz="3200" b="1" baseline="0" dirty="0" smtClean="0">
                          <a:solidFill>
                            <a:schemeClr val="tx1"/>
                          </a:solidFill>
                        </a:rPr>
                        <a:t> FEEL</a:t>
                      </a:r>
                    </a:p>
                    <a:p>
                      <a:pPr marL="0" indent="0">
                        <a:buFont typeface="Arial"/>
                        <a:buNone/>
                      </a:pPr>
                      <a:endParaRPr lang="en-US" sz="3200" b="1" baseline="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WHEN</a:t>
                      </a:r>
                    </a:p>
                    <a:p>
                      <a:pPr marL="457200" indent="-45720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285750" indent="-285750">
                        <a:buFont typeface="Arial"/>
                        <a:buChar char="•"/>
                      </a:pPr>
                      <a:r>
                        <a:rPr lang="en-US" sz="3200" b="1" dirty="0" smtClean="0">
                          <a:solidFill>
                            <a:schemeClr val="tx1"/>
                          </a:solidFill>
                        </a:rPr>
                        <a:t>I NEED</a:t>
                      </a:r>
                    </a:p>
                    <a:p>
                      <a:pPr marL="285750" indent="-28575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3230391" y="5112671"/>
            <a:ext cx="4828236" cy="584776"/>
          </a:xfrm>
          <a:prstGeom prst="rect">
            <a:avLst/>
          </a:prstGeom>
          <a:noFill/>
        </p:spPr>
        <p:txBody>
          <a:bodyPr wrap="square" rtlCol="0">
            <a:spAutoFit/>
          </a:bodyPr>
          <a:lstStyle/>
          <a:p>
            <a:r>
              <a:rPr lang="en-US" sz="3200" b="1" dirty="0" smtClean="0">
                <a:solidFill>
                  <a:srgbClr val="FF0000"/>
                </a:solidFill>
              </a:rPr>
              <a:t>To use the table saw</a:t>
            </a:r>
            <a:endParaRPr lang="en-US" sz="3200" b="1" dirty="0">
              <a:solidFill>
                <a:srgbClr val="FF0000"/>
              </a:solidFill>
            </a:endParaRPr>
          </a:p>
        </p:txBody>
      </p:sp>
      <p:sp>
        <p:nvSpPr>
          <p:cNvPr id="7" name="TextBox 6"/>
          <p:cNvSpPr txBox="1"/>
          <p:nvPr/>
        </p:nvSpPr>
        <p:spPr>
          <a:xfrm>
            <a:off x="3562078" y="5894202"/>
            <a:ext cx="5124722" cy="1077218"/>
          </a:xfrm>
          <a:prstGeom prst="rect">
            <a:avLst/>
          </a:prstGeom>
          <a:noFill/>
        </p:spPr>
        <p:txBody>
          <a:bodyPr wrap="square" rtlCol="0">
            <a:spAutoFit/>
          </a:bodyPr>
          <a:lstStyle/>
          <a:p>
            <a:r>
              <a:rPr lang="en-US" sz="3200" b="1" dirty="0" smtClean="0">
                <a:solidFill>
                  <a:srgbClr val="FF0000"/>
                </a:solidFill>
              </a:rPr>
              <a:t>Time to provide instruction on using the table saw</a:t>
            </a:r>
            <a:endParaRPr lang="en-US" sz="3200" b="1" dirty="0">
              <a:solidFill>
                <a:srgbClr val="FF0000"/>
              </a:solidFill>
            </a:endParaRPr>
          </a:p>
        </p:txBody>
      </p:sp>
      <p:sp>
        <p:nvSpPr>
          <p:cNvPr id="5" name="TextBox 4"/>
          <p:cNvSpPr txBox="1"/>
          <p:nvPr/>
        </p:nvSpPr>
        <p:spPr>
          <a:xfrm>
            <a:off x="3401364" y="3845233"/>
            <a:ext cx="5285436" cy="1077218"/>
          </a:xfrm>
          <a:prstGeom prst="rect">
            <a:avLst/>
          </a:prstGeom>
          <a:noFill/>
        </p:spPr>
        <p:txBody>
          <a:bodyPr wrap="square" rtlCol="0">
            <a:spAutoFit/>
          </a:bodyPr>
          <a:lstStyle/>
          <a:p>
            <a:r>
              <a:rPr lang="en-US" sz="3200" b="1" dirty="0" smtClean="0">
                <a:solidFill>
                  <a:srgbClr val="FF0000"/>
                </a:solidFill>
              </a:rPr>
              <a:t>I do not think is is safe for inexperienced workers </a:t>
            </a:r>
            <a:endParaRPr lang="en-US" sz="3200" b="1" dirty="0">
              <a:solidFill>
                <a:srgbClr val="FF0000"/>
              </a:solidFill>
            </a:endParaRPr>
          </a:p>
        </p:txBody>
      </p:sp>
    </p:spTree>
    <p:extLst>
      <p:ext uri="{BB962C8B-B14F-4D97-AF65-F5344CB8AC3E}">
        <p14:creationId xmlns:p14="http://schemas.microsoft.com/office/powerpoint/2010/main" val="1401032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20"/>
            <a:ext cx="8229600" cy="1143000"/>
          </a:xfrm>
        </p:spPr>
        <p:txBody>
          <a:bodyPr>
            <a:normAutofit/>
          </a:bodyPr>
          <a:lstStyle/>
          <a:p>
            <a:r>
              <a:rPr lang="en-US" b="1" dirty="0" smtClean="0">
                <a:latin typeface="Arial"/>
                <a:cs typeface="Arial"/>
              </a:rPr>
              <a:t>ORAL COMMUNICATIONS</a:t>
            </a:r>
            <a:endParaRPr lang="en-US" b="1" dirty="0"/>
          </a:p>
        </p:txBody>
      </p:sp>
      <p:sp>
        <p:nvSpPr>
          <p:cNvPr id="3" name="Content Placeholder 2"/>
          <p:cNvSpPr>
            <a:spLocks noGrp="1"/>
          </p:cNvSpPr>
          <p:nvPr>
            <p:ph idx="4294967295"/>
          </p:nvPr>
        </p:nvSpPr>
        <p:spPr>
          <a:xfrm>
            <a:off x="0" y="1600200"/>
            <a:ext cx="8229600" cy="4525963"/>
          </a:xfrm>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39330966"/>
              </p:ext>
            </p:extLst>
          </p:nvPr>
        </p:nvGraphicFramePr>
        <p:xfrm>
          <a:off x="277778" y="1637420"/>
          <a:ext cx="8409022" cy="4846320"/>
        </p:xfrm>
        <a:graphic>
          <a:graphicData uri="http://schemas.openxmlformats.org/drawingml/2006/table">
            <a:tbl>
              <a:tblPr firstRow="1" bandRow="1">
                <a:tableStyleId>{5C22544A-7EE6-4342-B048-85BDC9FD1C3A}</a:tableStyleId>
              </a:tblPr>
              <a:tblGrid>
                <a:gridCol w="3034867"/>
                <a:gridCol w="5374155"/>
              </a:tblGrid>
              <a:tr h="370840">
                <a:tc gridSpan="2">
                  <a:txBody>
                    <a:bodyPr/>
                    <a:lstStyle/>
                    <a:p>
                      <a:pPr algn="l"/>
                      <a:r>
                        <a:rPr lang="en-US" sz="3200" dirty="0" smtClean="0">
                          <a:solidFill>
                            <a:schemeClr val="tx1"/>
                          </a:solidFill>
                        </a:rPr>
                        <a:t>SCENARIO:</a:t>
                      </a:r>
                      <a:r>
                        <a:rPr lang="en-US" sz="3200" baseline="0" dirty="0" smtClean="0">
                          <a:solidFill>
                            <a:schemeClr val="tx1"/>
                          </a:solidFill>
                        </a:rPr>
                        <a:t> Workers expect you to cover for them when they leave early </a:t>
                      </a:r>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r>
                        <a:rPr lang="en-US" sz="3200" b="1" dirty="0" smtClean="0">
                          <a:solidFill>
                            <a:schemeClr val="tx1"/>
                          </a:solidFill>
                        </a:rPr>
                        <a:t>ROOT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STATEMENT</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I THINK/</a:t>
                      </a:r>
                      <a:r>
                        <a:rPr lang="en-US" sz="3200" b="1" baseline="0" dirty="0" smtClean="0">
                          <a:solidFill>
                            <a:schemeClr val="tx1"/>
                          </a:solidFill>
                        </a:rPr>
                        <a:t> FEEL</a:t>
                      </a:r>
                    </a:p>
                    <a:p>
                      <a:pPr marL="0" indent="0">
                        <a:buFont typeface="Arial"/>
                        <a:buNone/>
                      </a:pPr>
                      <a:endParaRPr lang="en-US" sz="3200" b="1" baseline="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457200" indent="-457200">
                        <a:buFont typeface="Arial"/>
                        <a:buChar char="•"/>
                      </a:pPr>
                      <a:r>
                        <a:rPr lang="en-US" sz="3200" b="1" dirty="0" smtClean="0">
                          <a:solidFill>
                            <a:schemeClr val="tx1"/>
                          </a:solidFill>
                        </a:rPr>
                        <a:t>WHEN</a:t>
                      </a:r>
                    </a:p>
                    <a:p>
                      <a:pPr marL="457200" indent="-45720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marL="285750" indent="-285750">
                        <a:buFont typeface="Arial"/>
                        <a:buChar char="•"/>
                      </a:pPr>
                      <a:r>
                        <a:rPr lang="en-US" sz="3200" b="1" dirty="0" smtClean="0">
                          <a:solidFill>
                            <a:schemeClr val="tx1"/>
                          </a:solidFill>
                        </a:rPr>
                        <a:t>I NEED</a:t>
                      </a:r>
                    </a:p>
                    <a:p>
                      <a:pPr marL="285750" indent="-285750">
                        <a:buFont typeface="Arial"/>
                        <a:buChar char="•"/>
                      </a:pPr>
                      <a:endParaRPr lang="en-US" sz="3200" b="1"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32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401364" y="3334026"/>
            <a:ext cx="5285436" cy="1077218"/>
          </a:xfrm>
          <a:prstGeom prst="rect">
            <a:avLst/>
          </a:prstGeom>
          <a:noFill/>
        </p:spPr>
        <p:txBody>
          <a:bodyPr wrap="square" rtlCol="0">
            <a:spAutoFit/>
          </a:bodyPr>
          <a:lstStyle/>
          <a:p>
            <a:r>
              <a:rPr lang="en-US" sz="3200" b="1" dirty="0" smtClean="0">
                <a:solidFill>
                  <a:srgbClr val="FF0000"/>
                </a:solidFill>
              </a:rPr>
              <a:t>I am put in an awkward situation</a:t>
            </a:r>
            <a:endParaRPr lang="en-US" sz="3200" b="1" dirty="0">
              <a:solidFill>
                <a:srgbClr val="FF0000"/>
              </a:solidFill>
            </a:endParaRPr>
          </a:p>
        </p:txBody>
      </p:sp>
      <p:sp>
        <p:nvSpPr>
          <p:cNvPr id="6" name="TextBox 5"/>
          <p:cNvSpPr txBox="1"/>
          <p:nvPr/>
        </p:nvSpPr>
        <p:spPr>
          <a:xfrm>
            <a:off x="3401364" y="4507947"/>
            <a:ext cx="4828236" cy="584776"/>
          </a:xfrm>
          <a:prstGeom prst="rect">
            <a:avLst/>
          </a:prstGeom>
          <a:noFill/>
        </p:spPr>
        <p:txBody>
          <a:bodyPr wrap="square" rtlCol="0">
            <a:spAutoFit/>
          </a:bodyPr>
          <a:lstStyle/>
          <a:p>
            <a:r>
              <a:rPr lang="en-US" sz="3200" b="1" dirty="0" smtClean="0">
                <a:solidFill>
                  <a:srgbClr val="FF0000"/>
                </a:solidFill>
              </a:rPr>
              <a:t>When you leave work early</a:t>
            </a:r>
            <a:endParaRPr lang="en-US" sz="3200" b="1" dirty="0">
              <a:solidFill>
                <a:srgbClr val="FF0000"/>
              </a:solidFill>
            </a:endParaRPr>
          </a:p>
        </p:txBody>
      </p:sp>
      <p:sp>
        <p:nvSpPr>
          <p:cNvPr id="10" name="TextBox 9"/>
          <p:cNvSpPr txBox="1"/>
          <p:nvPr/>
        </p:nvSpPr>
        <p:spPr>
          <a:xfrm>
            <a:off x="3518185" y="5503783"/>
            <a:ext cx="4926921" cy="1354217"/>
          </a:xfrm>
          <a:prstGeom prst="rect">
            <a:avLst/>
          </a:prstGeom>
          <a:noFill/>
        </p:spPr>
        <p:txBody>
          <a:bodyPr wrap="square" rtlCol="0">
            <a:spAutoFit/>
          </a:bodyPr>
          <a:lstStyle/>
          <a:p>
            <a:r>
              <a:rPr lang="en-US" sz="3200" b="1" dirty="0" smtClean="0">
                <a:solidFill>
                  <a:srgbClr val="FF0000"/>
                </a:solidFill>
              </a:rPr>
              <a:t>Workers</a:t>
            </a:r>
            <a:r>
              <a:rPr lang="en-US" sz="3200" b="1" baseline="0" dirty="0" smtClean="0">
                <a:solidFill>
                  <a:srgbClr val="FF0000"/>
                </a:solidFill>
              </a:rPr>
              <a:t> to put in a full day of work</a:t>
            </a:r>
            <a:endParaRPr lang="en-US" sz="3200" b="1" dirty="0" smtClean="0">
              <a:solidFill>
                <a:srgbClr val="FF0000"/>
              </a:solidFill>
            </a:endParaRPr>
          </a:p>
          <a:p>
            <a:endParaRPr lang="en-US" dirty="0"/>
          </a:p>
        </p:txBody>
      </p:sp>
    </p:spTree>
    <p:extLst>
      <p:ext uri="{BB962C8B-B14F-4D97-AF65-F5344CB8AC3E}">
        <p14:creationId xmlns:p14="http://schemas.microsoft.com/office/powerpoint/2010/main" val="94782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latin typeface="Arial"/>
                <a:cs typeface="Arial"/>
              </a:rPr>
              <a:t>ORAL COMMUNICATIONS</a:t>
            </a:r>
            <a:endParaRPr lang="en-US" sz="3600" dirty="0"/>
          </a:p>
        </p:txBody>
      </p:sp>
      <p:sp>
        <p:nvSpPr>
          <p:cNvPr id="4" name="Content Placeholder 3"/>
          <p:cNvSpPr>
            <a:spLocks noGrp="1"/>
          </p:cNvSpPr>
          <p:nvPr>
            <p:ph idx="1"/>
          </p:nvPr>
        </p:nvSpPr>
        <p:spPr>
          <a:xfrm>
            <a:off x="457200" y="1417638"/>
            <a:ext cx="8229600" cy="4525963"/>
          </a:xfrm>
        </p:spPr>
        <p:txBody>
          <a:bodyPr>
            <a:normAutofit lnSpcReduction="10000"/>
          </a:bodyPr>
          <a:lstStyle/>
          <a:p>
            <a:pPr marL="0" indent="0">
              <a:buNone/>
            </a:pPr>
            <a:r>
              <a:rPr lang="en-US" b="1" dirty="0"/>
              <a:t>Benefits of I-messages</a:t>
            </a:r>
          </a:p>
          <a:p>
            <a:r>
              <a:rPr lang="en-US" dirty="0"/>
              <a:t>Allows you to take ownership for your feelings</a:t>
            </a:r>
          </a:p>
          <a:p>
            <a:r>
              <a:rPr lang="en-US" dirty="0"/>
              <a:t>Conveys the same information as a “you message”. But you will do so in a way that is less likely to provoke a defensive or hostile reaction</a:t>
            </a:r>
          </a:p>
          <a:p>
            <a:r>
              <a:rPr lang="en-US" dirty="0"/>
              <a:t>Simply describes a situation, without blaming someone for it</a:t>
            </a:r>
          </a:p>
          <a:p>
            <a:r>
              <a:rPr lang="en-US" dirty="0"/>
              <a:t>Does not escalate a conflictual situation</a:t>
            </a:r>
          </a:p>
          <a:p>
            <a:pPr marL="0" indent="0">
              <a:buNone/>
            </a:pPr>
            <a:endParaRPr lang="en-US" dirty="0"/>
          </a:p>
        </p:txBody>
      </p:sp>
      <p:pic>
        <p:nvPicPr>
          <p:cNvPr id="6" name="Picture 5" descr="C:\Users\Doug\AppData\Local\Microsoft\Windows\Temporary Internet Files\Content.IE5\T9NNW56I\MC900078755[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340" y="5407931"/>
            <a:ext cx="1065460" cy="1071340"/>
          </a:xfrm>
          <a:prstGeom prst="rect">
            <a:avLst/>
          </a:prstGeom>
          <a:noFill/>
          <a:ln>
            <a:noFill/>
          </a:ln>
        </p:spPr>
      </p:pic>
      <p:sp>
        <p:nvSpPr>
          <p:cNvPr id="2" name="TextBox 1"/>
          <p:cNvSpPr txBox="1"/>
          <p:nvPr/>
        </p:nvSpPr>
        <p:spPr>
          <a:xfrm>
            <a:off x="350359" y="1758976"/>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4649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ORAL COMMUNICATIONS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DE-BRIEF:</a:t>
            </a:r>
          </a:p>
          <a:p>
            <a:pPr marL="0" indent="0">
              <a:buNone/>
            </a:pPr>
            <a:endParaRPr lang="en-US" dirty="0"/>
          </a:p>
          <a:p>
            <a:r>
              <a:rPr lang="en-US" dirty="0" smtClean="0"/>
              <a:t>Feelings about using Assertive Statements and I Messages?</a:t>
            </a:r>
          </a:p>
          <a:p>
            <a:r>
              <a:rPr lang="en-US" dirty="0" smtClean="0"/>
              <a:t>What is the key to using these skills effectively?</a:t>
            </a:r>
          </a:p>
          <a:p>
            <a:r>
              <a:rPr lang="en-US" dirty="0" smtClean="0"/>
              <a:t>What do you need to do to be affective in using these skills?</a:t>
            </a:r>
          </a:p>
          <a:p>
            <a:r>
              <a:rPr lang="en-US" dirty="0" smtClean="0"/>
              <a:t>Where and how could you use these skills?</a:t>
            </a:r>
          </a:p>
          <a:p>
            <a:endParaRPr lang="en-US" dirty="0"/>
          </a:p>
        </p:txBody>
      </p:sp>
    </p:spTree>
    <p:extLst>
      <p:ext uri="{BB962C8B-B14F-4D97-AF65-F5344CB8AC3E}">
        <p14:creationId xmlns:p14="http://schemas.microsoft.com/office/powerpoint/2010/main" val="41244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Arial"/>
                <a:cs typeface="Arial"/>
              </a:rPr>
              <a:t>ORAL COMMUNICATIONS</a:t>
            </a:r>
            <a:endParaRPr lang="en-US" dirty="0"/>
          </a:p>
        </p:txBody>
      </p:sp>
      <p:pic>
        <p:nvPicPr>
          <p:cNvPr id="6" name="Picture 5"/>
          <p:cNvPicPr>
            <a:picLocks noChangeAspect="1"/>
          </p:cNvPicPr>
          <p:nvPr/>
        </p:nvPicPr>
        <p:blipFill>
          <a:blip r:embed="rId3"/>
          <a:stretch>
            <a:fillRect/>
          </a:stretch>
        </p:blipFill>
        <p:spPr>
          <a:xfrm>
            <a:off x="748239" y="2121704"/>
            <a:ext cx="7677125" cy="4520629"/>
          </a:xfrm>
          <a:prstGeom prst="rect">
            <a:avLst/>
          </a:prstGeom>
        </p:spPr>
      </p:pic>
    </p:spTree>
    <p:extLst>
      <p:ext uri="{BB962C8B-B14F-4D97-AF65-F5344CB8AC3E}">
        <p14:creationId xmlns:p14="http://schemas.microsoft.com/office/powerpoint/2010/main" val="19392697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COMMUNICTIONS</a:t>
            </a:r>
            <a:endParaRPr lang="en-US" b="1" dirty="0">
              <a:latin typeface="Arial"/>
              <a:cs typeface="Aria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latin typeface="Arial"/>
                <a:cs typeface="Arial"/>
              </a:rPr>
              <a:t>ATTENTIVE LISTENING:</a:t>
            </a:r>
          </a:p>
          <a:p>
            <a:pPr marL="514350" indent="-514350">
              <a:buFont typeface="+mj-lt"/>
              <a:buAutoNum type="arabicPeriod"/>
            </a:pPr>
            <a:r>
              <a:rPr lang="en-US" b="1" dirty="0">
                <a:latin typeface="Arial"/>
                <a:cs typeface="Arial"/>
              </a:rPr>
              <a:t>Hear</a:t>
            </a:r>
            <a:r>
              <a:rPr lang="en-US" dirty="0">
                <a:latin typeface="Arial"/>
                <a:cs typeface="Arial"/>
              </a:rPr>
              <a:t>- focus on the message (avoid interrupting), while showing interest</a:t>
            </a:r>
          </a:p>
          <a:p>
            <a:pPr marL="514350" indent="-514350">
              <a:buFont typeface="+mj-lt"/>
              <a:buAutoNum type="arabicPeriod"/>
            </a:pPr>
            <a:r>
              <a:rPr lang="en-US" b="1" dirty="0">
                <a:latin typeface="Arial"/>
                <a:cs typeface="Arial"/>
              </a:rPr>
              <a:t>Interpret</a:t>
            </a:r>
            <a:r>
              <a:rPr lang="en-US" dirty="0">
                <a:latin typeface="Arial"/>
                <a:cs typeface="Arial"/>
              </a:rPr>
              <a:t>- check for understanding by summarizing the message or asking a question</a:t>
            </a:r>
          </a:p>
          <a:p>
            <a:pPr marL="514350" indent="-514350">
              <a:buFont typeface="+mj-lt"/>
              <a:buAutoNum type="arabicPeriod"/>
            </a:pPr>
            <a:r>
              <a:rPr lang="en-US" b="1" dirty="0">
                <a:latin typeface="Arial"/>
                <a:cs typeface="Arial"/>
              </a:rPr>
              <a:t>Reflect</a:t>
            </a:r>
            <a:r>
              <a:rPr lang="en-US" dirty="0">
                <a:latin typeface="Arial"/>
                <a:cs typeface="Arial"/>
              </a:rPr>
              <a:t>- think about the what you have heard- do you need more information</a:t>
            </a:r>
          </a:p>
          <a:p>
            <a:pPr marL="514350" indent="-514350">
              <a:buFont typeface="+mj-lt"/>
              <a:buAutoNum type="arabicPeriod"/>
            </a:pPr>
            <a:r>
              <a:rPr lang="en-US" b="1" dirty="0">
                <a:latin typeface="Arial"/>
                <a:cs typeface="Arial"/>
              </a:rPr>
              <a:t>Respond</a:t>
            </a:r>
            <a:r>
              <a:rPr lang="en-US" dirty="0">
                <a:latin typeface="Arial"/>
                <a:cs typeface="Arial"/>
              </a:rPr>
              <a:t>- show you have understood the message by paraphrasing the conversation</a:t>
            </a:r>
          </a:p>
          <a:p>
            <a:pPr marL="0" indent="0">
              <a:buNone/>
            </a:pPr>
            <a:endParaRPr lang="en-US" dirty="0"/>
          </a:p>
        </p:txBody>
      </p:sp>
      <p:pic>
        <p:nvPicPr>
          <p:cNvPr id="4" name="Picture 3" descr="C:\Users\Doug\AppData\Local\Microsoft\Windows\Temporary Internet Files\Content.IE5\0QYGGBKD\MC900078738[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201" y="2372360"/>
            <a:ext cx="1185544" cy="1755140"/>
          </a:xfrm>
          <a:prstGeom prst="rect">
            <a:avLst/>
          </a:prstGeom>
          <a:noFill/>
          <a:ln>
            <a:noFill/>
          </a:ln>
        </p:spPr>
      </p:pic>
    </p:spTree>
    <p:extLst>
      <p:ext uri="{BB962C8B-B14F-4D97-AF65-F5344CB8AC3E}">
        <p14:creationId xmlns:p14="http://schemas.microsoft.com/office/powerpoint/2010/main" val="238760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a:cs typeface="Arial"/>
              </a:rPr>
              <a:t>ORAL COMMUNICATIONS</a:t>
            </a:r>
            <a:endParaRPr lang="en-US" dirty="0"/>
          </a:p>
        </p:txBody>
      </p:sp>
      <p:sp>
        <p:nvSpPr>
          <p:cNvPr id="3" name="Content Placeholder 2"/>
          <p:cNvSpPr>
            <a:spLocks noGrp="1"/>
          </p:cNvSpPr>
          <p:nvPr>
            <p:ph idx="1"/>
          </p:nvPr>
        </p:nvSpPr>
        <p:spPr/>
        <p:txBody>
          <a:bodyPr/>
          <a:lstStyle/>
          <a:p>
            <a:pPr marL="0" indent="0">
              <a:buNone/>
            </a:pPr>
            <a:r>
              <a:rPr lang="en-US" b="1" dirty="0" smtClean="0"/>
              <a:t>ATTENTIVE LISTENING</a:t>
            </a:r>
          </a:p>
          <a:p>
            <a:pPr marL="0" indent="0">
              <a:buNone/>
            </a:pPr>
            <a:r>
              <a:rPr lang="en-US" dirty="0"/>
              <a:t>I</a:t>
            </a:r>
            <a:r>
              <a:rPr lang="en-US" dirty="0" smtClean="0"/>
              <a:t>nvolves more than what is going on inside your head. The following behaviors will improve your ability to listen more attentively:</a:t>
            </a:r>
          </a:p>
          <a:p>
            <a:r>
              <a:rPr lang="en-US" dirty="0" smtClean="0"/>
              <a:t>Maintain comfortable eye contact</a:t>
            </a:r>
          </a:p>
          <a:p>
            <a:r>
              <a:rPr lang="en-US" dirty="0" smtClean="0"/>
              <a:t>Lean into speaker</a:t>
            </a:r>
          </a:p>
          <a:p>
            <a:r>
              <a:rPr lang="en-US" dirty="0" smtClean="0"/>
              <a:t>Affirm you are listening</a:t>
            </a:r>
          </a:p>
          <a:p>
            <a:r>
              <a:rPr lang="en-US" dirty="0" smtClean="0"/>
              <a:t>Do not interrupt</a:t>
            </a:r>
            <a:endParaRPr lang="en-US" dirty="0"/>
          </a:p>
        </p:txBody>
      </p:sp>
      <p:pic>
        <p:nvPicPr>
          <p:cNvPr id="4" name="Picture 3"/>
          <p:cNvPicPr>
            <a:picLocks noChangeAspect="1"/>
          </p:cNvPicPr>
          <p:nvPr/>
        </p:nvPicPr>
        <p:blipFill>
          <a:blip r:embed="rId2"/>
          <a:stretch>
            <a:fillRect/>
          </a:stretch>
        </p:blipFill>
        <p:spPr>
          <a:xfrm>
            <a:off x="6637563" y="5180945"/>
            <a:ext cx="2049237" cy="1475498"/>
          </a:xfrm>
          <a:prstGeom prst="rect">
            <a:avLst/>
          </a:prstGeom>
        </p:spPr>
      </p:pic>
    </p:spTree>
    <p:extLst>
      <p:ext uri="{BB962C8B-B14F-4D97-AF65-F5344CB8AC3E}">
        <p14:creationId xmlns:p14="http://schemas.microsoft.com/office/powerpoint/2010/main" val="1703450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ORAL COMMUNICATIONS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PRACTICING ACTIVE LISTENING:</a:t>
            </a:r>
            <a:endParaRPr lang="en-US" b="1" dirty="0"/>
          </a:p>
          <a:p>
            <a:r>
              <a:rPr lang="en-US" b="1" dirty="0" smtClean="0"/>
              <a:t>Form </a:t>
            </a:r>
            <a:r>
              <a:rPr lang="en-US" b="1" dirty="0" smtClean="0"/>
              <a:t> </a:t>
            </a:r>
            <a:r>
              <a:rPr lang="en-US" b="1" dirty="0" smtClean="0"/>
              <a:t>pairs</a:t>
            </a:r>
          </a:p>
          <a:p>
            <a:r>
              <a:rPr lang="en-US" b="1" dirty="0" smtClean="0"/>
              <a:t>One person in the pair be “A”, the other “B”</a:t>
            </a:r>
          </a:p>
          <a:p>
            <a:r>
              <a:rPr lang="en-US" b="1" dirty="0" smtClean="0"/>
              <a:t>“A” describes the scene on the slide in detail</a:t>
            </a:r>
          </a:p>
          <a:p>
            <a:r>
              <a:rPr lang="en-US" b="1" dirty="0" smtClean="0"/>
              <a:t>“B” listens </a:t>
            </a:r>
            <a:r>
              <a:rPr lang="en-US" b="1" dirty="0" smtClean="0"/>
              <a:t>intently</a:t>
            </a:r>
            <a:endParaRPr lang="en-US" b="1" dirty="0" smtClean="0"/>
          </a:p>
          <a:p>
            <a:r>
              <a:rPr lang="en-US" b="1" dirty="0" smtClean="0"/>
              <a:t>“B” summarizes what they think they heard.</a:t>
            </a:r>
          </a:p>
          <a:p>
            <a:r>
              <a:rPr lang="en-US" b="1" dirty="0" smtClean="0"/>
              <a:t>Compare summary with scene on the slide</a:t>
            </a:r>
          </a:p>
          <a:p>
            <a:pPr marL="0" indent="0">
              <a:buNone/>
            </a:pPr>
            <a:endParaRPr lang="en-US" dirty="0"/>
          </a:p>
        </p:txBody>
      </p:sp>
    </p:spTree>
    <p:extLst>
      <p:ext uri="{BB962C8B-B14F-4D97-AF65-F5344CB8AC3E}">
        <p14:creationId xmlns:p14="http://schemas.microsoft.com/office/powerpoint/2010/main" val="1023664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ATTENTIVE LISTENING #1</a:t>
            </a:r>
            <a:endParaRPr lang="en-US" b="1" dirty="0"/>
          </a:p>
        </p:txBody>
      </p:sp>
      <p:pic>
        <p:nvPicPr>
          <p:cNvPr id="4" name="Content Placeholder 3" descr="mage result for cartoon images of a car accident"/>
          <p:cNvPicPr>
            <a:picLocks noGrp="1"/>
          </p:cNvPicPr>
          <p:nvPr>
            <p:ph idx="1"/>
          </p:nvPr>
        </p:nvPicPr>
        <p:blipFill>
          <a:blip r:embed="rId2">
            <a:extLst>
              <a:ext uri="{28A0092B-C50C-407E-A947-70E740481C1C}">
                <a14:useLocalDpi xmlns:a14="http://schemas.microsoft.com/office/drawing/2010/main" val="0"/>
              </a:ext>
            </a:extLst>
          </a:blip>
          <a:srcRect t="5884" b="5884"/>
          <a:stretch>
            <a:fillRect/>
          </a:stretch>
        </p:blipFill>
        <p:spPr bwMode="auto">
          <a:prstGeom prst="rect">
            <a:avLst/>
          </a:prstGeom>
          <a:noFill/>
          <a:ln>
            <a:noFill/>
          </a:ln>
        </p:spPr>
      </p:pic>
    </p:spTree>
    <p:extLst>
      <p:ext uri="{BB962C8B-B14F-4D97-AF65-F5344CB8AC3E}">
        <p14:creationId xmlns:p14="http://schemas.microsoft.com/office/powerpoint/2010/main" val="36884601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1757</Words>
  <Application>Microsoft Macintosh PowerPoint</Application>
  <PresentationFormat>On-screen Show (4:3)</PresentationFormat>
  <Paragraphs>305</Paragraphs>
  <Slides>44</Slides>
  <Notes>12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ORAL COMMUNICATIONS </vt:lpstr>
      <vt:lpstr>ORAL COMMUNICTIONS</vt:lpstr>
      <vt:lpstr>ORAL COMMUNICATIONS</vt:lpstr>
      <vt:lpstr>ORAL COMMUNICATIONS</vt:lpstr>
      <vt:lpstr>ORAL COMMUNICATIONS</vt:lpstr>
      <vt:lpstr>ORAL COMMUNICTIONS</vt:lpstr>
      <vt:lpstr>ORAL COMMUNICATIONS</vt:lpstr>
      <vt:lpstr> ORAL COMMUNICATIONS</vt:lpstr>
      <vt:lpstr>ATTENTIVE LISTENING #1</vt:lpstr>
      <vt:lpstr>ORAL COMMUNICATIONS</vt:lpstr>
      <vt:lpstr>ATTENTIVE LISTENING #2</vt:lpstr>
      <vt:lpstr>ORAL COMMUNICAIONS</vt:lpstr>
      <vt:lpstr>ORAL COMMUNICATIONS</vt:lpstr>
      <vt:lpstr>ATTENTIVE LISTENING #3</vt:lpstr>
      <vt:lpstr>ATTENTIVE LISTENING #4</vt:lpstr>
      <vt:lpstr>ORAL COMMUNICATIONS</vt:lpstr>
      <vt:lpstr>PROFESSIONAL DRIVER TRAINING</vt:lpstr>
      <vt:lpstr>ORAL COMMUNICATIONS</vt:lpstr>
      <vt:lpstr>ORAL COMMUNICATION</vt:lpstr>
      <vt:lpstr>ORAL COMMUNICATION</vt:lpstr>
      <vt:lpstr>ORAL COMMUNICATIONS</vt:lpstr>
      <vt:lpstr>ORAL COMMUNCATIONS</vt:lpstr>
      <vt:lpstr>ORAL COMMUNICATIONS</vt:lpstr>
      <vt:lpstr>ORAL COMMUNICATIONS</vt:lpstr>
      <vt:lpstr>PROFESSIONAL DRIVER TRAINING</vt:lpstr>
      <vt:lpstr>ORAL COMMUNICATIONS</vt:lpstr>
      <vt:lpstr>PROFESSIONAL DRIVER TRAINING</vt:lpstr>
      <vt:lpstr>ORAL COMMUNICATIONS</vt:lpstr>
      <vt:lpstr>ORAL COMMUNICATIONS</vt:lpstr>
      <vt:lpstr>ORAL COMMUNICATIONS</vt:lpstr>
      <vt:lpstr>ORAL COMMUNICATIONS</vt:lpstr>
      <vt:lpstr>ORAL COMMUNICATIONS</vt:lpstr>
      <vt:lpstr>ORAL COMMUNICATIONS</vt:lpstr>
      <vt:lpstr>ORAL COMMUNICATIONS</vt:lpstr>
      <vt:lpstr>ORAL COMMUNICATIONS</vt:lpstr>
      <vt:lpstr>ORAL COMMUNCATIONS</vt:lpstr>
      <vt:lpstr>ORAL COMMUNICATIONS</vt:lpstr>
      <vt:lpstr>ORAL COMMUNICATIONS</vt:lpstr>
      <vt:lpstr>ORAL COMMUNICATIONS</vt:lpstr>
      <vt:lpstr>ORAL COMMUNICATIONS</vt:lpstr>
      <vt:lpstr>ORAL COMMUNICATIONS</vt:lpstr>
      <vt:lpstr>ORAL COMMUNICATIONS</vt:lpstr>
      <vt:lpstr>ORAL COMMUNICATIONS</vt:lpstr>
      <vt:lpstr>ORAL COMMUNICATIONS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COMMUNICATIONS </dc:title>
  <dc:creator>Doug Krochak</dc:creator>
  <cp:lastModifiedBy>Doug Krochak</cp:lastModifiedBy>
  <cp:revision>6</cp:revision>
  <dcterms:created xsi:type="dcterms:W3CDTF">2022-12-07T00:38:21Z</dcterms:created>
  <dcterms:modified xsi:type="dcterms:W3CDTF">2022-12-07T01:35:56Z</dcterms:modified>
</cp:coreProperties>
</file>