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4" r:id="rId24"/>
    <p:sldId id="280" r:id="rId25"/>
    <p:sldId id="281" r:id="rId26"/>
    <p:sldId id="282" r:id="rId27"/>
    <p:sldId id="283" r:id="rId2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12"/>
    <p:restoredTop sz="94671"/>
  </p:normalViewPr>
  <p:slideViewPr>
    <p:cSldViewPr snapToGrid="0" snapToObjects="1">
      <p:cViewPr varScale="1">
        <p:scale>
          <a:sx n="98" d="100"/>
          <a:sy n="98" d="100"/>
        </p:scale>
        <p:origin x="56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03574E3-E315-4E56-B2AA-CAF16A234DAC}" type="doc">
      <dgm:prSet loTypeId="urn:microsoft.com/office/officeart/2005/8/layout/gear1" loCatId="cycle" qsTypeId="urn:microsoft.com/office/officeart/2005/8/quickstyle/simple1" qsCatId="simple" csTypeId="urn:microsoft.com/office/officeart/2005/8/colors/accent1_2" csCatId="accent1" phldr="1"/>
      <dgm:spPr/>
    </dgm:pt>
    <dgm:pt modelId="{911363D6-3603-4EA5-B2FC-558C7F9BDEA0}">
      <dgm:prSet phldrT="[Text]" custT="1"/>
      <dgm:spPr>
        <a:solidFill>
          <a:srgbClr val="FF0000"/>
        </a:solidFill>
      </dgm:spPr>
      <dgm:t>
        <a:bodyPr/>
        <a:lstStyle/>
        <a:p>
          <a:r>
            <a:rPr lang="en-CA" sz="1800" b="1" dirty="0" err="1"/>
            <a:t>Misunder</a:t>
          </a:r>
          <a:r>
            <a:rPr lang="en-CA" sz="1800" b="1" dirty="0"/>
            <a:t>-</a:t>
          </a:r>
        </a:p>
        <a:p>
          <a:r>
            <a:rPr lang="en-CA" sz="1800" b="1" dirty="0"/>
            <a:t>standing</a:t>
          </a:r>
        </a:p>
      </dgm:t>
    </dgm:pt>
    <dgm:pt modelId="{77C159A2-4C53-4ADE-9704-301BDA419641}" type="parTrans" cxnId="{432D44C7-50E3-4696-B1BB-AFFBB5D57A5C}">
      <dgm:prSet/>
      <dgm:spPr/>
      <dgm:t>
        <a:bodyPr/>
        <a:lstStyle/>
        <a:p>
          <a:endParaRPr lang="en-CA"/>
        </a:p>
      </dgm:t>
    </dgm:pt>
    <dgm:pt modelId="{B320B4BE-53F8-42D1-AD00-1A3075C71E35}" type="sibTrans" cxnId="{432D44C7-50E3-4696-B1BB-AFFBB5D57A5C}">
      <dgm:prSet/>
      <dgm:spPr/>
      <dgm:t>
        <a:bodyPr/>
        <a:lstStyle/>
        <a:p>
          <a:endParaRPr lang="en-CA"/>
        </a:p>
      </dgm:t>
    </dgm:pt>
    <dgm:pt modelId="{393EB0DA-B4DD-47E9-9C80-2293E2038E9D}">
      <dgm:prSet phldrT="[Text]" custT="1"/>
      <dgm:spPr>
        <a:solidFill>
          <a:srgbClr val="C00000"/>
        </a:solidFill>
      </dgm:spPr>
      <dgm:t>
        <a:bodyPr/>
        <a:lstStyle/>
        <a:p>
          <a:r>
            <a:rPr lang="en-CA" sz="1800" b="1" dirty="0"/>
            <a:t>Real sources</a:t>
          </a:r>
        </a:p>
      </dgm:t>
    </dgm:pt>
    <dgm:pt modelId="{12EB74D6-2691-48DE-AD25-CE5A02DCBC04}" type="parTrans" cxnId="{900C36E5-454A-444F-8728-2A0FEB41BDCE}">
      <dgm:prSet/>
      <dgm:spPr/>
      <dgm:t>
        <a:bodyPr/>
        <a:lstStyle/>
        <a:p>
          <a:endParaRPr lang="en-CA"/>
        </a:p>
      </dgm:t>
    </dgm:pt>
    <dgm:pt modelId="{5368E06F-AF93-4B57-8918-7948C4DB6765}" type="sibTrans" cxnId="{900C36E5-454A-444F-8728-2A0FEB41BDCE}">
      <dgm:prSet/>
      <dgm:spPr/>
      <dgm:t>
        <a:bodyPr/>
        <a:lstStyle/>
        <a:p>
          <a:endParaRPr lang="en-CA"/>
        </a:p>
      </dgm:t>
    </dgm:pt>
    <dgm:pt modelId="{0AA51CC0-FCB5-4F0C-828B-AAD830D23A16}">
      <dgm:prSet phldrT="[Text]" custT="1"/>
      <dgm:spPr>
        <a:solidFill>
          <a:srgbClr val="00B0F0"/>
        </a:solidFill>
      </dgm:spPr>
      <dgm:t>
        <a:bodyPr/>
        <a:lstStyle/>
        <a:p>
          <a:r>
            <a:rPr lang="en-CA" sz="1800" b="1" dirty="0"/>
            <a:t>Disagree-</a:t>
          </a:r>
        </a:p>
        <a:p>
          <a:r>
            <a:rPr lang="en-CA" sz="1800" b="1" dirty="0" err="1"/>
            <a:t>ment</a:t>
          </a:r>
          <a:endParaRPr lang="en-CA" sz="1800" b="1" dirty="0"/>
        </a:p>
      </dgm:t>
    </dgm:pt>
    <dgm:pt modelId="{78011B8D-63D5-4B54-84AA-0E2867DA1B55}" type="parTrans" cxnId="{7E716CF7-9589-400C-B23E-E9C816A3E344}">
      <dgm:prSet/>
      <dgm:spPr/>
      <dgm:t>
        <a:bodyPr/>
        <a:lstStyle/>
        <a:p>
          <a:endParaRPr lang="en-CA"/>
        </a:p>
      </dgm:t>
    </dgm:pt>
    <dgm:pt modelId="{A5213959-E4CE-4E93-8AD9-9E694FF78493}" type="sibTrans" cxnId="{7E716CF7-9589-400C-B23E-E9C816A3E344}">
      <dgm:prSet/>
      <dgm:spPr/>
      <dgm:t>
        <a:bodyPr/>
        <a:lstStyle/>
        <a:p>
          <a:endParaRPr lang="en-CA"/>
        </a:p>
      </dgm:t>
    </dgm:pt>
    <dgm:pt modelId="{915EA7B0-F014-47DD-BC20-9D004061C75A}" type="pres">
      <dgm:prSet presAssocID="{803574E3-E315-4E56-B2AA-CAF16A234DAC}" presName="composite" presStyleCnt="0">
        <dgm:presLayoutVars>
          <dgm:chMax val="3"/>
          <dgm:animLvl val="lvl"/>
          <dgm:resizeHandles val="exact"/>
        </dgm:presLayoutVars>
      </dgm:prSet>
      <dgm:spPr/>
    </dgm:pt>
    <dgm:pt modelId="{72EFE3D3-1134-43E8-954A-76ED5406FB30}" type="pres">
      <dgm:prSet presAssocID="{911363D6-3603-4EA5-B2FC-558C7F9BDEA0}" presName="gear1" presStyleLbl="node1" presStyleIdx="0" presStyleCnt="3" custScaleX="117750" custScaleY="91082" custLinFactNeighborY="-2406">
        <dgm:presLayoutVars>
          <dgm:chMax val="1"/>
          <dgm:bulletEnabled val="1"/>
        </dgm:presLayoutVars>
      </dgm:prSet>
      <dgm:spPr/>
    </dgm:pt>
    <dgm:pt modelId="{F79A2FEA-95C0-4325-A9BD-CAA1ECFB2ACE}" type="pres">
      <dgm:prSet presAssocID="{911363D6-3603-4EA5-B2FC-558C7F9BDEA0}" presName="gear1srcNode" presStyleLbl="node1" presStyleIdx="0" presStyleCnt="3"/>
      <dgm:spPr/>
    </dgm:pt>
    <dgm:pt modelId="{84AD7187-D39E-4661-812B-A465CED90903}" type="pres">
      <dgm:prSet presAssocID="{911363D6-3603-4EA5-B2FC-558C7F9BDEA0}" presName="gear1dstNode" presStyleLbl="node1" presStyleIdx="0" presStyleCnt="3"/>
      <dgm:spPr/>
    </dgm:pt>
    <dgm:pt modelId="{887BC873-193A-4FBC-8D2E-402566108360}" type="pres">
      <dgm:prSet presAssocID="{393EB0DA-B4DD-47E9-9C80-2293E2038E9D}" presName="gear2" presStyleLbl="node1" presStyleIdx="1" presStyleCnt="3">
        <dgm:presLayoutVars>
          <dgm:chMax val="1"/>
          <dgm:bulletEnabled val="1"/>
        </dgm:presLayoutVars>
      </dgm:prSet>
      <dgm:spPr/>
    </dgm:pt>
    <dgm:pt modelId="{BB8D22AE-7D6C-4937-8B3D-EAF99E629C61}" type="pres">
      <dgm:prSet presAssocID="{393EB0DA-B4DD-47E9-9C80-2293E2038E9D}" presName="gear2srcNode" presStyleLbl="node1" presStyleIdx="1" presStyleCnt="3"/>
      <dgm:spPr/>
    </dgm:pt>
    <dgm:pt modelId="{C64207D7-7E96-497A-93F1-67213B0E4214}" type="pres">
      <dgm:prSet presAssocID="{393EB0DA-B4DD-47E9-9C80-2293E2038E9D}" presName="gear2dstNode" presStyleLbl="node1" presStyleIdx="1" presStyleCnt="3"/>
      <dgm:spPr/>
    </dgm:pt>
    <dgm:pt modelId="{BB706142-46D6-42A7-B188-D61F05C994E3}" type="pres">
      <dgm:prSet presAssocID="{0AA51CC0-FCB5-4F0C-828B-AAD830D23A16}" presName="gear3" presStyleLbl="node1" presStyleIdx="2" presStyleCnt="3" custScaleX="124797" custScaleY="121245"/>
      <dgm:spPr/>
    </dgm:pt>
    <dgm:pt modelId="{6D9E1160-DBEC-4DEC-B1A3-1C5943184D48}" type="pres">
      <dgm:prSet presAssocID="{0AA51CC0-FCB5-4F0C-828B-AAD830D23A16}" presName="gear3tx" presStyleLbl="node1" presStyleIdx="2" presStyleCnt="3">
        <dgm:presLayoutVars>
          <dgm:chMax val="1"/>
          <dgm:bulletEnabled val="1"/>
        </dgm:presLayoutVars>
      </dgm:prSet>
      <dgm:spPr/>
    </dgm:pt>
    <dgm:pt modelId="{621552DD-4EA5-424B-8546-992B7C51A5B2}" type="pres">
      <dgm:prSet presAssocID="{0AA51CC0-FCB5-4F0C-828B-AAD830D23A16}" presName="gear3srcNode" presStyleLbl="node1" presStyleIdx="2" presStyleCnt="3"/>
      <dgm:spPr/>
    </dgm:pt>
    <dgm:pt modelId="{BC8AF51F-2064-425F-B1B0-9074081777DE}" type="pres">
      <dgm:prSet presAssocID="{0AA51CC0-FCB5-4F0C-828B-AAD830D23A16}" presName="gear3dstNode" presStyleLbl="node1" presStyleIdx="2" presStyleCnt="3"/>
      <dgm:spPr/>
    </dgm:pt>
    <dgm:pt modelId="{8877DC0E-84FC-42BC-9398-89529D3AFD25}" type="pres">
      <dgm:prSet presAssocID="{B320B4BE-53F8-42D1-AD00-1A3075C71E35}" presName="connector1" presStyleLbl="sibTrans2D1" presStyleIdx="0" presStyleCnt="3"/>
      <dgm:spPr/>
    </dgm:pt>
    <dgm:pt modelId="{F8AD2DE3-9BFA-4CB1-B3F9-353D90B7E949}" type="pres">
      <dgm:prSet presAssocID="{5368E06F-AF93-4B57-8918-7948C4DB6765}" presName="connector2" presStyleLbl="sibTrans2D1" presStyleIdx="1" presStyleCnt="3"/>
      <dgm:spPr/>
    </dgm:pt>
    <dgm:pt modelId="{F0B5EC35-D1F3-44C8-A4EC-1EC6320633F1}" type="pres">
      <dgm:prSet presAssocID="{A5213959-E4CE-4E93-8AD9-9E694FF78493}" presName="connector3" presStyleLbl="sibTrans2D1" presStyleIdx="2" presStyleCnt="3"/>
      <dgm:spPr/>
    </dgm:pt>
  </dgm:ptLst>
  <dgm:cxnLst>
    <dgm:cxn modelId="{0A4ABC13-8DF8-DF46-A044-4DD1446A4440}" type="presOf" srcId="{803574E3-E315-4E56-B2AA-CAF16A234DAC}" destId="{915EA7B0-F014-47DD-BC20-9D004061C75A}" srcOrd="0" destOrd="0" presId="urn:microsoft.com/office/officeart/2005/8/layout/gear1"/>
    <dgm:cxn modelId="{F3BABC2D-623E-6A4C-BF1D-01C0531B6A39}" type="presOf" srcId="{393EB0DA-B4DD-47E9-9C80-2293E2038E9D}" destId="{887BC873-193A-4FBC-8D2E-402566108360}" srcOrd="0" destOrd="0" presId="urn:microsoft.com/office/officeart/2005/8/layout/gear1"/>
    <dgm:cxn modelId="{B3F97C2E-246D-7F44-A3CD-67616ADA28CE}" type="presOf" srcId="{B320B4BE-53F8-42D1-AD00-1A3075C71E35}" destId="{8877DC0E-84FC-42BC-9398-89529D3AFD25}" srcOrd="0" destOrd="0" presId="urn:microsoft.com/office/officeart/2005/8/layout/gear1"/>
    <dgm:cxn modelId="{90EAB032-7F81-1047-A4AC-426841AF2C4A}" type="presOf" srcId="{911363D6-3603-4EA5-B2FC-558C7F9BDEA0}" destId="{84AD7187-D39E-4661-812B-A465CED90903}" srcOrd="2" destOrd="0" presId="urn:microsoft.com/office/officeart/2005/8/layout/gear1"/>
    <dgm:cxn modelId="{D3892037-FC73-F14A-868A-2782B3F87A79}" type="presOf" srcId="{A5213959-E4CE-4E93-8AD9-9E694FF78493}" destId="{F0B5EC35-D1F3-44C8-A4EC-1EC6320633F1}" srcOrd="0" destOrd="0" presId="urn:microsoft.com/office/officeart/2005/8/layout/gear1"/>
    <dgm:cxn modelId="{AB61B337-FA28-C34F-8417-191D31F9162C}" type="presOf" srcId="{393EB0DA-B4DD-47E9-9C80-2293E2038E9D}" destId="{BB8D22AE-7D6C-4937-8B3D-EAF99E629C61}" srcOrd="1" destOrd="0" presId="urn:microsoft.com/office/officeart/2005/8/layout/gear1"/>
    <dgm:cxn modelId="{7D67183F-AC2C-D94E-BDDB-ED72B1F82F3E}" type="presOf" srcId="{5368E06F-AF93-4B57-8918-7948C4DB6765}" destId="{F8AD2DE3-9BFA-4CB1-B3F9-353D90B7E949}" srcOrd="0" destOrd="0" presId="urn:microsoft.com/office/officeart/2005/8/layout/gear1"/>
    <dgm:cxn modelId="{C774A855-549B-B140-B518-6FF4BECDC152}" type="presOf" srcId="{0AA51CC0-FCB5-4F0C-828B-AAD830D23A16}" destId="{6D9E1160-DBEC-4DEC-B1A3-1C5943184D48}" srcOrd="1" destOrd="0" presId="urn:microsoft.com/office/officeart/2005/8/layout/gear1"/>
    <dgm:cxn modelId="{BCD5CF85-F05D-6248-8700-366715BADDFD}" type="presOf" srcId="{0AA51CC0-FCB5-4F0C-828B-AAD830D23A16}" destId="{BC8AF51F-2064-425F-B1B0-9074081777DE}" srcOrd="3" destOrd="0" presId="urn:microsoft.com/office/officeart/2005/8/layout/gear1"/>
    <dgm:cxn modelId="{3F8A23A1-81E9-444B-8B44-A748C7B81D55}" type="presOf" srcId="{0AA51CC0-FCB5-4F0C-828B-AAD830D23A16}" destId="{BB706142-46D6-42A7-B188-D61F05C994E3}" srcOrd="0" destOrd="0" presId="urn:microsoft.com/office/officeart/2005/8/layout/gear1"/>
    <dgm:cxn modelId="{620F84A3-C614-7643-90DD-019318410872}" type="presOf" srcId="{0AA51CC0-FCB5-4F0C-828B-AAD830D23A16}" destId="{621552DD-4EA5-424B-8546-992B7C51A5B2}" srcOrd="2" destOrd="0" presId="urn:microsoft.com/office/officeart/2005/8/layout/gear1"/>
    <dgm:cxn modelId="{E51732B7-B24E-CB4C-907F-A97D9C9DA5C8}" type="presOf" srcId="{393EB0DA-B4DD-47E9-9C80-2293E2038E9D}" destId="{C64207D7-7E96-497A-93F1-67213B0E4214}" srcOrd="2" destOrd="0" presId="urn:microsoft.com/office/officeart/2005/8/layout/gear1"/>
    <dgm:cxn modelId="{86178DB8-8804-7649-B7EC-430323B672A6}" type="presOf" srcId="{911363D6-3603-4EA5-B2FC-558C7F9BDEA0}" destId="{72EFE3D3-1134-43E8-954A-76ED5406FB30}" srcOrd="0" destOrd="0" presId="urn:microsoft.com/office/officeart/2005/8/layout/gear1"/>
    <dgm:cxn modelId="{432D44C7-50E3-4696-B1BB-AFFBB5D57A5C}" srcId="{803574E3-E315-4E56-B2AA-CAF16A234DAC}" destId="{911363D6-3603-4EA5-B2FC-558C7F9BDEA0}" srcOrd="0" destOrd="0" parTransId="{77C159A2-4C53-4ADE-9704-301BDA419641}" sibTransId="{B320B4BE-53F8-42D1-AD00-1A3075C71E35}"/>
    <dgm:cxn modelId="{900C36E5-454A-444F-8728-2A0FEB41BDCE}" srcId="{803574E3-E315-4E56-B2AA-CAF16A234DAC}" destId="{393EB0DA-B4DD-47E9-9C80-2293E2038E9D}" srcOrd="1" destOrd="0" parTransId="{12EB74D6-2691-48DE-AD25-CE5A02DCBC04}" sibTransId="{5368E06F-AF93-4B57-8918-7948C4DB6765}"/>
    <dgm:cxn modelId="{7E716CF7-9589-400C-B23E-E9C816A3E344}" srcId="{803574E3-E315-4E56-B2AA-CAF16A234DAC}" destId="{0AA51CC0-FCB5-4F0C-828B-AAD830D23A16}" srcOrd="2" destOrd="0" parTransId="{78011B8D-63D5-4B54-84AA-0E2867DA1B55}" sibTransId="{A5213959-E4CE-4E93-8AD9-9E694FF78493}"/>
    <dgm:cxn modelId="{F62AD6F9-4A66-274A-A494-717762B40F67}" type="presOf" srcId="{911363D6-3603-4EA5-B2FC-558C7F9BDEA0}" destId="{F79A2FEA-95C0-4325-A9BD-CAA1ECFB2ACE}" srcOrd="1" destOrd="0" presId="urn:microsoft.com/office/officeart/2005/8/layout/gear1"/>
    <dgm:cxn modelId="{4B4E2375-FC73-604F-845C-B1A5EEE45986}" type="presParOf" srcId="{915EA7B0-F014-47DD-BC20-9D004061C75A}" destId="{72EFE3D3-1134-43E8-954A-76ED5406FB30}" srcOrd="0" destOrd="0" presId="urn:microsoft.com/office/officeart/2005/8/layout/gear1"/>
    <dgm:cxn modelId="{B75DBA85-4823-9B40-A33A-4D727DE3572F}" type="presParOf" srcId="{915EA7B0-F014-47DD-BC20-9D004061C75A}" destId="{F79A2FEA-95C0-4325-A9BD-CAA1ECFB2ACE}" srcOrd="1" destOrd="0" presId="urn:microsoft.com/office/officeart/2005/8/layout/gear1"/>
    <dgm:cxn modelId="{EFBC4D41-76E2-614D-9FC9-306149EC1AAA}" type="presParOf" srcId="{915EA7B0-F014-47DD-BC20-9D004061C75A}" destId="{84AD7187-D39E-4661-812B-A465CED90903}" srcOrd="2" destOrd="0" presId="urn:microsoft.com/office/officeart/2005/8/layout/gear1"/>
    <dgm:cxn modelId="{8E1ED4C1-036F-5744-9993-12861775DE51}" type="presParOf" srcId="{915EA7B0-F014-47DD-BC20-9D004061C75A}" destId="{887BC873-193A-4FBC-8D2E-402566108360}" srcOrd="3" destOrd="0" presId="urn:microsoft.com/office/officeart/2005/8/layout/gear1"/>
    <dgm:cxn modelId="{88F6A9FB-70E3-A240-8A5A-544DBBAF5091}" type="presParOf" srcId="{915EA7B0-F014-47DD-BC20-9D004061C75A}" destId="{BB8D22AE-7D6C-4937-8B3D-EAF99E629C61}" srcOrd="4" destOrd="0" presId="urn:microsoft.com/office/officeart/2005/8/layout/gear1"/>
    <dgm:cxn modelId="{372F28C4-6E00-3C4C-BDD0-0EBE48706A87}" type="presParOf" srcId="{915EA7B0-F014-47DD-BC20-9D004061C75A}" destId="{C64207D7-7E96-497A-93F1-67213B0E4214}" srcOrd="5" destOrd="0" presId="urn:microsoft.com/office/officeart/2005/8/layout/gear1"/>
    <dgm:cxn modelId="{034CF474-1412-C442-9622-457E9D1AD36B}" type="presParOf" srcId="{915EA7B0-F014-47DD-BC20-9D004061C75A}" destId="{BB706142-46D6-42A7-B188-D61F05C994E3}" srcOrd="6" destOrd="0" presId="urn:microsoft.com/office/officeart/2005/8/layout/gear1"/>
    <dgm:cxn modelId="{2A4FD210-39D1-9248-BDF4-84EBAE300B0A}" type="presParOf" srcId="{915EA7B0-F014-47DD-BC20-9D004061C75A}" destId="{6D9E1160-DBEC-4DEC-B1A3-1C5943184D48}" srcOrd="7" destOrd="0" presId="urn:microsoft.com/office/officeart/2005/8/layout/gear1"/>
    <dgm:cxn modelId="{360DBA16-9ACA-FB49-8C4A-A2A06D1F2A01}" type="presParOf" srcId="{915EA7B0-F014-47DD-BC20-9D004061C75A}" destId="{621552DD-4EA5-424B-8546-992B7C51A5B2}" srcOrd="8" destOrd="0" presId="urn:microsoft.com/office/officeart/2005/8/layout/gear1"/>
    <dgm:cxn modelId="{C38706EE-DB42-DD48-B9FE-B5A6A7950AC3}" type="presParOf" srcId="{915EA7B0-F014-47DD-BC20-9D004061C75A}" destId="{BC8AF51F-2064-425F-B1B0-9074081777DE}" srcOrd="9" destOrd="0" presId="urn:microsoft.com/office/officeart/2005/8/layout/gear1"/>
    <dgm:cxn modelId="{5051BB81-F21A-5A47-8AF0-833662558533}" type="presParOf" srcId="{915EA7B0-F014-47DD-BC20-9D004061C75A}" destId="{8877DC0E-84FC-42BC-9398-89529D3AFD25}" srcOrd="10" destOrd="0" presId="urn:microsoft.com/office/officeart/2005/8/layout/gear1"/>
    <dgm:cxn modelId="{7E93A9D2-8706-7847-8046-3B73A3B3FF9C}" type="presParOf" srcId="{915EA7B0-F014-47DD-BC20-9D004061C75A}" destId="{F8AD2DE3-9BFA-4CB1-B3F9-353D90B7E949}" srcOrd="11" destOrd="0" presId="urn:microsoft.com/office/officeart/2005/8/layout/gear1"/>
    <dgm:cxn modelId="{F1ED00E7-2660-BE44-BD92-AB2892A492F0}" type="presParOf" srcId="{915EA7B0-F014-47DD-BC20-9D004061C75A}" destId="{F0B5EC35-D1F3-44C8-A4EC-1EC6320633F1}" srcOrd="12" destOrd="0" presId="urn:microsoft.com/office/officeart/2005/8/layout/gear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EFE3D3-1134-43E8-954A-76ED5406FB30}">
      <dsp:nvSpPr>
        <dsp:cNvPr id="0" name=""/>
        <dsp:cNvSpPr/>
      </dsp:nvSpPr>
      <dsp:spPr>
        <a:xfrm>
          <a:off x="2873002" y="1919200"/>
          <a:ext cx="2490587" cy="1926519"/>
        </a:xfrm>
        <a:prstGeom prst="gear9">
          <a:avLst/>
        </a:prstGeom>
        <a:solidFill>
          <a:srgbClr val="FF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CA" sz="1800" b="1" kern="1200" dirty="0" err="1"/>
            <a:t>Misunder</a:t>
          </a:r>
          <a:r>
            <a:rPr lang="en-CA" sz="1800" b="1" kern="1200" dirty="0"/>
            <a:t>-</a:t>
          </a:r>
        </a:p>
        <a:p>
          <a:pPr marL="0" lvl="0" indent="0" algn="ctr" defTabSz="800100">
            <a:lnSpc>
              <a:spcPct val="90000"/>
            </a:lnSpc>
            <a:spcBef>
              <a:spcPct val="0"/>
            </a:spcBef>
            <a:spcAft>
              <a:spcPct val="35000"/>
            </a:spcAft>
            <a:buNone/>
          </a:pPr>
          <a:r>
            <a:rPr lang="en-CA" sz="1800" b="1" kern="1200" dirty="0"/>
            <a:t>standing</a:t>
          </a:r>
        </a:p>
      </dsp:txBody>
      <dsp:txXfrm>
        <a:off x="3331563" y="2370478"/>
        <a:ext cx="1573465" cy="990270"/>
      </dsp:txXfrm>
    </dsp:sp>
    <dsp:sp modelId="{887BC873-193A-4FBC-8D2E-402566108360}">
      <dsp:nvSpPr>
        <dsp:cNvPr id="0" name=""/>
        <dsp:cNvSpPr/>
      </dsp:nvSpPr>
      <dsp:spPr>
        <a:xfrm>
          <a:off x="1830090" y="1375832"/>
          <a:ext cx="1538290" cy="1538290"/>
        </a:xfrm>
        <a:prstGeom prst="gear6">
          <a:avLst/>
        </a:prstGeom>
        <a:solidFill>
          <a:srgbClr val="C0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CA" sz="1800" b="1" kern="1200" dirty="0"/>
            <a:t>Real sources</a:t>
          </a:r>
        </a:p>
      </dsp:txBody>
      <dsp:txXfrm>
        <a:off x="2217359" y="1765442"/>
        <a:ext cx="763752" cy="759070"/>
      </dsp:txXfrm>
    </dsp:sp>
    <dsp:sp modelId="{BB706142-46D6-42A7-B188-D61F05C994E3}">
      <dsp:nvSpPr>
        <dsp:cNvPr id="0" name=""/>
        <dsp:cNvSpPr/>
      </dsp:nvSpPr>
      <dsp:spPr>
        <a:xfrm rot="20700000">
          <a:off x="2495020" y="164263"/>
          <a:ext cx="1900548" cy="1807821"/>
        </a:xfrm>
        <a:prstGeom prst="gear6">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CA" sz="1800" b="1" kern="1200" dirty="0"/>
            <a:t>Disagree-</a:t>
          </a:r>
        </a:p>
        <a:p>
          <a:pPr marL="0" lvl="0" indent="0" algn="ctr" defTabSz="800100">
            <a:lnSpc>
              <a:spcPct val="90000"/>
            </a:lnSpc>
            <a:spcBef>
              <a:spcPct val="0"/>
            </a:spcBef>
            <a:spcAft>
              <a:spcPct val="35000"/>
            </a:spcAft>
            <a:buNone/>
          </a:pPr>
          <a:r>
            <a:rPr lang="en-CA" sz="1800" b="1" kern="1200" dirty="0" err="1"/>
            <a:t>ment</a:t>
          </a:r>
          <a:endParaRPr lang="en-CA" sz="1800" b="1" kern="1200" dirty="0"/>
        </a:p>
      </dsp:txBody>
      <dsp:txXfrm rot="-20700000">
        <a:off x="2917366" y="555271"/>
        <a:ext cx="1055856" cy="1025804"/>
      </dsp:txXfrm>
    </dsp:sp>
    <dsp:sp modelId="{8877DC0E-84FC-42BC-9398-89529D3AFD25}">
      <dsp:nvSpPr>
        <dsp:cNvPr id="0" name=""/>
        <dsp:cNvSpPr/>
      </dsp:nvSpPr>
      <dsp:spPr>
        <a:xfrm>
          <a:off x="2894295" y="1558751"/>
          <a:ext cx="2707390" cy="2707390"/>
        </a:xfrm>
        <a:prstGeom prst="circularArrow">
          <a:avLst>
            <a:gd name="adj1" fmla="val 4687"/>
            <a:gd name="adj2" fmla="val 299029"/>
            <a:gd name="adj3" fmla="val 2507372"/>
            <a:gd name="adj4" fmla="val 15880352"/>
            <a:gd name="adj5" fmla="val 5469"/>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8AD2DE3-9BFA-4CB1-B3F9-353D90B7E949}">
      <dsp:nvSpPr>
        <dsp:cNvPr id="0" name=""/>
        <dsp:cNvSpPr/>
      </dsp:nvSpPr>
      <dsp:spPr>
        <a:xfrm>
          <a:off x="1557661" y="1036962"/>
          <a:ext cx="1967088" cy="1967088"/>
        </a:xfrm>
        <a:prstGeom prst="leftCircularArrow">
          <a:avLst>
            <a:gd name="adj1" fmla="val 6452"/>
            <a:gd name="adj2" fmla="val 429999"/>
            <a:gd name="adj3" fmla="val 10489124"/>
            <a:gd name="adj4" fmla="val 14837806"/>
            <a:gd name="adj5" fmla="val 7527"/>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0B5EC35-D1F3-44C8-A4EC-1EC6320633F1}">
      <dsp:nvSpPr>
        <dsp:cNvPr id="0" name=""/>
        <dsp:cNvSpPr/>
      </dsp:nvSpPr>
      <dsp:spPr>
        <a:xfrm>
          <a:off x="2343056" y="-14070"/>
          <a:ext cx="2120917" cy="2120917"/>
        </a:xfrm>
        <a:prstGeom prst="circularArrow">
          <a:avLst>
            <a:gd name="adj1" fmla="val 5984"/>
            <a:gd name="adj2" fmla="val 394124"/>
            <a:gd name="adj3" fmla="val 13313824"/>
            <a:gd name="adj4" fmla="val 10508221"/>
            <a:gd name="adj5" fmla="val 698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387136B-B9BF-214E-9311-46A63B65B160}" type="datetimeFigureOut">
              <a:rPr lang="en-US" smtClean="0"/>
              <a:t>11/23/2022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99829B-29B6-5A4A-ADB4-951F48B4FCE7}" type="slidenum">
              <a:rPr lang="en-US" smtClean="0"/>
              <a:t>‹#›</a:t>
            </a:fld>
            <a:endParaRPr lang="en-US"/>
          </a:p>
        </p:txBody>
      </p:sp>
    </p:spTree>
    <p:extLst>
      <p:ext uri="{BB962C8B-B14F-4D97-AF65-F5344CB8AC3E}">
        <p14:creationId xmlns:p14="http://schemas.microsoft.com/office/powerpoint/2010/main" val="40502142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387136B-B9BF-214E-9311-46A63B65B160}" type="datetimeFigureOut">
              <a:rPr lang="en-US" smtClean="0"/>
              <a:t>11/23/2022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99829B-29B6-5A4A-ADB4-951F48B4FCE7}" type="slidenum">
              <a:rPr lang="en-US" smtClean="0"/>
              <a:t>‹#›</a:t>
            </a:fld>
            <a:endParaRPr lang="en-US"/>
          </a:p>
        </p:txBody>
      </p:sp>
    </p:spTree>
    <p:extLst>
      <p:ext uri="{BB962C8B-B14F-4D97-AF65-F5344CB8AC3E}">
        <p14:creationId xmlns:p14="http://schemas.microsoft.com/office/powerpoint/2010/main" val="3082370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387136B-B9BF-214E-9311-46A63B65B160}" type="datetimeFigureOut">
              <a:rPr lang="en-US" smtClean="0"/>
              <a:t>11/23/2022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99829B-29B6-5A4A-ADB4-951F48B4FCE7}" type="slidenum">
              <a:rPr lang="en-US" smtClean="0"/>
              <a:t>‹#›</a:t>
            </a:fld>
            <a:endParaRPr lang="en-US"/>
          </a:p>
        </p:txBody>
      </p:sp>
    </p:spTree>
    <p:extLst>
      <p:ext uri="{BB962C8B-B14F-4D97-AF65-F5344CB8AC3E}">
        <p14:creationId xmlns:p14="http://schemas.microsoft.com/office/powerpoint/2010/main" val="39195670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387136B-B9BF-214E-9311-46A63B65B160}" type="datetimeFigureOut">
              <a:rPr lang="en-US" smtClean="0"/>
              <a:t>11/23/2022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99829B-29B6-5A4A-ADB4-951F48B4FCE7}" type="slidenum">
              <a:rPr lang="en-US" smtClean="0"/>
              <a:t>‹#›</a:t>
            </a:fld>
            <a:endParaRPr lang="en-US"/>
          </a:p>
        </p:txBody>
      </p:sp>
    </p:spTree>
    <p:extLst>
      <p:ext uri="{BB962C8B-B14F-4D97-AF65-F5344CB8AC3E}">
        <p14:creationId xmlns:p14="http://schemas.microsoft.com/office/powerpoint/2010/main" val="2535134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87136B-B9BF-214E-9311-46A63B65B160}" type="datetimeFigureOut">
              <a:rPr lang="en-US" smtClean="0"/>
              <a:t>11/23/2022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999829B-29B6-5A4A-ADB4-951F48B4FCE7}" type="slidenum">
              <a:rPr lang="en-US" smtClean="0"/>
              <a:t>‹#›</a:t>
            </a:fld>
            <a:endParaRPr lang="en-US"/>
          </a:p>
        </p:txBody>
      </p:sp>
    </p:spTree>
    <p:extLst>
      <p:ext uri="{BB962C8B-B14F-4D97-AF65-F5344CB8AC3E}">
        <p14:creationId xmlns:p14="http://schemas.microsoft.com/office/powerpoint/2010/main" val="32626237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387136B-B9BF-214E-9311-46A63B65B160}" type="datetimeFigureOut">
              <a:rPr lang="en-US" smtClean="0"/>
              <a:t>11/23/2022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99829B-29B6-5A4A-ADB4-951F48B4FCE7}" type="slidenum">
              <a:rPr lang="en-US" smtClean="0"/>
              <a:t>‹#›</a:t>
            </a:fld>
            <a:endParaRPr lang="en-US"/>
          </a:p>
        </p:txBody>
      </p:sp>
    </p:spTree>
    <p:extLst>
      <p:ext uri="{BB962C8B-B14F-4D97-AF65-F5344CB8AC3E}">
        <p14:creationId xmlns:p14="http://schemas.microsoft.com/office/powerpoint/2010/main" val="4235589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387136B-B9BF-214E-9311-46A63B65B160}" type="datetimeFigureOut">
              <a:rPr lang="en-US" smtClean="0"/>
              <a:t>11/23/2022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999829B-29B6-5A4A-ADB4-951F48B4FCE7}" type="slidenum">
              <a:rPr lang="en-US" smtClean="0"/>
              <a:t>‹#›</a:t>
            </a:fld>
            <a:endParaRPr lang="en-US"/>
          </a:p>
        </p:txBody>
      </p:sp>
    </p:spTree>
    <p:extLst>
      <p:ext uri="{BB962C8B-B14F-4D97-AF65-F5344CB8AC3E}">
        <p14:creationId xmlns:p14="http://schemas.microsoft.com/office/powerpoint/2010/main" val="1622762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387136B-B9BF-214E-9311-46A63B65B160}" type="datetimeFigureOut">
              <a:rPr lang="en-US" smtClean="0"/>
              <a:t>11/23/2022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999829B-29B6-5A4A-ADB4-951F48B4FCE7}" type="slidenum">
              <a:rPr lang="en-US" smtClean="0"/>
              <a:t>‹#›</a:t>
            </a:fld>
            <a:endParaRPr lang="en-US"/>
          </a:p>
        </p:txBody>
      </p:sp>
    </p:spTree>
    <p:extLst>
      <p:ext uri="{BB962C8B-B14F-4D97-AF65-F5344CB8AC3E}">
        <p14:creationId xmlns:p14="http://schemas.microsoft.com/office/powerpoint/2010/main" val="13495375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87136B-B9BF-214E-9311-46A63B65B160}" type="datetimeFigureOut">
              <a:rPr lang="en-US" smtClean="0"/>
              <a:t>11/23/2022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999829B-29B6-5A4A-ADB4-951F48B4FCE7}" type="slidenum">
              <a:rPr lang="en-US" smtClean="0"/>
              <a:t>‹#›</a:t>
            </a:fld>
            <a:endParaRPr lang="en-US"/>
          </a:p>
        </p:txBody>
      </p:sp>
    </p:spTree>
    <p:extLst>
      <p:ext uri="{BB962C8B-B14F-4D97-AF65-F5344CB8AC3E}">
        <p14:creationId xmlns:p14="http://schemas.microsoft.com/office/powerpoint/2010/main" val="24928744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387136B-B9BF-214E-9311-46A63B65B160}" type="datetimeFigureOut">
              <a:rPr lang="en-US" smtClean="0"/>
              <a:t>11/23/2022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99829B-29B6-5A4A-ADB4-951F48B4FCE7}" type="slidenum">
              <a:rPr lang="en-US" smtClean="0"/>
              <a:t>‹#›</a:t>
            </a:fld>
            <a:endParaRPr lang="en-US"/>
          </a:p>
        </p:txBody>
      </p:sp>
    </p:spTree>
    <p:extLst>
      <p:ext uri="{BB962C8B-B14F-4D97-AF65-F5344CB8AC3E}">
        <p14:creationId xmlns:p14="http://schemas.microsoft.com/office/powerpoint/2010/main" val="3259994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387136B-B9BF-214E-9311-46A63B65B160}" type="datetimeFigureOut">
              <a:rPr lang="en-US" smtClean="0"/>
              <a:t>11/23/2022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999829B-29B6-5A4A-ADB4-951F48B4FCE7}" type="slidenum">
              <a:rPr lang="en-US" smtClean="0"/>
              <a:t>‹#›</a:t>
            </a:fld>
            <a:endParaRPr lang="en-US"/>
          </a:p>
        </p:txBody>
      </p:sp>
    </p:spTree>
    <p:extLst>
      <p:ext uri="{BB962C8B-B14F-4D97-AF65-F5344CB8AC3E}">
        <p14:creationId xmlns:p14="http://schemas.microsoft.com/office/powerpoint/2010/main" val="16604250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87136B-B9BF-214E-9311-46A63B65B160}" type="datetimeFigureOut">
              <a:rPr lang="en-US" smtClean="0"/>
              <a:t>11/23/2022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99829B-29B6-5A4A-ADB4-951F48B4FCE7}" type="slidenum">
              <a:rPr lang="en-US" smtClean="0"/>
              <a:t>‹#›</a:t>
            </a:fld>
            <a:endParaRPr lang="en-US"/>
          </a:p>
        </p:txBody>
      </p:sp>
    </p:spTree>
    <p:extLst>
      <p:ext uri="{BB962C8B-B14F-4D97-AF65-F5344CB8AC3E}">
        <p14:creationId xmlns:p14="http://schemas.microsoft.com/office/powerpoint/2010/main" val="34071226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2.jpeg"/><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5.w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6.pn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7.pn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7.pn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18.wmf"/><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Layout" Target="../diagrams/layout1.xml"/><Relationship Id="rId7" Type="http://schemas.openxmlformats.org/officeDocument/2006/relationships/image" Target="../media/image7.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95799" y="759063"/>
            <a:ext cx="7772400" cy="1817133"/>
          </a:xfrm>
        </p:spPr>
        <p:txBody>
          <a:bodyPr>
            <a:normAutofit/>
          </a:bodyPr>
          <a:lstStyle/>
          <a:p>
            <a:r>
              <a:rPr lang="en-US" sz="6700" dirty="0"/>
              <a:t>LIFT to Work Program</a:t>
            </a:r>
            <a:br>
              <a:rPr lang="en-US" sz="6700" dirty="0"/>
            </a:br>
            <a:endParaRPr lang="en-US" dirty="0"/>
          </a:p>
        </p:txBody>
      </p:sp>
      <p:sp>
        <p:nvSpPr>
          <p:cNvPr id="3" name="Subtitle 2"/>
          <p:cNvSpPr>
            <a:spLocks noGrp="1"/>
          </p:cNvSpPr>
          <p:nvPr>
            <p:ph type="subTitle" idx="1"/>
          </p:nvPr>
        </p:nvSpPr>
        <p:spPr>
          <a:xfrm>
            <a:off x="1371600" y="2750916"/>
            <a:ext cx="6400800" cy="1752600"/>
          </a:xfrm>
        </p:spPr>
        <p:txBody>
          <a:bodyPr/>
          <a:lstStyle/>
          <a:p>
            <a:endParaRPr lang="en-US" dirty="0"/>
          </a:p>
        </p:txBody>
      </p:sp>
      <p:pic>
        <p:nvPicPr>
          <p:cNvPr id="4" name="Picture 3"/>
          <p:cNvPicPr>
            <a:picLocks noChangeAspect="1"/>
          </p:cNvPicPr>
          <p:nvPr/>
        </p:nvPicPr>
        <p:blipFill>
          <a:blip r:embed="rId2"/>
          <a:srcRect/>
          <a:stretch/>
        </p:blipFill>
        <p:spPr>
          <a:xfrm>
            <a:off x="3455629" y="4653806"/>
            <a:ext cx="2260600" cy="536892"/>
          </a:xfrm>
          <a:prstGeom prst="rect">
            <a:avLst/>
          </a:prstGeom>
        </p:spPr>
      </p:pic>
    </p:spTree>
    <p:extLst>
      <p:ext uri="{BB962C8B-B14F-4D97-AF65-F5344CB8AC3E}">
        <p14:creationId xmlns:p14="http://schemas.microsoft.com/office/powerpoint/2010/main" val="23567106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MANAGING CONFLICT</a:t>
            </a:r>
          </a:p>
        </p:txBody>
      </p:sp>
      <p:sp>
        <p:nvSpPr>
          <p:cNvPr id="3" name="Content Placeholder 2"/>
          <p:cNvSpPr>
            <a:spLocks noGrp="1"/>
          </p:cNvSpPr>
          <p:nvPr>
            <p:ph idx="1"/>
          </p:nvPr>
        </p:nvSpPr>
        <p:spPr/>
        <p:txBody>
          <a:bodyPr>
            <a:normAutofit/>
          </a:bodyPr>
          <a:lstStyle/>
          <a:p>
            <a:pPr marL="0" indent="0">
              <a:buNone/>
            </a:pPr>
            <a:r>
              <a:rPr lang="en-US" b="1" dirty="0"/>
              <a:t>SOURCES OF CONFLICT</a:t>
            </a:r>
          </a:p>
          <a:p>
            <a:r>
              <a:rPr lang="en-CA" dirty="0">
                <a:solidFill>
                  <a:srgbClr val="000000"/>
                </a:solidFill>
              </a:rPr>
              <a:t>The </a:t>
            </a:r>
            <a:r>
              <a:rPr lang="en-CA" b="1" dirty="0">
                <a:solidFill>
                  <a:srgbClr val="000000"/>
                </a:solidFill>
              </a:rPr>
              <a:t>real source </a:t>
            </a:r>
            <a:r>
              <a:rPr lang="en-CA" dirty="0">
                <a:solidFill>
                  <a:srgbClr val="000000"/>
                </a:solidFill>
              </a:rPr>
              <a:t>of conflict is often different from what we</a:t>
            </a:r>
            <a:r>
              <a:rPr lang="en-CA" b="1" dirty="0">
                <a:solidFill>
                  <a:srgbClr val="000000"/>
                </a:solidFill>
              </a:rPr>
              <a:t> think </a:t>
            </a:r>
            <a:r>
              <a:rPr lang="en-CA" dirty="0">
                <a:solidFill>
                  <a:srgbClr val="000000"/>
                </a:solidFill>
              </a:rPr>
              <a:t>the conflict is about</a:t>
            </a:r>
          </a:p>
          <a:p>
            <a:r>
              <a:rPr lang="en-CA" dirty="0">
                <a:solidFill>
                  <a:srgbClr val="000000"/>
                </a:solidFill>
              </a:rPr>
              <a:t>Significant levels of </a:t>
            </a:r>
            <a:r>
              <a:rPr lang="en-CA" b="1" dirty="0">
                <a:solidFill>
                  <a:srgbClr val="000000"/>
                </a:solidFill>
              </a:rPr>
              <a:t>misunderstanding</a:t>
            </a:r>
            <a:r>
              <a:rPr lang="en-CA" dirty="0">
                <a:solidFill>
                  <a:srgbClr val="000000"/>
                </a:solidFill>
              </a:rPr>
              <a:t> often considerably exaggerate the true areas of disagreement</a:t>
            </a:r>
          </a:p>
          <a:p>
            <a:r>
              <a:rPr lang="en-CA" dirty="0">
                <a:solidFill>
                  <a:srgbClr val="000000"/>
                </a:solidFill>
              </a:rPr>
              <a:t>Understand the </a:t>
            </a:r>
            <a:r>
              <a:rPr lang="en-CA" b="1" dirty="0">
                <a:solidFill>
                  <a:srgbClr val="000000"/>
                </a:solidFill>
              </a:rPr>
              <a:t>true areas of disagreement </a:t>
            </a:r>
            <a:r>
              <a:rPr lang="en-CA" dirty="0"/>
              <a:t>helps us resolve conflict more effectively  </a:t>
            </a:r>
          </a:p>
          <a:p>
            <a:pPr marL="0" indent="0">
              <a:buNone/>
            </a:pPr>
            <a:endParaRPr lang="en-US" b="1" dirty="0"/>
          </a:p>
        </p:txBody>
      </p:sp>
      <p:pic>
        <p:nvPicPr>
          <p:cNvPr id="7" name="Picture 6"/>
          <p:cNvPicPr/>
          <p:nvPr/>
        </p:nvPicPr>
        <p:blipFill>
          <a:blip r:embed="rId2"/>
          <a:srcRect l="12548" r="12548"/>
          <a:stretch>
            <a:fillRect/>
          </a:stretch>
        </p:blipFill>
        <p:spPr>
          <a:xfrm>
            <a:off x="198908" y="0"/>
            <a:ext cx="1439545" cy="1439545"/>
          </a:xfrm>
          <a:prstGeom prst="rect">
            <a:avLst/>
          </a:prstGeom>
        </p:spPr>
      </p:pic>
      <p:pic>
        <p:nvPicPr>
          <p:cNvPr id="4" name="Picture 3">
            <a:extLst>
              <a:ext uri="{FF2B5EF4-FFF2-40B4-BE49-F238E27FC236}">
                <a16:creationId xmlns:a16="http://schemas.microsoft.com/office/drawing/2014/main" id="{C6EE227A-2C4E-A837-827A-FD4D3D7CD7AF}"/>
              </a:ext>
            </a:extLst>
          </p:cNvPr>
          <p:cNvPicPr>
            <a:picLocks noChangeAspect="1"/>
          </p:cNvPicPr>
          <p:nvPr/>
        </p:nvPicPr>
        <p:blipFill>
          <a:blip r:embed="rId3"/>
          <a:srcRect/>
          <a:stretch/>
        </p:blipFill>
        <p:spPr>
          <a:xfrm>
            <a:off x="7496057" y="187583"/>
            <a:ext cx="1463116" cy="347490"/>
          </a:xfrm>
          <a:prstGeom prst="rect">
            <a:avLst/>
          </a:prstGeom>
        </p:spPr>
      </p:pic>
    </p:spTree>
    <p:extLst>
      <p:ext uri="{BB962C8B-B14F-4D97-AF65-F5344CB8AC3E}">
        <p14:creationId xmlns:p14="http://schemas.microsoft.com/office/powerpoint/2010/main" val="35744817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MANAGING CONFLICT</a:t>
            </a:r>
            <a:endParaRPr lang="en-US" dirty="0"/>
          </a:p>
        </p:txBody>
      </p:sp>
      <p:sp>
        <p:nvSpPr>
          <p:cNvPr id="3" name="Content Placeholder 2"/>
          <p:cNvSpPr>
            <a:spLocks noGrp="1"/>
          </p:cNvSpPr>
          <p:nvPr>
            <p:ph idx="1"/>
          </p:nvPr>
        </p:nvSpPr>
        <p:spPr>
          <a:xfrm>
            <a:off x="457199" y="1600200"/>
            <a:ext cx="8229600" cy="4525963"/>
          </a:xfrm>
        </p:spPr>
        <p:txBody>
          <a:bodyPr/>
          <a:lstStyle/>
          <a:p>
            <a:pPr marL="0" indent="0">
              <a:buNone/>
            </a:pPr>
            <a:r>
              <a:rPr lang="en-US" b="1" dirty="0"/>
              <a:t>POTENTIAL SOURCES OF CONFLICT</a:t>
            </a:r>
          </a:p>
          <a:p>
            <a:pPr marL="0" indent="0">
              <a:buNone/>
            </a:pPr>
            <a:endParaRPr lang="en-US" dirty="0"/>
          </a:p>
        </p:txBody>
      </p:sp>
      <p:graphicFrame>
        <p:nvGraphicFramePr>
          <p:cNvPr id="9" name="Table 8"/>
          <p:cNvGraphicFramePr>
            <a:graphicFrameLocks noGrp="1"/>
          </p:cNvGraphicFramePr>
          <p:nvPr>
            <p:extLst>
              <p:ext uri="{D42A27DB-BD31-4B8C-83A1-F6EECF244321}">
                <p14:modId xmlns:p14="http://schemas.microsoft.com/office/powerpoint/2010/main" val="2072443010"/>
              </p:ext>
            </p:extLst>
          </p:nvPr>
        </p:nvGraphicFramePr>
        <p:xfrm>
          <a:off x="457199" y="2252035"/>
          <a:ext cx="8126884" cy="4297680"/>
        </p:xfrm>
        <a:graphic>
          <a:graphicData uri="http://schemas.openxmlformats.org/drawingml/2006/table">
            <a:tbl>
              <a:tblPr firstRow="1" bandRow="1">
                <a:tableStyleId>{5C22544A-7EE6-4342-B048-85BDC9FD1C3A}</a:tableStyleId>
              </a:tblPr>
              <a:tblGrid>
                <a:gridCol w="3997634">
                  <a:extLst>
                    <a:ext uri="{9D8B030D-6E8A-4147-A177-3AD203B41FA5}">
                      <a16:colId xmlns:a16="http://schemas.microsoft.com/office/drawing/2014/main" val="20000"/>
                    </a:ext>
                  </a:extLst>
                </a:gridCol>
                <a:gridCol w="4129250">
                  <a:extLst>
                    <a:ext uri="{9D8B030D-6E8A-4147-A177-3AD203B41FA5}">
                      <a16:colId xmlns:a16="http://schemas.microsoft.com/office/drawing/2014/main" val="20001"/>
                    </a:ext>
                  </a:extLst>
                </a:gridCol>
              </a:tblGrid>
              <a:tr h="370840">
                <a:tc>
                  <a:txBody>
                    <a:bodyPr/>
                    <a:lstStyle/>
                    <a:p>
                      <a:pPr algn="ctr"/>
                      <a:r>
                        <a:rPr lang="en-US" sz="2400" dirty="0">
                          <a:solidFill>
                            <a:schemeClr val="tx1"/>
                          </a:solidFill>
                        </a:rPr>
                        <a:t>SCENARIO</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ctr"/>
                      <a:r>
                        <a:rPr lang="en-US" sz="2400" dirty="0">
                          <a:solidFill>
                            <a:schemeClr val="tx1"/>
                          </a:solidFill>
                        </a:rPr>
                        <a:t>POTENTIAL SOURCES</a:t>
                      </a:r>
                      <a:r>
                        <a:rPr lang="en-US" sz="2400" baseline="0" dirty="0">
                          <a:solidFill>
                            <a:schemeClr val="tx1"/>
                          </a:solidFill>
                        </a:rPr>
                        <a:t> OF CONFLICT</a:t>
                      </a:r>
                      <a:endParaRPr lang="en-US" sz="2400"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370840">
                <a:tc>
                  <a:txBody>
                    <a:bodyPr/>
                    <a:lstStyle/>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endParaRPr lang="en-US"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370840">
                <a:tc>
                  <a:txBody>
                    <a:bodyPr/>
                    <a:lstStyle/>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bl>
          </a:graphicData>
        </a:graphic>
      </p:graphicFrame>
      <p:sp>
        <p:nvSpPr>
          <p:cNvPr id="11" name="TextBox 10"/>
          <p:cNvSpPr txBox="1"/>
          <p:nvPr/>
        </p:nvSpPr>
        <p:spPr>
          <a:xfrm>
            <a:off x="457200" y="3068139"/>
            <a:ext cx="3856531" cy="1754327"/>
          </a:xfrm>
          <a:prstGeom prst="rect">
            <a:avLst/>
          </a:prstGeom>
          <a:noFill/>
        </p:spPr>
        <p:txBody>
          <a:bodyPr wrap="square" rtlCol="0">
            <a:spAutoFit/>
          </a:bodyPr>
          <a:lstStyle/>
          <a:p>
            <a:r>
              <a:rPr lang="en-US" dirty="0"/>
              <a:t>A new employee is put to work with very little training. He is trying his best but the foreman is constantly criticizing the employee’s work with few instructions for improvement.</a:t>
            </a:r>
          </a:p>
          <a:p>
            <a:endParaRPr lang="en-US" dirty="0"/>
          </a:p>
        </p:txBody>
      </p:sp>
      <p:sp>
        <p:nvSpPr>
          <p:cNvPr id="12" name="TextBox 11"/>
          <p:cNvSpPr txBox="1"/>
          <p:nvPr/>
        </p:nvSpPr>
        <p:spPr>
          <a:xfrm>
            <a:off x="457200" y="4971076"/>
            <a:ext cx="3856531" cy="1754327"/>
          </a:xfrm>
          <a:prstGeom prst="rect">
            <a:avLst/>
          </a:prstGeom>
          <a:noFill/>
        </p:spPr>
        <p:txBody>
          <a:bodyPr wrap="square" rtlCol="0">
            <a:spAutoFit/>
          </a:bodyPr>
          <a:lstStyle/>
          <a:p>
            <a:r>
              <a:rPr lang="en-US" dirty="0"/>
              <a:t>A coworker seldom cleans up or returns tools to their proper places. This slows down your work and you are worried that the boss is going to fire you .</a:t>
            </a:r>
          </a:p>
          <a:p>
            <a:endParaRPr lang="en-US" dirty="0"/>
          </a:p>
        </p:txBody>
      </p:sp>
      <p:pic>
        <p:nvPicPr>
          <p:cNvPr id="13" name="Picture 12"/>
          <p:cNvPicPr/>
          <p:nvPr/>
        </p:nvPicPr>
        <p:blipFill>
          <a:blip r:embed="rId2"/>
          <a:stretch>
            <a:fillRect/>
          </a:stretch>
        </p:blipFill>
        <p:spPr>
          <a:xfrm>
            <a:off x="224389" y="151629"/>
            <a:ext cx="931543" cy="1448571"/>
          </a:xfrm>
          <a:prstGeom prst="rect">
            <a:avLst/>
          </a:prstGeom>
        </p:spPr>
      </p:pic>
      <p:pic>
        <p:nvPicPr>
          <p:cNvPr id="4" name="Picture 3">
            <a:extLst>
              <a:ext uri="{FF2B5EF4-FFF2-40B4-BE49-F238E27FC236}">
                <a16:creationId xmlns:a16="http://schemas.microsoft.com/office/drawing/2014/main" id="{57276D2D-73BE-3DDE-D244-04F6413CAEAB}"/>
              </a:ext>
            </a:extLst>
          </p:cNvPr>
          <p:cNvPicPr>
            <a:picLocks noChangeAspect="1"/>
          </p:cNvPicPr>
          <p:nvPr/>
        </p:nvPicPr>
        <p:blipFill>
          <a:blip r:embed="rId3"/>
          <a:srcRect/>
          <a:stretch/>
        </p:blipFill>
        <p:spPr>
          <a:xfrm>
            <a:off x="7496057" y="187583"/>
            <a:ext cx="1463116" cy="347490"/>
          </a:xfrm>
          <a:prstGeom prst="rect">
            <a:avLst/>
          </a:prstGeom>
        </p:spPr>
      </p:pic>
    </p:spTree>
    <p:extLst>
      <p:ext uri="{BB962C8B-B14F-4D97-AF65-F5344CB8AC3E}">
        <p14:creationId xmlns:p14="http://schemas.microsoft.com/office/powerpoint/2010/main" val="2484668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MANAGING CONFLICT</a:t>
            </a:r>
          </a:p>
        </p:txBody>
      </p:sp>
      <p:sp>
        <p:nvSpPr>
          <p:cNvPr id="3" name="Content Placeholder 2"/>
          <p:cNvSpPr>
            <a:spLocks noGrp="1"/>
          </p:cNvSpPr>
          <p:nvPr>
            <p:ph idx="1"/>
          </p:nvPr>
        </p:nvSpPr>
        <p:spPr/>
        <p:txBody>
          <a:bodyPr>
            <a:normAutofit fontScale="77500" lnSpcReduction="20000"/>
          </a:bodyPr>
          <a:lstStyle/>
          <a:p>
            <a:pPr marL="0" indent="0">
              <a:buNone/>
            </a:pPr>
            <a:r>
              <a:rPr lang="en-US" sz="4100" b="1" dirty="0"/>
              <a:t>LEVELS OF CONFLICT</a:t>
            </a:r>
          </a:p>
          <a:p>
            <a:pPr marL="0" indent="0">
              <a:buNone/>
            </a:pPr>
            <a:endParaRPr lang="en-US" b="1" dirty="0"/>
          </a:p>
          <a:p>
            <a:pPr marL="0" indent="0">
              <a:buNone/>
            </a:pPr>
            <a:r>
              <a:rPr lang="en-CA" sz="3000" b="1" dirty="0"/>
              <a:t>Facts</a:t>
            </a:r>
            <a:r>
              <a:rPr lang="en-CA" sz="3000" dirty="0"/>
              <a:t>- Conflicts occur about the facts in a situation because people misunderstood one another, are misinformed, or lack information</a:t>
            </a:r>
          </a:p>
          <a:p>
            <a:pPr marL="0" indent="0">
              <a:buNone/>
            </a:pPr>
            <a:endParaRPr lang="en-CA" sz="3000" dirty="0"/>
          </a:p>
          <a:p>
            <a:pPr marL="0" indent="0">
              <a:buNone/>
            </a:pPr>
            <a:r>
              <a:rPr lang="en-CA" sz="3000" b="1" dirty="0"/>
              <a:t>Goals</a:t>
            </a:r>
            <a:r>
              <a:rPr lang="en-CA" sz="3000" dirty="0"/>
              <a:t>- People disagree about what is to be achieved or done</a:t>
            </a:r>
          </a:p>
          <a:p>
            <a:pPr marL="0" indent="0">
              <a:buNone/>
            </a:pPr>
            <a:endParaRPr lang="en-CA" sz="3000" dirty="0"/>
          </a:p>
          <a:p>
            <a:pPr marL="0" indent="0">
              <a:buNone/>
            </a:pPr>
            <a:r>
              <a:rPr lang="en-CA" sz="3000" b="1" dirty="0"/>
              <a:t>Methods</a:t>
            </a:r>
            <a:r>
              <a:rPr lang="en-CA" sz="3000" dirty="0"/>
              <a:t>- Conflicts occur because people disagree about how do something</a:t>
            </a:r>
          </a:p>
          <a:p>
            <a:pPr marL="0" indent="0">
              <a:buNone/>
            </a:pPr>
            <a:endParaRPr lang="en-CA" sz="3000" dirty="0"/>
          </a:p>
          <a:p>
            <a:pPr marL="0" indent="0">
              <a:buNone/>
            </a:pPr>
            <a:r>
              <a:rPr lang="en-CA" sz="3000" b="1" dirty="0"/>
              <a:t>Values</a:t>
            </a:r>
            <a:r>
              <a:rPr lang="en-CA" sz="3000" dirty="0"/>
              <a:t>-Conflict occur because people disagree about the right thing to do in a situation- in other words they have different values</a:t>
            </a:r>
          </a:p>
          <a:p>
            <a:pPr marL="0" indent="0">
              <a:buNone/>
            </a:pPr>
            <a:endParaRPr lang="en-US" b="1" dirty="0"/>
          </a:p>
        </p:txBody>
      </p:sp>
      <p:pic>
        <p:nvPicPr>
          <p:cNvPr id="6" name="Picture 5"/>
          <p:cNvPicPr/>
          <p:nvPr/>
        </p:nvPicPr>
        <p:blipFill>
          <a:blip r:embed="rId2">
            <a:extLst>
              <a:ext uri="{28A0092B-C50C-407E-A947-70E740481C1C}">
                <a14:useLocalDpi xmlns:a14="http://schemas.microsoft.com/office/drawing/2010/main" val="0"/>
              </a:ext>
            </a:extLst>
          </a:blip>
          <a:srcRect/>
          <a:stretch>
            <a:fillRect/>
          </a:stretch>
        </p:blipFill>
        <p:spPr bwMode="auto">
          <a:xfrm>
            <a:off x="123762" y="101022"/>
            <a:ext cx="1631544" cy="1316616"/>
          </a:xfrm>
          <a:prstGeom prst="rect">
            <a:avLst/>
          </a:prstGeom>
          <a:noFill/>
          <a:ln>
            <a:noFill/>
          </a:ln>
        </p:spPr>
      </p:pic>
      <p:pic>
        <p:nvPicPr>
          <p:cNvPr id="4" name="Picture 3">
            <a:extLst>
              <a:ext uri="{FF2B5EF4-FFF2-40B4-BE49-F238E27FC236}">
                <a16:creationId xmlns:a16="http://schemas.microsoft.com/office/drawing/2014/main" id="{E239564B-471B-A2CA-A57A-D14504F74564}"/>
              </a:ext>
            </a:extLst>
          </p:cNvPr>
          <p:cNvPicPr>
            <a:picLocks noChangeAspect="1"/>
          </p:cNvPicPr>
          <p:nvPr/>
        </p:nvPicPr>
        <p:blipFill>
          <a:blip r:embed="rId3"/>
          <a:srcRect/>
          <a:stretch/>
        </p:blipFill>
        <p:spPr>
          <a:xfrm>
            <a:off x="7496057" y="187583"/>
            <a:ext cx="1463116" cy="347490"/>
          </a:xfrm>
          <a:prstGeom prst="rect">
            <a:avLst/>
          </a:prstGeom>
        </p:spPr>
      </p:pic>
    </p:spTree>
    <p:extLst>
      <p:ext uri="{BB962C8B-B14F-4D97-AF65-F5344CB8AC3E}">
        <p14:creationId xmlns:p14="http://schemas.microsoft.com/office/powerpoint/2010/main" val="1501955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MANAGING CONFLICT</a:t>
            </a:r>
          </a:p>
        </p:txBody>
      </p:sp>
      <p:sp>
        <p:nvSpPr>
          <p:cNvPr id="3" name="Content Placeholder 2"/>
          <p:cNvSpPr>
            <a:spLocks noGrp="1"/>
          </p:cNvSpPr>
          <p:nvPr>
            <p:ph idx="1"/>
          </p:nvPr>
        </p:nvSpPr>
        <p:spPr/>
        <p:txBody>
          <a:bodyPr/>
          <a:lstStyle/>
          <a:p>
            <a:pPr marL="0" indent="0">
              <a:buNone/>
            </a:pPr>
            <a:r>
              <a:rPr lang="en-US" b="1" dirty="0"/>
              <a:t>LEVELS OF CONFLICT TASK</a:t>
            </a:r>
          </a:p>
          <a:p>
            <a:pPr marL="0" indent="0">
              <a:buNone/>
            </a:pPr>
            <a:endParaRPr lang="en-US" dirty="0"/>
          </a:p>
          <a:p>
            <a:pPr marL="0" indent="0" algn="ctr">
              <a:buNone/>
            </a:pPr>
            <a:endParaRPr lang="en-US" dirty="0"/>
          </a:p>
          <a:p>
            <a:pPr marL="0" indent="0">
              <a:buNone/>
            </a:pPr>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463611093"/>
              </p:ext>
            </p:extLst>
          </p:nvPr>
        </p:nvGraphicFramePr>
        <p:xfrm>
          <a:off x="161260" y="2509520"/>
          <a:ext cx="8525540" cy="4236720"/>
        </p:xfrm>
        <a:graphic>
          <a:graphicData uri="http://schemas.openxmlformats.org/drawingml/2006/table">
            <a:tbl>
              <a:tblPr firstRow="1" bandRow="1">
                <a:tableStyleId>{5C22544A-7EE6-4342-B048-85BDC9FD1C3A}</a:tableStyleId>
              </a:tblPr>
              <a:tblGrid>
                <a:gridCol w="6087602">
                  <a:extLst>
                    <a:ext uri="{9D8B030D-6E8A-4147-A177-3AD203B41FA5}">
                      <a16:colId xmlns:a16="http://schemas.microsoft.com/office/drawing/2014/main" val="20000"/>
                    </a:ext>
                  </a:extLst>
                </a:gridCol>
                <a:gridCol w="2437938">
                  <a:extLst>
                    <a:ext uri="{9D8B030D-6E8A-4147-A177-3AD203B41FA5}">
                      <a16:colId xmlns:a16="http://schemas.microsoft.com/office/drawing/2014/main" val="20001"/>
                    </a:ext>
                  </a:extLst>
                </a:gridCol>
              </a:tblGrid>
              <a:tr h="370840">
                <a:tc>
                  <a:txBody>
                    <a:bodyPr/>
                    <a:lstStyle/>
                    <a:p>
                      <a:pPr algn="ctr"/>
                      <a:r>
                        <a:rPr lang="en-US" sz="2000" dirty="0">
                          <a:solidFill>
                            <a:srgbClr val="000000"/>
                          </a:solidFill>
                        </a:rPr>
                        <a:t>SCENARIO</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ctr"/>
                      <a:r>
                        <a:rPr lang="en-US" sz="2000" dirty="0">
                          <a:solidFill>
                            <a:srgbClr val="000000"/>
                          </a:solidFill>
                        </a:rPr>
                        <a:t>LEVELS OF CONFLICT</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370840">
                <a:tc>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marL="285750" indent="-285750">
                        <a:buFont typeface="Wingdings" charset="2"/>
                        <a:buChar char="q"/>
                      </a:pPr>
                      <a:r>
                        <a:rPr lang="en-US" dirty="0"/>
                        <a:t>FACTS</a:t>
                      </a:r>
                    </a:p>
                    <a:p>
                      <a:pPr marL="285750" indent="-285750">
                        <a:buFont typeface="Wingdings" charset="2"/>
                        <a:buChar char="q"/>
                      </a:pPr>
                      <a:r>
                        <a:rPr lang="en-US" dirty="0"/>
                        <a:t>GOALS</a:t>
                      </a:r>
                    </a:p>
                    <a:p>
                      <a:pPr marL="285750" indent="-285750">
                        <a:buFont typeface="Wingdings" charset="2"/>
                        <a:buChar char="q"/>
                      </a:pPr>
                      <a:r>
                        <a:rPr lang="en-US" dirty="0"/>
                        <a:t>METHODS</a:t>
                      </a:r>
                    </a:p>
                    <a:p>
                      <a:pPr marL="285750" indent="-285750">
                        <a:buFont typeface="Wingdings" charset="2"/>
                        <a:buChar char="q"/>
                      </a:pPr>
                      <a:r>
                        <a:rPr lang="en-US" dirty="0"/>
                        <a:t>VALUES</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370840">
                <a:tc>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marL="285750" indent="-285750">
                        <a:buFont typeface="Wingdings" charset="2"/>
                        <a:buChar char="q"/>
                      </a:pPr>
                      <a:r>
                        <a:rPr lang="en-US" dirty="0"/>
                        <a:t>FACTS</a:t>
                      </a:r>
                    </a:p>
                    <a:p>
                      <a:pPr marL="285750" indent="-285750">
                        <a:buFont typeface="Wingdings" charset="2"/>
                        <a:buChar char="q"/>
                      </a:pPr>
                      <a:r>
                        <a:rPr lang="en-US" dirty="0"/>
                        <a:t>GOALS</a:t>
                      </a:r>
                    </a:p>
                    <a:p>
                      <a:pPr marL="285750" indent="-285750">
                        <a:buFont typeface="Wingdings" charset="2"/>
                        <a:buChar char="q"/>
                      </a:pPr>
                      <a:r>
                        <a:rPr lang="en-US" dirty="0"/>
                        <a:t>METHODS</a:t>
                      </a:r>
                    </a:p>
                    <a:p>
                      <a:pPr marL="285750" indent="-285750">
                        <a:buFont typeface="Wingdings" charset="2"/>
                        <a:buChar char="q"/>
                      </a:pPr>
                      <a:r>
                        <a:rPr lang="en-US" dirty="0"/>
                        <a:t>VALUES</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370840">
                <a:tc>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marL="285750" indent="-285750">
                        <a:buFont typeface="Wingdings" charset="2"/>
                        <a:buChar char="q"/>
                      </a:pPr>
                      <a:r>
                        <a:rPr lang="en-US" dirty="0"/>
                        <a:t>FACTS</a:t>
                      </a:r>
                    </a:p>
                    <a:p>
                      <a:pPr marL="285750" indent="-285750">
                        <a:buFont typeface="Wingdings" charset="2"/>
                        <a:buChar char="q"/>
                      </a:pPr>
                      <a:r>
                        <a:rPr lang="en-US" dirty="0"/>
                        <a:t>GOALS</a:t>
                      </a:r>
                    </a:p>
                    <a:p>
                      <a:pPr marL="285750" indent="-285750">
                        <a:buFont typeface="Wingdings" charset="2"/>
                        <a:buChar char="q"/>
                      </a:pPr>
                      <a:r>
                        <a:rPr lang="en-US" dirty="0"/>
                        <a:t>METHODS</a:t>
                      </a:r>
                    </a:p>
                    <a:p>
                      <a:pPr marL="285750" indent="-285750">
                        <a:buFont typeface="Wingdings" charset="2"/>
                        <a:buChar char="q"/>
                      </a:pPr>
                      <a:r>
                        <a:rPr lang="en-US" dirty="0"/>
                        <a:t>VALUES</a:t>
                      </a:r>
                    </a:p>
                    <a:p>
                      <a:pPr marL="285750" indent="-285750">
                        <a:buFont typeface="Wingdings" charset="2"/>
                        <a:buChar char="q"/>
                      </a:pPr>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bl>
          </a:graphicData>
        </a:graphic>
      </p:graphicFrame>
      <p:sp>
        <p:nvSpPr>
          <p:cNvPr id="8" name="TextBox 7"/>
          <p:cNvSpPr txBox="1"/>
          <p:nvPr/>
        </p:nvSpPr>
        <p:spPr>
          <a:xfrm>
            <a:off x="161260" y="3083832"/>
            <a:ext cx="5966656" cy="923330"/>
          </a:xfrm>
          <a:prstGeom prst="rect">
            <a:avLst/>
          </a:prstGeom>
          <a:noFill/>
        </p:spPr>
        <p:txBody>
          <a:bodyPr wrap="square" rtlCol="0">
            <a:spAutoFit/>
          </a:bodyPr>
          <a:lstStyle/>
          <a:p>
            <a:r>
              <a:rPr lang="en-US" dirty="0"/>
              <a:t>Two coworkers  disagree over how to solve a problem. Each chooses to ignore the other and do it their way.</a:t>
            </a:r>
          </a:p>
          <a:p>
            <a:endParaRPr lang="en-US" dirty="0"/>
          </a:p>
        </p:txBody>
      </p:sp>
      <p:sp>
        <p:nvSpPr>
          <p:cNvPr id="9" name="TextBox 8"/>
          <p:cNvSpPr txBox="1"/>
          <p:nvPr/>
        </p:nvSpPr>
        <p:spPr>
          <a:xfrm>
            <a:off x="161260" y="4192400"/>
            <a:ext cx="5966656" cy="923330"/>
          </a:xfrm>
          <a:prstGeom prst="rect">
            <a:avLst/>
          </a:prstGeom>
          <a:noFill/>
        </p:spPr>
        <p:txBody>
          <a:bodyPr wrap="square" rtlCol="0">
            <a:spAutoFit/>
          </a:bodyPr>
          <a:lstStyle/>
          <a:p>
            <a:r>
              <a:rPr lang="en-US" dirty="0"/>
              <a:t>A group of workers do not want to work with the new employee, because he is “one of them”</a:t>
            </a:r>
          </a:p>
          <a:p>
            <a:endParaRPr lang="en-US" dirty="0"/>
          </a:p>
        </p:txBody>
      </p:sp>
      <p:sp>
        <p:nvSpPr>
          <p:cNvPr id="10" name="TextBox 9"/>
          <p:cNvSpPr txBox="1"/>
          <p:nvPr/>
        </p:nvSpPr>
        <p:spPr>
          <a:xfrm>
            <a:off x="161260" y="5381590"/>
            <a:ext cx="5742850" cy="923330"/>
          </a:xfrm>
          <a:prstGeom prst="rect">
            <a:avLst/>
          </a:prstGeom>
          <a:noFill/>
        </p:spPr>
        <p:txBody>
          <a:bodyPr wrap="square" rtlCol="0">
            <a:spAutoFit/>
          </a:bodyPr>
          <a:lstStyle/>
          <a:p>
            <a:r>
              <a:rPr lang="en-US" dirty="0"/>
              <a:t>Workers are not sure of whether they should work faster or better.</a:t>
            </a:r>
          </a:p>
          <a:p>
            <a:endParaRPr lang="en-US" dirty="0"/>
          </a:p>
        </p:txBody>
      </p:sp>
      <p:pic>
        <p:nvPicPr>
          <p:cNvPr id="11" name="Picture 10"/>
          <p:cNvPicPr/>
          <p:nvPr/>
        </p:nvPicPr>
        <p:blipFill>
          <a:blip r:embed="rId2">
            <a:extLst>
              <a:ext uri="{28A0092B-C50C-407E-A947-70E740481C1C}">
                <a14:useLocalDpi xmlns:a14="http://schemas.microsoft.com/office/drawing/2010/main" val="0"/>
              </a:ext>
            </a:extLst>
          </a:blip>
          <a:srcRect/>
          <a:stretch>
            <a:fillRect/>
          </a:stretch>
        </p:blipFill>
        <p:spPr bwMode="auto">
          <a:xfrm>
            <a:off x="123762" y="101022"/>
            <a:ext cx="1631544" cy="1316616"/>
          </a:xfrm>
          <a:prstGeom prst="rect">
            <a:avLst/>
          </a:prstGeom>
          <a:noFill/>
          <a:ln>
            <a:noFill/>
          </a:ln>
        </p:spPr>
      </p:pic>
      <p:pic>
        <p:nvPicPr>
          <p:cNvPr id="4" name="Picture 3">
            <a:extLst>
              <a:ext uri="{FF2B5EF4-FFF2-40B4-BE49-F238E27FC236}">
                <a16:creationId xmlns:a16="http://schemas.microsoft.com/office/drawing/2014/main" id="{6C82D207-E7DA-A914-CDA6-CE9BC5792469}"/>
              </a:ext>
            </a:extLst>
          </p:cNvPr>
          <p:cNvPicPr>
            <a:picLocks noChangeAspect="1"/>
          </p:cNvPicPr>
          <p:nvPr/>
        </p:nvPicPr>
        <p:blipFill>
          <a:blip r:embed="rId3"/>
          <a:srcRect/>
          <a:stretch/>
        </p:blipFill>
        <p:spPr>
          <a:xfrm>
            <a:off x="7496057" y="187583"/>
            <a:ext cx="1463116" cy="347490"/>
          </a:xfrm>
          <a:prstGeom prst="rect">
            <a:avLst/>
          </a:prstGeom>
        </p:spPr>
      </p:pic>
    </p:spTree>
    <p:extLst>
      <p:ext uri="{BB962C8B-B14F-4D97-AF65-F5344CB8AC3E}">
        <p14:creationId xmlns:p14="http://schemas.microsoft.com/office/powerpoint/2010/main" val="40673578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MANAGING CONFLICT</a:t>
            </a:r>
          </a:p>
        </p:txBody>
      </p:sp>
      <p:sp>
        <p:nvSpPr>
          <p:cNvPr id="3" name="Content Placeholder 2"/>
          <p:cNvSpPr>
            <a:spLocks noGrp="1"/>
          </p:cNvSpPr>
          <p:nvPr>
            <p:ph idx="1"/>
          </p:nvPr>
        </p:nvSpPr>
        <p:spPr/>
        <p:txBody>
          <a:bodyPr>
            <a:normAutofit fontScale="92500" lnSpcReduction="20000"/>
          </a:bodyPr>
          <a:lstStyle/>
          <a:p>
            <a:pPr marL="0" indent="0">
              <a:buNone/>
            </a:pPr>
            <a:endParaRPr lang="en-US" b="1" dirty="0"/>
          </a:p>
          <a:p>
            <a:pPr marL="0" indent="0">
              <a:buNone/>
            </a:pPr>
            <a:r>
              <a:rPr lang="en-US" b="1" dirty="0"/>
              <a:t>MULTIPLIER OF CONFLICTS</a:t>
            </a:r>
          </a:p>
          <a:p>
            <a:pPr marL="0" indent="0">
              <a:buNone/>
            </a:pPr>
            <a:endParaRPr lang="en-US" b="1" dirty="0"/>
          </a:p>
          <a:p>
            <a:pPr marL="0" indent="0">
              <a:buNone/>
            </a:pPr>
            <a:r>
              <a:rPr lang="en-US" b="1" dirty="0"/>
              <a:t>EMOTIONAL FACTORS</a:t>
            </a:r>
            <a:r>
              <a:rPr lang="en-US" dirty="0"/>
              <a:t>: personality conflicts, self-esteem, fear, jealousy, and stress</a:t>
            </a:r>
          </a:p>
          <a:p>
            <a:pPr marL="0" indent="0">
              <a:buNone/>
            </a:pPr>
            <a:endParaRPr lang="en-US" dirty="0"/>
          </a:p>
          <a:p>
            <a:pPr marL="0" indent="0">
              <a:buNone/>
            </a:pPr>
            <a:r>
              <a:rPr lang="en-US" b="1" dirty="0"/>
              <a:t>ORGANIZATION FACTORS</a:t>
            </a:r>
            <a:r>
              <a:rPr lang="en-US" dirty="0"/>
              <a:t>: ambiguous roles, concentration of power, competing interests, communication barriers, organizational complexity, and organizational politics</a:t>
            </a:r>
          </a:p>
          <a:p>
            <a:pPr marL="0" indent="0">
              <a:buNone/>
            </a:pPr>
            <a:endParaRPr lang="en-US" dirty="0"/>
          </a:p>
        </p:txBody>
      </p:sp>
      <p:pic>
        <p:nvPicPr>
          <p:cNvPr id="6" name="Picture 5"/>
          <p:cNvPicPr/>
          <p:nvPr/>
        </p:nvPicPr>
        <p:blipFill>
          <a:blip r:embed="rId2">
            <a:extLst>
              <a:ext uri="{28A0092B-C50C-407E-A947-70E740481C1C}">
                <a14:useLocalDpi xmlns:a14="http://schemas.microsoft.com/office/drawing/2010/main" val="0"/>
              </a:ext>
            </a:extLst>
          </a:blip>
          <a:srcRect/>
          <a:stretch>
            <a:fillRect/>
          </a:stretch>
        </p:blipFill>
        <p:spPr bwMode="auto">
          <a:xfrm>
            <a:off x="250193" y="274638"/>
            <a:ext cx="1305321" cy="1143000"/>
          </a:xfrm>
          <a:prstGeom prst="rect">
            <a:avLst/>
          </a:prstGeom>
          <a:noFill/>
          <a:ln>
            <a:noFill/>
          </a:ln>
        </p:spPr>
      </p:pic>
      <p:pic>
        <p:nvPicPr>
          <p:cNvPr id="4" name="Picture 3">
            <a:extLst>
              <a:ext uri="{FF2B5EF4-FFF2-40B4-BE49-F238E27FC236}">
                <a16:creationId xmlns:a16="http://schemas.microsoft.com/office/drawing/2014/main" id="{0949BE9A-9242-1272-7251-273C129E7F00}"/>
              </a:ext>
            </a:extLst>
          </p:cNvPr>
          <p:cNvPicPr>
            <a:picLocks noChangeAspect="1"/>
          </p:cNvPicPr>
          <p:nvPr/>
        </p:nvPicPr>
        <p:blipFill>
          <a:blip r:embed="rId3"/>
          <a:srcRect/>
          <a:stretch/>
        </p:blipFill>
        <p:spPr>
          <a:xfrm>
            <a:off x="7496057" y="187583"/>
            <a:ext cx="1463116" cy="347490"/>
          </a:xfrm>
          <a:prstGeom prst="rect">
            <a:avLst/>
          </a:prstGeom>
        </p:spPr>
      </p:pic>
    </p:spTree>
    <p:extLst>
      <p:ext uri="{BB962C8B-B14F-4D97-AF65-F5344CB8AC3E}">
        <p14:creationId xmlns:p14="http://schemas.microsoft.com/office/powerpoint/2010/main" val="32636849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MANAGING CONFLICT</a:t>
            </a:r>
          </a:p>
        </p:txBody>
      </p:sp>
      <p:sp>
        <p:nvSpPr>
          <p:cNvPr id="3" name="Content Placeholder 2"/>
          <p:cNvSpPr>
            <a:spLocks noGrp="1"/>
          </p:cNvSpPr>
          <p:nvPr>
            <p:ph idx="1"/>
          </p:nvPr>
        </p:nvSpPr>
        <p:spPr/>
        <p:txBody>
          <a:bodyPr>
            <a:normAutofit/>
          </a:bodyPr>
          <a:lstStyle/>
          <a:p>
            <a:pPr marL="0" indent="0">
              <a:buNone/>
            </a:pPr>
            <a:endParaRPr lang="en-US" b="1" dirty="0"/>
          </a:p>
          <a:p>
            <a:pPr marL="0" indent="0">
              <a:buNone/>
            </a:pPr>
            <a:endParaRPr lang="en-US" dirty="0"/>
          </a:p>
        </p:txBody>
      </p:sp>
      <p:pic>
        <p:nvPicPr>
          <p:cNvPr id="6" name="Picture 2" descr="C:\Users\Doug\AppData\Local\Microsoft\Windows\Temporary Internet Files\Content.IE5\VR8QUU8Y\mathmedia_2270_96420834[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20796" y="5993954"/>
            <a:ext cx="666004" cy="596740"/>
          </a:xfrm>
          <a:prstGeom prst="rect">
            <a:avLst/>
          </a:prstGeom>
          <a:noFill/>
          <a:extLst>
            <a:ext uri="{909E8E84-426E-40dd-AFC4-6F175D3DCCD1}">
              <a14:hiddenFill xmlns:a14="http://schemas.microsoft.com/office/drawing/2010/main" xmlns="">
                <a:solidFill>
                  <a:srgbClr val="FFFFFF"/>
                </a:solidFill>
              </a14:hiddenFill>
            </a:ext>
          </a:extLst>
        </p:spPr>
      </p:pic>
      <p:sp>
        <p:nvSpPr>
          <p:cNvPr id="7" name="TextBox 6"/>
          <p:cNvSpPr txBox="1"/>
          <p:nvPr/>
        </p:nvSpPr>
        <p:spPr>
          <a:xfrm>
            <a:off x="457201" y="1210664"/>
            <a:ext cx="4437154" cy="584776"/>
          </a:xfrm>
          <a:prstGeom prst="rect">
            <a:avLst/>
          </a:prstGeom>
          <a:noFill/>
        </p:spPr>
        <p:txBody>
          <a:bodyPr wrap="square" rtlCol="0">
            <a:spAutoFit/>
          </a:bodyPr>
          <a:lstStyle/>
          <a:p>
            <a:r>
              <a:rPr lang="en-US" sz="3200" b="1" dirty="0"/>
              <a:t>MULTIPLIER TASK</a:t>
            </a:r>
          </a:p>
        </p:txBody>
      </p:sp>
      <p:graphicFrame>
        <p:nvGraphicFramePr>
          <p:cNvPr id="8" name="Table 7"/>
          <p:cNvGraphicFramePr>
            <a:graphicFrameLocks noGrp="1"/>
          </p:cNvGraphicFramePr>
          <p:nvPr>
            <p:extLst>
              <p:ext uri="{D42A27DB-BD31-4B8C-83A1-F6EECF244321}">
                <p14:modId xmlns:p14="http://schemas.microsoft.com/office/powerpoint/2010/main" val="4147636323"/>
              </p:ext>
            </p:extLst>
          </p:nvPr>
        </p:nvGraphicFramePr>
        <p:xfrm>
          <a:off x="190758" y="1891371"/>
          <a:ext cx="8687934" cy="4876800"/>
        </p:xfrm>
        <a:graphic>
          <a:graphicData uri="http://schemas.openxmlformats.org/drawingml/2006/table">
            <a:tbl>
              <a:tblPr firstRow="1" bandRow="1">
                <a:tableStyleId>{5C22544A-7EE6-4342-B048-85BDC9FD1C3A}</a:tableStyleId>
              </a:tblPr>
              <a:tblGrid>
                <a:gridCol w="6611699">
                  <a:extLst>
                    <a:ext uri="{9D8B030D-6E8A-4147-A177-3AD203B41FA5}">
                      <a16:colId xmlns:a16="http://schemas.microsoft.com/office/drawing/2014/main" val="20000"/>
                    </a:ext>
                  </a:extLst>
                </a:gridCol>
                <a:gridCol w="2076235">
                  <a:extLst>
                    <a:ext uri="{9D8B030D-6E8A-4147-A177-3AD203B41FA5}">
                      <a16:colId xmlns:a16="http://schemas.microsoft.com/office/drawing/2014/main" val="20001"/>
                    </a:ext>
                  </a:extLst>
                </a:gridCol>
              </a:tblGrid>
              <a:tr h="370840">
                <a:tc>
                  <a:txBody>
                    <a:bodyPr/>
                    <a:lstStyle/>
                    <a:p>
                      <a:pPr algn="ctr"/>
                      <a:r>
                        <a:rPr lang="en-US" sz="2000" dirty="0">
                          <a:solidFill>
                            <a:srgbClr val="000000"/>
                          </a:solidFill>
                        </a:rPr>
                        <a:t>SCENARIO</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ctr"/>
                      <a:r>
                        <a:rPr lang="en-US" sz="2000" dirty="0">
                          <a:solidFill>
                            <a:srgbClr val="000000"/>
                          </a:solidFill>
                        </a:rPr>
                        <a:t>MULTIPLIERS</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370840">
                <a:tc>
                  <a:txBody>
                    <a:bodyPr/>
                    <a:lstStyle/>
                    <a:p>
                      <a:r>
                        <a:rPr lang="en-US" dirty="0">
                          <a:solidFill>
                            <a:srgbClr val="000000"/>
                          </a:solidFill>
                        </a:rPr>
                        <a:t>The</a:t>
                      </a:r>
                      <a:r>
                        <a:rPr lang="en-US" baseline="0" dirty="0">
                          <a:solidFill>
                            <a:srgbClr val="000000"/>
                          </a:solidFill>
                        </a:rPr>
                        <a:t> boss wants his son to learn the business from the shop to the office. His son is assigned to work on your team. The son thinks he is the boss and tells everyone what to do while he does no work at all.</a:t>
                      </a:r>
                    </a:p>
                    <a:p>
                      <a:endParaRPr lang="en-US"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marL="285750" indent="-285750">
                        <a:buFont typeface="Wingdings" charset="2"/>
                        <a:buChar char="q"/>
                      </a:pPr>
                      <a:r>
                        <a:rPr lang="en-US" dirty="0">
                          <a:solidFill>
                            <a:srgbClr val="000000"/>
                          </a:solidFill>
                        </a:rPr>
                        <a:t>Emotional</a:t>
                      </a:r>
                    </a:p>
                    <a:p>
                      <a:pPr marL="285750" indent="-285750">
                        <a:buFont typeface="Wingdings" charset="2"/>
                        <a:buChar char="q"/>
                      </a:pPr>
                      <a:r>
                        <a:rPr lang="en-US" dirty="0">
                          <a:solidFill>
                            <a:srgbClr val="000000"/>
                          </a:solidFill>
                        </a:rPr>
                        <a:t>Organizational</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370840">
                <a:tc>
                  <a:txBody>
                    <a:bodyPr/>
                    <a:lstStyle/>
                    <a:p>
                      <a:endParaRPr lang="en-US" dirty="0">
                        <a:solidFill>
                          <a:srgbClr val="000000"/>
                        </a:solidFill>
                      </a:endParaRPr>
                    </a:p>
                    <a:p>
                      <a:endParaRPr lang="en-US" dirty="0">
                        <a:solidFill>
                          <a:srgbClr val="000000"/>
                        </a:solidFill>
                      </a:endParaRPr>
                    </a:p>
                    <a:p>
                      <a:endParaRPr lang="en-US"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marL="285750" indent="-285750">
                        <a:buFont typeface="Wingdings" charset="2"/>
                        <a:buChar char="q"/>
                      </a:pPr>
                      <a:r>
                        <a:rPr lang="en-US" dirty="0">
                          <a:solidFill>
                            <a:srgbClr val="000000"/>
                          </a:solidFill>
                        </a:rPr>
                        <a:t>Emotional</a:t>
                      </a:r>
                    </a:p>
                    <a:p>
                      <a:pPr marL="285750" indent="-285750">
                        <a:buFont typeface="Wingdings" charset="2"/>
                        <a:buChar char="q"/>
                      </a:pPr>
                      <a:r>
                        <a:rPr lang="en-US" dirty="0">
                          <a:solidFill>
                            <a:srgbClr val="000000"/>
                          </a:solidFill>
                        </a:rPr>
                        <a:t>Organizational</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370840">
                <a:tc>
                  <a:txBody>
                    <a:bodyPr/>
                    <a:lstStyle/>
                    <a:p>
                      <a:endParaRPr lang="en-US" dirty="0">
                        <a:solidFill>
                          <a:srgbClr val="000000"/>
                        </a:solidFill>
                      </a:endParaRPr>
                    </a:p>
                    <a:p>
                      <a:endParaRPr lang="en-US" dirty="0">
                        <a:solidFill>
                          <a:srgbClr val="000000"/>
                        </a:solidFill>
                      </a:endParaRPr>
                    </a:p>
                    <a:p>
                      <a:endParaRPr lang="en-US"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marL="285750" indent="-285750">
                        <a:buFont typeface="Wingdings" charset="2"/>
                        <a:buChar char="q"/>
                      </a:pPr>
                      <a:r>
                        <a:rPr lang="en-US" dirty="0">
                          <a:solidFill>
                            <a:srgbClr val="000000"/>
                          </a:solidFill>
                        </a:rPr>
                        <a:t>Emotional</a:t>
                      </a:r>
                    </a:p>
                    <a:p>
                      <a:pPr marL="285750" indent="-285750">
                        <a:buFont typeface="Wingdings" charset="2"/>
                        <a:buChar char="q"/>
                      </a:pPr>
                      <a:r>
                        <a:rPr lang="en-US" dirty="0">
                          <a:solidFill>
                            <a:srgbClr val="000000"/>
                          </a:solidFill>
                        </a:rPr>
                        <a:t>Organizational</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370840">
                <a:tc>
                  <a:txBody>
                    <a:bodyPr/>
                    <a:lstStyle/>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marL="285750" indent="-285750">
                        <a:buFont typeface="Wingdings" charset="2"/>
                        <a:buChar char="q"/>
                      </a:pPr>
                      <a:r>
                        <a:rPr lang="en-US" dirty="0">
                          <a:solidFill>
                            <a:srgbClr val="000000"/>
                          </a:solidFill>
                        </a:rPr>
                        <a:t>Emotional</a:t>
                      </a:r>
                    </a:p>
                    <a:p>
                      <a:pPr marL="285750" indent="-285750">
                        <a:buFont typeface="Wingdings" charset="2"/>
                        <a:buChar char="q"/>
                      </a:pPr>
                      <a:r>
                        <a:rPr lang="en-US" dirty="0">
                          <a:solidFill>
                            <a:srgbClr val="000000"/>
                          </a:solidFill>
                        </a:rPr>
                        <a:t>Organizational</a:t>
                      </a:r>
                    </a:p>
                    <a:p>
                      <a:pPr marL="0" indent="0">
                        <a:buFont typeface="Wingdings" charset="2"/>
                        <a:buNone/>
                      </a:pPr>
                      <a:endParaRPr lang="en-US"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bl>
          </a:graphicData>
        </a:graphic>
      </p:graphicFrame>
      <p:sp>
        <p:nvSpPr>
          <p:cNvPr id="11" name="TextBox 10"/>
          <p:cNvSpPr txBox="1"/>
          <p:nvPr/>
        </p:nvSpPr>
        <p:spPr>
          <a:xfrm>
            <a:off x="190758" y="3516129"/>
            <a:ext cx="6562211" cy="923330"/>
          </a:xfrm>
          <a:prstGeom prst="rect">
            <a:avLst/>
          </a:prstGeom>
          <a:noFill/>
        </p:spPr>
        <p:txBody>
          <a:bodyPr wrap="square" rtlCol="0">
            <a:spAutoFit/>
          </a:bodyPr>
          <a:lstStyle/>
          <a:p>
            <a:r>
              <a:rPr lang="en-US" dirty="0">
                <a:solidFill>
                  <a:srgbClr val="000000"/>
                </a:solidFill>
              </a:rPr>
              <a:t>A coworker is hurt due to the carelessness of another work. You are furious and you are going to deal with the situation. </a:t>
            </a:r>
          </a:p>
          <a:p>
            <a:endParaRPr lang="en-US" dirty="0"/>
          </a:p>
        </p:txBody>
      </p:sp>
      <p:sp>
        <p:nvSpPr>
          <p:cNvPr id="13" name="TextBox 12"/>
          <p:cNvSpPr txBox="1"/>
          <p:nvPr/>
        </p:nvSpPr>
        <p:spPr>
          <a:xfrm>
            <a:off x="190758" y="4439459"/>
            <a:ext cx="6391838" cy="1200329"/>
          </a:xfrm>
          <a:prstGeom prst="rect">
            <a:avLst/>
          </a:prstGeom>
          <a:noFill/>
        </p:spPr>
        <p:txBody>
          <a:bodyPr wrap="square" rtlCol="0">
            <a:spAutoFit/>
          </a:bodyPr>
          <a:lstStyle/>
          <a:p>
            <a:r>
              <a:rPr lang="en-US" dirty="0">
                <a:solidFill>
                  <a:srgbClr val="000000"/>
                </a:solidFill>
              </a:rPr>
              <a:t>The foreman has been off work sick to 2 weeks and there has been no replacement. The work is getting sloppy and you are worried that you will get in trouble for the poor quality of work.</a:t>
            </a:r>
          </a:p>
          <a:p>
            <a:endParaRPr lang="en-US" dirty="0"/>
          </a:p>
        </p:txBody>
      </p:sp>
      <p:sp>
        <p:nvSpPr>
          <p:cNvPr id="14" name="TextBox 13"/>
          <p:cNvSpPr txBox="1"/>
          <p:nvPr/>
        </p:nvSpPr>
        <p:spPr>
          <a:xfrm>
            <a:off x="309769" y="5390365"/>
            <a:ext cx="6272827" cy="1200329"/>
          </a:xfrm>
          <a:prstGeom prst="rect">
            <a:avLst/>
          </a:prstGeom>
          <a:noFill/>
        </p:spPr>
        <p:txBody>
          <a:bodyPr wrap="square" rtlCol="0">
            <a:spAutoFit/>
          </a:bodyPr>
          <a:lstStyle/>
          <a:p>
            <a:r>
              <a:rPr lang="en-US" dirty="0">
                <a:solidFill>
                  <a:srgbClr val="000000"/>
                </a:solidFill>
              </a:rPr>
              <a:t>Business is booming and new employees are hired weekly. It is getting to the point where there is no room to do your work. Workers are on edge as they crowd together.</a:t>
            </a:r>
          </a:p>
          <a:p>
            <a:endParaRPr lang="en-US" dirty="0"/>
          </a:p>
        </p:txBody>
      </p:sp>
      <p:pic>
        <p:nvPicPr>
          <p:cNvPr id="12" name="Picture 11"/>
          <p:cNvPicPr/>
          <p:nvPr/>
        </p:nvPicPr>
        <p:blipFill>
          <a:blip r:embed="rId3">
            <a:extLst>
              <a:ext uri="{28A0092B-C50C-407E-A947-70E740481C1C}">
                <a14:useLocalDpi xmlns:a14="http://schemas.microsoft.com/office/drawing/2010/main" val="0"/>
              </a:ext>
            </a:extLst>
          </a:blip>
          <a:srcRect/>
          <a:stretch>
            <a:fillRect/>
          </a:stretch>
        </p:blipFill>
        <p:spPr bwMode="auto">
          <a:xfrm>
            <a:off x="190758" y="0"/>
            <a:ext cx="1493194" cy="1210664"/>
          </a:xfrm>
          <a:prstGeom prst="rect">
            <a:avLst/>
          </a:prstGeom>
          <a:noFill/>
          <a:ln>
            <a:noFill/>
          </a:ln>
        </p:spPr>
      </p:pic>
      <p:pic>
        <p:nvPicPr>
          <p:cNvPr id="4" name="Picture 3">
            <a:extLst>
              <a:ext uri="{FF2B5EF4-FFF2-40B4-BE49-F238E27FC236}">
                <a16:creationId xmlns:a16="http://schemas.microsoft.com/office/drawing/2014/main" id="{50A59659-3650-38D8-F8B2-F1EB93E818EE}"/>
              </a:ext>
            </a:extLst>
          </p:cNvPr>
          <p:cNvPicPr>
            <a:picLocks noChangeAspect="1"/>
          </p:cNvPicPr>
          <p:nvPr/>
        </p:nvPicPr>
        <p:blipFill>
          <a:blip r:embed="rId4"/>
          <a:srcRect/>
          <a:stretch/>
        </p:blipFill>
        <p:spPr>
          <a:xfrm>
            <a:off x="7496057" y="187583"/>
            <a:ext cx="1463116" cy="347490"/>
          </a:xfrm>
          <a:prstGeom prst="rect">
            <a:avLst/>
          </a:prstGeom>
        </p:spPr>
      </p:pic>
    </p:spTree>
    <p:extLst>
      <p:ext uri="{BB962C8B-B14F-4D97-AF65-F5344CB8AC3E}">
        <p14:creationId xmlns:p14="http://schemas.microsoft.com/office/powerpoint/2010/main" val="30064140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MANAGING CONFLICT</a:t>
            </a: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24908096"/>
              </p:ext>
            </p:extLst>
          </p:nvPr>
        </p:nvGraphicFramePr>
        <p:xfrm>
          <a:off x="457200" y="1600200"/>
          <a:ext cx="8229600" cy="2656840"/>
        </p:xfrm>
        <a:graphic>
          <a:graphicData uri="http://schemas.openxmlformats.org/drawingml/2006/table">
            <a:tbl>
              <a:tblPr firstRow="1" bandRow="1">
                <a:tableStyleId>{5C22544A-7EE6-4342-B048-85BDC9FD1C3A}</a:tableStyleId>
              </a:tblPr>
              <a:tblGrid>
                <a:gridCol w="2779888">
                  <a:extLst>
                    <a:ext uri="{9D8B030D-6E8A-4147-A177-3AD203B41FA5}">
                      <a16:colId xmlns:a16="http://schemas.microsoft.com/office/drawing/2014/main" val="20000"/>
                    </a:ext>
                  </a:extLst>
                </a:gridCol>
                <a:gridCol w="1334912">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70840">
                <a:tc>
                  <a:txBody>
                    <a:bodyPr/>
                    <a:lstStyle/>
                    <a:p>
                      <a:pPr algn="ctr"/>
                      <a:r>
                        <a:rPr lang="en-US" dirty="0">
                          <a:solidFill>
                            <a:srgbClr val="000000"/>
                          </a:solidFill>
                        </a:rPr>
                        <a:t>SCENARIO</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ctr"/>
                      <a:r>
                        <a:rPr lang="en-US" dirty="0">
                          <a:solidFill>
                            <a:srgbClr val="000000"/>
                          </a:solidFill>
                        </a:rPr>
                        <a:t>CAUSES</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ctr"/>
                      <a:r>
                        <a:rPr lang="en-US" dirty="0">
                          <a:solidFill>
                            <a:srgbClr val="000000"/>
                          </a:solidFill>
                        </a:rPr>
                        <a:t>LEVELS</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ctr"/>
                      <a:r>
                        <a:rPr lang="en-US" dirty="0">
                          <a:solidFill>
                            <a:srgbClr val="000000"/>
                          </a:solidFill>
                        </a:rPr>
                        <a:t>MULTIPLIER</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370840">
                <a:tc>
                  <a:txBody>
                    <a:bodyPr/>
                    <a:lstStyle/>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endParaRPr lang="en-US"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marL="285750" indent="-285750">
                        <a:buFont typeface="Wingdings" charset="2"/>
                        <a:buChar char="q"/>
                      </a:pPr>
                      <a:r>
                        <a:rPr lang="en-US" dirty="0"/>
                        <a:t>FACTS</a:t>
                      </a:r>
                    </a:p>
                    <a:p>
                      <a:pPr marL="285750" indent="-285750">
                        <a:buFont typeface="Wingdings" charset="2"/>
                        <a:buChar char="q"/>
                      </a:pPr>
                      <a:r>
                        <a:rPr lang="en-US" dirty="0"/>
                        <a:t>GOALS</a:t>
                      </a:r>
                    </a:p>
                    <a:p>
                      <a:pPr marL="285750" indent="-285750">
                        <a:buFont typeface="Wingdings" charset="2"/>
                        <a:buChar char="q"/>
                      </a:pPr>
                      <a:r>
                        <a:rPr lang="en-US" dirty="0"/>
                        <a:t>METHODS</a:t>
                      </a:r>
                    </a:p>
                    <a:p>
                      <a:pPr marL="285750" indent="-285750">
                        <a:buFont typeface="Wingdings" charset="2"/>
                        <a:buChar char="q"/>
                      </a:pPr>
                      <a:r>
                        <a:rPr lang="en-US" dirty="0"/>
                        <a:t>VALUES</a:t>
                      </a:r>
                    </a:p>
                    <a:p>
                      <a:endParaRPr lang="en-US"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marL="285750" indent="-285750">
                        <a:buFont typeface="Wingdings" charset="2"/>
                        <a:buChar char="q"/>
                      </a:pPr>
                      <a:r>
                        <a:rPr lang="en-US" dirty="0">
                          <a:solidFill>
                            <a:srgbClr val="000000"/>
                          </a:solidFill>
                        </a:rPr>
                        <a:t>Emotional</a:t>
                      </a:r>
                    </a:p>
                    <a:p>
                      <a:pPr marL="285750" indent="-285750">
                        <a:buFont typeface="Wingdings" charset="2"/>
                        <a:buChar char="q"/>
                      </a:pPr>
                      <a:r>
                        <a:rPr lang="en-US" dirty="0">
                          <a:solidFill>
                            <a:srgbClr val="000000"/>
                          </a:solidFill>
                        </a:rPr>
                        <a:t>Organizational</a:t>
                      </a:r>
                    </a:p>
                    <a:p>
                      <a:endParaRPr lang="en-US"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bl>
          </a:graphicData>
        </a:graphic>
      </p:graphicFrame>
      <p:sp>
        <p:nvSpPr>
          <p:cNvPr id="8" name="TextBox 7"/>
          <p:cNvSpPr txBox="1"/>
          <p:nvPr/>
        </p:nvSpPr>
        <p:spPr>
          <a:xfrm>
            <a:off x="457200" y="5405854"/>
            <a:ext cx="8229600" cy="1600438"/>
          </a:xfrm>
          <a:prstGeom prst="rect">
            <a:avLst/>
          </a:prstGeom>
          <a:noFill/>
        </p:spPr>
        <p:txBody>
          <a:bodyPr wrap="square" rtlCol="0">
            <a:spAutoFit/>
          </a:bodyPr>
          <a:lstStyle/>
          <a:p>
            <a:pPr marL="342900" indent="-342900">
              <a:buFont typeface="+mj-lt"/>
              <a:buAutoNum type="arabicPeriod"/>
            </a:pPr>
            <a:r>
              <a:rPr lang="en-US" sz="2000" dirty="0"/>
              <a:t>What are your options?</a:t>
            </a:r>
          </a:p>
          <a:p>
            <a:pPr marL="342900" indent="-342900">
              <a:buFont typeface="+mj-lt"/>
              <a:buAutoNum type="arabicPeriod"/>
            </a:pPr>
            <a:r>
              <a:rPr lang="en-US" sz="2000" dirty="0"/>
              <a:t>What are the strength/ weakness of each option?</a:t>
            </a:r>
          </a:p>
          <a:p>
            <a:pPr marL="342900" indent="-342900">
              <a:buFont typeface="+mj-lt"/>
              <a:buAutoNum type="arabicPeriod"/>
            </a:pPr>
            <a:r>
              <a:rPr lang="en-US" sz="2000" dirty="0"/>
              <a:t>What do you have to gain or lose with each option?</a:t>
            </a:r>
          </a:p>
          <a:p>
            <a:pPr marL="342900" indent="-342900">
              <a:buFont typeface="+mj-lt"/>
              <a:buAutoNum type="arabicPeriod"/>
            </a:pPr>
            <a:r>
              <a:rPr lang="en-US" sz="2000" dirty="0"/>
              <a:t>What option makes you feel “right”?</a:t>
            </a:r>
          </a:p>
          <a:p>
            <a:pPr marL="342900" indent="-342900">
              <a:buFont typeface="+mj-lt"/>
              <a:buAutoNum type="arabicPeriod"/>
            </a:pPr>
            <a:endParaRPr lang="en-US" dirty="0"/>
          </a:p>
        </p:txBody>
      </p:sp>
      <p:sp>
        <p:nvSpPr>
          <p:cNvPr id="9" name="TextBox 8"/>
          <p:cNvSpPr txBox="1"/>
          <p:nvPr/>
        </p:nvSpPr>
        <p:spPr>
          <a:xfrm>
            <a:off x="457200" y="1982663"/>
            <a:ext cx="2686958" cy="2585323"/>
          </a:xfrm>
          <a:prstGeom prst="rect">
            <a:avLst/>
          </a:prstGeom>
          <a:noFill/>
        </p:spPr>
        <p:txBody>
          <a:bodyPr wrap="square" rtlCol="0">
            <a:spAutoFit/>
          </a:bodyPr>
          <a:lstStyle/>
          <a:p>
            <a:r>
              <a:rPr lang="en-US" dirty="0">
                <a:solidFill>
                  <a:srgbClr val="000000"/>
                </a:solidFill>
              </a:rPr>
              <a:t>It is your first week on the job and you see some of your co-workers smoking dope at lunch. You were told not to say anything or you will “get it good”. The owner asks to talk to you at the end of the day.</a:t>
            </a:r>
          </a:p>
          <a:p>
            <a:endParaRPr lang="en-US" dirty="0"/>
          </a:p>
        </p:txBody>
      </p:sp>
      <p:pic>
        <p:nvPicPr>
          <p:cNvPr id="10" name="Picture 9"/>
          <p:cNvPicPr/>
          <p:nvPr/>
        </p:nvPicPr>
        <p:blipFill>
          <a:blip r:embed="rId2">
            <a:extLst>
              <a:ext uri="{28A0092B-C50C-407E-A947-70E740481C1C}">
                <a14:useLocalDpi xmlns:a14="http://schemas.microsoft.com/office/drawing/2010/main" val="0"/>
              </a:ext>
            </a:extLst>
          </a:blip>
          <a:srcRect/>
          <a:stretch>
            <a:fillRect/>
          </a:stretch>
        </p:blipFill>
        <p:spPr bwMode="auto">
          <a:xfrm>
            <a:off x="219863" y="274638"/>
            <a:ext cx="1235756" cy="966758"/>
          </a:xfrm>
          <a:prstGeom prst="rect">
            <a:avLst/>
          </a:prstGeom>
          <a:noFill/>
          <a:ln>
            <a:noFill/>
          </a:ln>
        </p:spPr>
      </p:pic>
      <p:pic>
        <p:nvPicPr>
          <p:cNvPr id="3" name="Picture 2">
            <a:extLst>
              <a:ext uri="{FF2B5EF4-FFF2-40B4-BE49-F238E27FC236}">
                <a16:creationId xmlns:a16="http://schemas.microsoft.com/office/drawing/2014/main" id="{81E0442F-57DE-6FD6-6EE2-179851EE4171}"/>
              </a:ext>
            </a:extLst>
          </p:cNvPr>
          <p:cNvPicPr>
            <a:picLocks noChangeAspect="1"/>
          </p:cNvPicPr>
          <p:nvPr/>
        </p:nvPicPr>
        <p:blipFill>
          <a:blip r:embed="rId3"/>
          <a:srcRect/>
          <a:stretch/>
        </p:blipFill>
        <p:spPr>
          <a:xfrm>
            <a:off x="7496057" y="187583"/>
            <a:ext cx="1463116" cy="347490"/>
          </a:xfrm>
          <a:prstGeom prst="rect">
            <a:avLst/>
          </a:prstGeom>
        </p:spPr>
      </p:pic>
    </p:spTree>
    <p:extLst>
      <p:ext uri="{BB962C8B-B14F-4D97-AF65-F5344CB8AC3E}">
        <p14:creationId xmlns:p14="http://schemas.microsoft.com/office/powerpoint/2010/main" val="9333414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MANAGING CONFLICT</a:t>
            </a: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778647258"/>
              </p:ext>
            </p:extLst>
          </p:nvPr>
        </p:nvGraphicFramePr>
        <p:xfrm>
          <a:off x="457200" y="1600200"/>
          <a:ext cx="8229600" cy="2656840"/>
        </p:xfrm>
        <a:graphic>
          <a:graphicData uri="http://schemas.openxmlformats.org/drawingml/2006/table">
            <a:tbl>
              <a:tblPr firstRow="1" bandRow="1">
                <a:tableStyleId>{5C22544A-7EE6-4342-B048-85BDC9FD1C3A}</a:tableStyleId>
              </a:tblPr>
              <a:tblGrid>
                <a:gridCol w="2779888">
                  <a:extLst>
                    <a:ext uri="{9D8B030D-6E8A-4147-A177-3AD203B41FA5}">
                      <a16:colId xmlns:a16="http://schemas.microsoft.com/office/drawing/2014/main" val="20000"/>
                    </a:ext>
                  </a:extLst>
                </a:gridCol>
                <a:gridCol w="1334912">
                  <a:extLst>
                    <a:ext uri="{9D8B030D-6E8A-4147-A177-3AD203B41FA5}">
                      <a16:colId xmlns:a16="http://schemas.microsoft.com/office/drawing/2014/main" val="20001"/>
                    </a:ext>
                  </a:extLst>
                </a:gridCol>
                <a:gridCol w="2057400">
                  <a:extLst>
                    <a:ext uri="{9D8B030D-6E8A-4147-A177-3AD203B41FA5}">
                      <a16:colId xmlns:a16="http://schemas.microsoft.com/office/drawing/2014/main" val="20002"/>
                    </a:ext>
                  </a:extLst>
                </a:gridCol>
                <a:gridCol w="2057400">
                  <a:extLst>
                    <a:ext uri="{9D8B030D-6E8A-4147-A177-3AD203B41FA5}">
                      <a16:colId xmlns:a16="http://schemas.microsoft.com/office/drawing/2014/main" val="20003"/>
                    </a:ext>
                  </a:extLst>
                </a:gridCol>
              </a:tblGrid>
              <a:tr h="370840">
                <a:tc>
                  <a:txBody>
                    <a:bodyPr/>
                    <a:lstStyle/>
                    <a:p>
                      <a:pPr algn="ctr"/>
                      <a:r>
                        <a:rPr lang="en-US" dirty="0">
                          <a:solidFill>
                            <a:srgbClr val="000000"/>
                          </a:solidFill>
                        </a:rPr>
                        <a:t>SCENARIO</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ctr"/>
                      <a:r>
                        <a:rPr lang="en-US" dirty="0">
                          <a:solidFill>
                            <a:srgbClr val="000000"/>
                          </a:solidFill>
                        </a:rPr>
                        <a:t>CAUSES</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ctr"/>
                      <a:r>
                        <a:rPr lang="en-US" dirty="0">
                          <a:solidFill>
                            <a:srgbClr val="000000"/>
                          </a:solidFill>
                        </a:rPr>
                        <a:t>LEVELS</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algn="ctr"/>
                      <a:r>
                        <a:rPr lang="en-US" dirty="0">
                          <a:solidFill>
                            <a:srgbClr val="000000"/>
                          </a:solidFill>
                        </a:rPr>
                        <a:t>MULTIPLIER</a:t>
                      </a: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370840">
                <a:tc>
                  <a:txBody>
                    <a:bodyPr/>
                    <a:lstStyle/>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a:p>
                      <a:endParaRPr lang="en-US"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endParaRPr lang="en-US">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marL="285750" indent="-285750">
                        <a:buFont typeface="Wingdings" charset="2"/>
                        <a:buChar char="q"/>
                      </a:pPr>
                      <a:r>
                        <a:rPr lang="en-US" dirty="0"/>
                        <a:t>FACTS</a:t>
                      </a:r>
                    </a:p>
                    <a:p>
                      <a:pPr marL="285750" indent="-285750">
                        <a:buFont typeface="Wingdings" charset="2"/>
                        <a:buChar char="q"/>
                      </a:pPr>
                      <a:r>
                        <a:rPr lang="en-US" dirty="0"/>
                        <a:t>GOALS</a:t>
                      </a:r>
                    </a:p>
                    <a:p>
                      <a:pPr marL="285750" indent="-285750">
                        <a:buFont typeface="Wingdings" charset="2"/>
                        <a:buChar char="q"/>
                      </a:pPr>
                      <a:r>
                        <a:rPr lang="en-US" dirty="0"/>
                        <a:t>METHODS</a:t>
                      </a:r>
                    </a:p>
                    <a:p>
                      <a:pPr marL="285750" indent="-285750">
                        <a:buFont typeface="Wingdings" charset="2"/>
                        <a:buChar char="q"/>
                      </a:pPr>
                      <a:r>
                        <a:rPr lang="en-US" dirty="0"/>
                        <a:t>VALUES</a:t>
                      </a:r>
                    </a:p>
                    <a:p>
                      <a:endParaRPr lang="en-US"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tc>
                  <a:txBody>
                    <a:bodyPr/>
                    <a:lstStyle/>
                    <a:p>
                      <a:pPr marL="285750" indent="-285750">
                        <a:buFont typeface="Wingdings" charset="2"/>
                        <a:buChar char="q"/>
                      </a:pPr>
                      <a:r>
                        <a:rPr lang="en-US" dirty="0">
                          <a:solidFill>
                            <a:srgbClr val="000000"/>
                          </a:solidFill>
                        </a:rPr>
                        <a:t>Emotional</a:t>
                      </a:r>
                    </a:p>
                    <a:p>
                      <a:pPr marL="285750" indent="-285750">
                        <a:buFont typeface="Wingdings" charset="2"/>
                        <a:buChar char="q"/>
                      </a:pPr>
                      <a:r>
                        <a:rPr lang="en-US" dirty="0">
                          <a:solidFill>
                            <a:srgbClr val="000000"/>
                          </a:solidFill>
                        </a:rPr>
                        <a:t>Organizational</a:t>
                      </a:r>
                    </a:p>
                    <a:p>
                      <a:endParaRPr lang="en-US" dirty="0">
                        <a:solidFill>
                          <a:srgbClr val="000000"/>
                        </a:solidFill>
                      </a:endParaRPr>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bl>
          </a:graphicData>
        </a:graphic>
      </p:graphicFrame>
      <p:sp>
        <p:nvSpPr>
          <p:cNvPr id="8" name="TextBox 7"/>
          <p:cNvSpPr txBox="1"/>
          <p:nvPr/>
        </p:nvSpPr>
        <p:spPr>
          <a:xfrm>
            <a:off x="457200" y="5405854"/>
            <a:ext cx="8229600" cy="1600438"/>
          </a:xfrm>
          <a:prstGeom prst="rect">
            <a:avLst/>
          </a:prstGeom>
          <a:noFill/>
        </p:spPr>
        <p:txBody>
          <a:bodyPr wrap="square" rtlCol="0">
            <a:spAutoFit/>
          </a:bodyPr>
          <a:lstStyle/>
          <a:p>
            <a:pPr marL="342900" indent="-342900">
              <a:buFont typeface="+mj-lt"/>
              <a:buAutoNum type="arabicPeriod"/>
            </a:pPr>
            <a:r>
              <a:rPr lang="en-US" sz="2000" dirty="0"/>
              <a:t>What are your options?</a:t>
            </a:r>
          </a:p>
          <a:p>
            <a:pPr marL="342900" indent="-342900">
              <a:buFont typeface="+mj-lt"/>
              <a:buAutoNum type="arabicPeriod"/>
            </a:pPr>
            <a:r>
              <a:rPr lang="en-US" sz="2000" dirty="0"/>
              <a:t>What are the strength/ weakness of each option?</a:t>
            </a:r>
          </a:p>
          <a:p>
            <a:pPr marL="342900" indent="-342900">
              <a:buFont typeface="+mj-lt"/>
              <a:buAutoNum type="arabicPeriod"/>
            </a:pPr>
            <a:r>
              <a:rPr lang="en-US" sz="2000" dirty="0"/>
              <a:t>What do you have to gain or lose with each option?</a:t>
            </a:r>
          </a:p>
          <a:p>
            <a:pPr marL="342900" indent="-342900">
              <a:buFont typeface="+mj-lt"/>
              <a:buAutoNum type="arabicPeriod"/>
            </a:pPr>
            <a:r>
              <a:rPr lang="en-US" sz="2000" dirty="0"/>
              <a:t>What option makes you feel “right”?</a:t>
            </a:r>
          </a:p>
          <a:p>
            <a:pPr marL="342900" indent="-342900">
              <a:buFont typeface="+mj-lt"/>
              <a:buAutoNum type="arabicPeriod"/>
            </a:pPr>
            <a:endParaRPr lang="en-US" dirty="0"/>
          </a:p>
        </p:txBody>
      </p:sp>
      <p:sp>
        <p:nvSpPr>
          <p:cNvPr id="9" name="TextBox 8"/>
          <p:cNvSpPr txBox="1"/>
          <p:nvPr/>
        </p:nvSpPr>
        <p:spPr>
          <a:xfrm>
            <a:off x="457200" y="1982663"/>
            <a:ext cx="2686958" cy="2831544"/>
          </a:xfrm>
          <a:prstGeom prst="rect">
            <a:avLst/>
          </a:prstGeom>
          <a:noFill/>
        </p:spPr>
        <p:txBody>
          <a:bodyPr wrap="square" rtlCol="0">
            <a:spAutoFit/>
          </a:bodyPr>
          <a:lstStyle/>
          <a:p>
            <a:r>
              <a:rPr lang="en-US" sz="1600" dirty="0">
                <a:solidFill>
                  <a:srgbClr val="000000"/>
                </a:solidFill>
              </a:rPr>
              <a:t>Your team cannot decide to work on Christmas Day. One group believes it is a day for family- not work. Another group sees it as an opportunity get paid 2 ½ the regular of pay. A third group is not religious so they don’t really care if they work on a holiday.</a:t>
            </a:r>
          </a:p>
          <a:p>
            <a:endParaRPr lang="en-US" dirty="0"/>
          </a:p>
        </p:txBody>
      </p:sp>
      <p:pic>
        <p:nvPicPr>
          <p:cNvPr id="10" name="Picture 9"/>
          <p:cNvPicPr/>
          <p:nvPr/>
        </p:nvPicPr>
        <p:blipFill>
          <a:blip r:embed="rId2">
            <a:extLst>
              <a:ext uri="{28A0092B-C50C-407E-A947-70E740481C1C}">
                <a14:useLocalDpi xmlns:a14="http://schemas.microsoft.com/office/drawing/2010/main" val="0"/>
              </a:ext>
            </a:extLst>
          </a:blip>
          <a:srcRect/>
          <a:stretch>
            <a:fillRect/>
          </a:stretch>
        </p:blipFill>
        <p:spPr bwMode="auto">
          <a:xfrm>
            <a:off x="219863" y="274638"/>
            <a:ext cx="1235756" cy="966758"/>
          </a:xfrm>
          <a:prstGeom prst="rect">
            <a:avLst/>
          </a:prstGeom>
          <a:noFill/>
          <a:ln>
            <a:noFill/>
          </a:ln>
        </p:spPr>
      </p:pic>
      <p:pic>
        <p:nvPicPr>
          <p:cNvPr id="3" name="Picture 2">
            <a:extLst>
              <a:ext uri="{FF2B5EF4-FFF2-40B4-BE49-F238E27FC236}">
                <a16:creationId xmlns:a16="http://schemas.microsoft.com/office/drawing/2014/main" id="{6982866A-B689-12B2-79BB-0672369504F7}"/>
              </a:ext>
            </a:extLst>
          </p:cNvPr>
          <p:cNvPicPr>
            <a:picLocks noChangeAspect="1"/>
          </p:cNvPicPr>
          <p:nvPr/>
        </p:nvPicPr>
        <p:blipFill>
          <a:blip r:embed="rId3"/>
          <a:srcRect/>
          <a:stretch/>
        </p:blipFill>
        <p:spPr>
          <a:xfrm>
            <a:off x="7496057" y="187583"/>
            <a:ext cx="1463116" cy="347490"/>
          </a:xfrm>
          <a:prstGeom prst="rect">
            <a:avLst/>
          </a:prstGeom>
        </p:spPr>
      </p:pic>
    </p:spTree>
    <p:extLst>
      <p:ext uri="{BB962C8B-B14F-4D97-AF65-F5344CB8AC3E}">
        <p14:creationId xmlns:p14="http://schemas.microsoft.com/office/powerpoint/2010/main" val="265399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0" end="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
                                            <p:txEl>
                                              <p:pRg st="1" end="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MANAGING CONFLICT</a:t>
            </a:r>
          </a:p>
        </p:txBody>
      </p:sp>
      <p:sp>
        <p:nvSpPr>
          <p:cNvPr id="3" name="Content Placeholder 2"/>
          <p:cNvSpPr>
            <a:spLocks noGrp="1"/>
          </p:cNvSpPr>
          <p:nvPr>
            <p:ph idx="1"/>
          </p:nvPr>
        </p:nvSpPr>
        <p:spPr/>
        <p:txBody>
          <a:bodyPr>
            <a:normAutofit/>
          </a:bodyPr>
          <a:lstStyle/>
          <a:p>
            <a:pPr marL="0" indent="0">
              <a:buNone/>
            </a:pPr>
            <a:r>
              <a:rPr lang="en-CA" b="1" dirty="0"/>
              <a:t>Summary of key points:</a:t>
            </a:r>
          </a:p>
          <a:p>
            <a:r>
              <a:rPr lang="en-CA" dirty="0"/>
              <a:t>Conflicts may take place on more than one level at the same time</a:t>
            </a:r>
          </a:p>
          <a:p>
            <a:r>
              <a:rPr lang="en-CA" dirty="0"/>
              <a:t>Conflicts may involve more than one multiplier</a:t>
            </a:r>
          </a:p>
          <a:p>
            <a:r>
              <a:rPr lang="en-CA" dirty="0"/>
              <a:t>Conflicts that involve differences in values are the hardest to resolve</a:t>
            </a:r>
          </a:p>
          <a:p>
            <a:pPr marL="0" indent="0">
              <a:buNone/>
            </a:pPr>
            <a:endParaRPr lang="en-US" b="1" dirty="0"/>
          </a:p>
          <a:p>
            <a:pPr marL="0" indent="0">
              <a:buNone/>
            </a:pPr>
            <a:endParaRPr lang="en-US" dirty="0"/>
          </a:p>
        </p:txBody>
      </p:sp>
      <p:pic>
        <p:nvPicPr>
          <p:cNvPr id="6" name="Picture 5"/>
          <p:cNvPicPr/>
          <p:nvPr/>
        </p:nvPicPr>
        <p:blipFill>
          <a:blip r:embed="rId2">
            <a:extLst>
              <a:ext uri="{28A0092B-C50C-407E-A947-70E740481C1C}">
                <a14:useLocalDpi xmlns:a14="http://schemas.microsoft.com/office/drawing/2010/main" val="0"/>
              </a:ext>
            </a:extLst>
          </a:blip>
          <a:srcRect/>
          <a:stretch>
            <a:fillRect/>
          </a:stretch>
        </p:blipFill>
        <p:spPr bwMode="auto">
          <a:xfrm>
            <a:off x="119484" y="0"/>
            <a:ext cx="1493114" cy="1417637"/>
          </a:xfrm>
          <a:prstGeom prst="rect">
            <a:avLst/>
          </a:prstGeom>
          <a:noFill/>
          <a:ln>
            <a:noFill/>
          </a:ln>
        </p:spPr>
      </p:pic>
      <p:pic>
        <p:nvPicPr>
          <p:cNvPr id="4" name="Picture 3">
            <a:extLst>
              <a:ext uri="{FF2B5EF4-FFF2-40B4-BE49-F238E27FC236}">
                <a16:creationId xmlns:a16="http://schemas.microsoft.com/office/drawing/2014/main" id="{DA390A1A-867B-28B5-1884-B66E45716B50}"/>
              </a:ext>
            </a:extLst>
          </p:cNvPr>
          <p:cNvPicPr>
            <a:picLocks noChangeAspect="1"/>
          </p:cNvPicPr>
          <p:nvPr/>
        </p:nvPicPr>
        <p:blipFill>
          <a:blip r:embed="rId3"/>
          <a:srcRect/>
          <a:stretch/>
        </p:blipFill>
        <p:spPr>
          <a:xfrm>
            <a:off x="7496057" y="187583"/>
            <a:ext cx="1463116" cy="347490"/>
          </a:xfrm>
          <a:prstGeom prst="rect">
            <a:avLst/>
          </a:prstGeom>
        </p:spPr>
      </p:pic>
    </p:spTree>
    <p:extLst>
      <p:ext uri="{BB962C8B-B14F-4D97-AF65-F5344CB8AC3E}">
        <p14:creationId xmlns:p14="http://schemas.microsoft.com/office/powerpoint/2010/main" val="3754787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MANAGING CONFLICT</a:t>
            </a:r>
          </a:p>
        </p:txBody>
      </p:sp>
      <p:sp>
        <p:nvSpPr>
          <p:cNvPr id="3" name="Content Placeholder 2"/>
          <p:cNvSpPr>
            <a:spLocks noGrp="1"/>
          </p:cNvSpPr>
          <p:nvPr>
            <p:ph idx="1"/>
          </p:nvPr>
        </p:nvSpPr>
        <p:spPr/>
        <p:txBody>
          <a:bodyPr>
            <a:normAutofit/>
          </a:bodyPr>
          <a:lstStyle/>
          <a:p>
            <a:pPr marL="0" indent="0">
              <a:buNone/>
            </a:pPr>
            <a:r>
              <a:rPr lang="en-CA" b="1" dirty="0"/>
              <a:t>The key to communicating effectively in conflict depends upon</a:t>
            </a:r>
            <a:r>
              <a:rPr lang="en-CA" dirty="0"/>
              <a:t>:</a:t>
            </a:r>
          </a:p>
          <a:p>
            <a:r>
              <a:rPr lang="en-CA" dirty="0"/>
              <a:t>Your desire to understand the other person’s position</a:t>
            </a:r>
          </a:p>
          <a:p>
            <a:r>
              <a:rPr lang="en-CA" dirty="0"/>
              <a:t>Your ability to listen with empathy</a:t>
            </a:r>
          </a:p>
          <a:p>
            <a:r>
              <a:rPr lang="en-CA" dirty="0"/>
              <a:t>Your ability to speak assertively</a:t>
            </a:r>
          </a:p>
          <a:p>
            <a:pPr marL="0" indent="0">
              <a:buNone/>
            </a:pPr>
            <a:endParaRPr lang="en-US" dirty="0"/>
          </a:p>
        </p:txBody>
      </p:sp>
      <p:pic>
        <p:nvPicPr>
          <p:cNvPr id="7" name="Picture 6"/>
          <p:cNvPicPr/>
          <p:nvPr/>
        </p:nvPicPr>
        <p:blipFill>
          <a:blip r:embed="rId2">
            <a:extLst>
              <a:ext uri="{28A0092B-C50C-407E-A947-70E740481C1C}">
                <a14:useLocalDpi xmlns:a14="http://schemas.microsoft.com/office/drawing/2010/main" val="0"/>
              </a:ext>
            </a:extLst>
          </a:blip>
          <a:srcRect/>
          <a:stretch>
            <a:fillRect/>
          </a:stretch>
        </p:blipFill>
        <p:spPr bwMode="auto">
          <a:xfrm>
            <a:off x="276463" y="123376"/>
            <a:ext cx="1141730" cy="960755"/>
          </a:xfrm>
          <a:prstGeom prst="rect">
            <a:avLst/>
          </a:prstGeom>
          <a:noFill/>
          <a:ln>
            <a:noFill/>
          </a:ln>
        </p:spPr>
      </p:pic>
      <p:pic>
        <p:nvPicPr>
          <p:cNvPr id="4" name="Picture 3">
            <a:extLst>
              <a:ext uri="{FF2B5EF4-FFF2-40B4-BE49-F238E27FC236}">
                <a16:creationId xmlns:a16="http://schemas.microsoft.com/office/drawing/2014/main" id="{E5AE6B42-DD79-F94B-5B5B-61BE7C2C93B0}"/>
              </a:ext>
            </a:extLst>
          </p:cNvPr>
          <p:cNvPicPr>
            <a:picLocks noChangeAspect="1"/>
          </p:cNvPicPr>
          <p:nvPr/>
        </p:nvPicPr>
        <p:blipFill>
          <a:blip r:embed="rId3"/>
          <a:srcRect/>
          <a:stretch/>
        </p:blipFill>
        <p:spPr>
          <a:xfrm>
            <a:off x="7496057" y="187583"/>
            <a:ext cx="1463116" cy="347490"/>
          </a:xfrm>
          <a:prstGeom prst="rect">
            <a:avLst/>
          </a:prstGeom>
        </p:spPr>
      </p:pic>
    </p:spTree>
    <p:extLst>
      <p:ext uri="{BB962C8B-B14F-4D97-AF65-F5344CB8AC3E}">
        <p14:creationId xmlns:p14="http://schemas.microsoft.com/office/powerpoint/2010/main" val="19573704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MANAGING CONFLICT</a:t>
            </a:r>
          </a:p>
        </p:txBody>
      </p:sp>
      <p:pic>
        <p:nvPicPr>
          <p:cNvPr id="4" name="Picture 3"/>
          <p:cNvPicPr>
            <a:picLocks noChangeAspect="1"/>
          </p:cNvPicPr>
          <p:nvPr/>
        </p:nvPicPr>
        <p:blipFill>
          <a:blip r:embed="rId2"/>
          <a:srcRect/>
          <a:stretch/>
        </p:blipFill>
        <p:spPr>
          <a:xfrm>
            <a:off x="7473881" y="101725"/>
            <a:ext cx="1456111" cy="345826"/>
          </a:xfrm>
          <a:prstGeom prst="rect">
            <a:avLst/>
          </a:prstGeom>
        </p:spPr>
      </p:pic>
      <p:pic>
        <p:nvPicPr>
          <p:cNvPr id="7" name="Picture 6"/>
          <p:cNvPicPr/>
          <p:nvPr/>
        </p:nvPicPr>
        <p:blipFill>
          <a:blip r:embed="rId3">
            <a:extLst>
              <a:ext uri="{28A0092B-C50C-407E-A947-70E740481C1C}">
                <a14:useLocalDpi xmlns:a14="http://schemas.microsoft.com/office/drawing/2010/main" val="0"/>
              </a:ext>
            </a:extLst>
          </a:blip>
          <a:srcRect/>
          <a:stretch>
            <a:fillRect/>
          </a:stretch>
        </p:blipFill>
        <p:spPr bwMode="auto">
          <a:xfrm>
            <a:off x="2364536" y="2012985"/>
            <a:ext cx="4391281" cy="2701996"/>
          </a:xfrm>
          <a:prstGeom prst="rect">
            <a:avLst/>
          </a:prstGeom>
          <a:noFill/>
          <a:ln>
            <a:noFill/>
          </a:ln>
        </p:spPr>
      </p:pic>
    </p:spTree>
    <p:extLst>
      <p:ext uri="{BB962C8B-B14F-4D97-AF65-F5344CB8AC3E}">
        <p14:creationId xmlns:p14="http://schemas.microsoft.com/office/powerpoint/2010/main" val="12815068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MANAGING CONFLICT</a:t>
            </a:r>
          </a:p>
        </p:txBody>
      </p:sp>
      <p:sp>
        <p:nvSpPr>
          <p:cNvPr id="3" name="Content Placeholder 2"/>
          <p:cNvSpPr>
            <a:spLocks noGrp="1"/>
          </p:cNvSpPr>
          <p:nvPr>
            <p:ph idx="1"/>
          </p:nvPr>
        </p:nvSpPr>
        <p:spPr/>
        <p:txBody>
          <a:bodyPr>
            <a:normAutofit fontScale="92500" lnSpcReduction="10000"/>
          </a:bodyPr>
          <a:lstStyle/>
          <a:p>
            <a:pPr marL="0" indent="0">
              <a:buNone/>
            </a:pPr>
            <a:r>
              <a:rPr lang="en-CA" b="1" dirty="0"/>
              <a:t>Listening for understanding &amp; empathy involves:</a:t>
            </a:r>
          </a:p>
          <a:p>
            <a:r>
              <a:rPr lang="en-CA" dirty="0"/>
              <a:t>Maintaining eye contact</a:t>
            </a:r>
          </a:p>
          <a:p>
            <a:r>
              <a:rPr lang="en-CA" dirty="0"/>
              <a:t>Using body language to show interest</a:t>
            </a:r>
          </a:p>
          <a:p>
            <a:r>
              <a:rPr lang="en-CA" dirty="0"/>
              <a:t>Affirming you are listening by saying things like “OK”, “I see”- </a:t>
            </a:r>
            <a:r>
              <a:rPr lang="en-CA" b="1" dirty="0"/>
              <a:t>DON’T GIVE ADVICE</a:t>
            </a:r>
          </a:p>
          <a:p>
            <a:r>
              <a:rPr lang="en-CA" dirty="0"/>
              <a:t>Listening to the full thought- </a:t>
            </a:r>
            <a:r>
              <a:rPr lang="en-CA" b="1" dirty="0"/>
              <a:t>DON’T INTERUPT </a:t>
            </a:r>
          </a:p>
          <a:p>
            <a:r>
              <a:rPr lang="en-CA" dirty="0"/>
              <a:t>Restating the speakers ideas- </a:t>
            </a:r>
            <a:r>
              <a:rPr lang="en-CA" b="1" dirty="0"/>
              <a:t>NOT YOUR OPINION</a:t>
            </a:r>
          </a:p>
          <a:p>
            <a:r>
              <a:rPr lang="en-CA" dirty="0"/>
              <a:t>Asking questions to learn more- </a:t>
            </a:r>
            <a:r>
              <a:rPr lang="en-CA" b="1" dirty="0"/>
              <a:t>DON’T JUDGE</a:t>
            </a:r>
          </a:p>
          <a:p>
            <a:pPr marL="0" indent="0">
              <a:buNone/>
            </a:pPr>
            <a:endParaRPr lang="en-US" dirty="0"/>
          </a:p>
        </p:txBody>
      </p:sp>
      <p:pic>
        <p:nvPicPr>
          <p:cNvPr id="6" name="Picture 5" descr="C:\Users\Doug\AppData\Local\Microsoft\Windows\Temporary Internet Files\Content.IE5\0QYGGBKD\MC900078738[1].wmf"/>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57829" y="132508"/>
            <a:ext cx="1354769" cy="1285129"/>
          </a:xfrm>
          <a:prstGeom prst="rect">
            <a:avLst/>
          </a:prstGeom>
          <a:noFill/>
          <a:ln>
            <a:noFill/>
          </a:ln>
        </p:spPr>
      </p:pic>
      <p:pic>
        <p:nvPicPr>
          <p:cNvPr id="4" name="Picture 3">
            <a:extLst>
              <a:ext uri="{FF2B5EF4-FFF2-40B4-BE49-F238E27FC236}">
                <a16:creationId xmlns:a16="http://schemas.microsoft.com/office/drawing/2014/main" id="{35B5CC6E-DEAE-3290-109B-80F398BCA8C4}"/>
              </a:ext>
            </a:extLst>
          </p:cNvPr>
          <p:cNvPicPr>
            <a:picLocks noChangeAspect="1"/>
          </p:cNvPicPr>
          <p:nvPr/>
        </p:nvPicPr>
        <p:blipFill>
          <a:blip r:embed="rId3"/>
          <a:srcRect/>
          <a:stretch/>
        </p:blipFill>
        <p:spPr>
          <a:xfrm>
            <a:off x="7496057" y="187583"/>
            <a:ext cx="1463116" cy="347490"/>
          </a:xfrm>
          <a:prstGeom prst="rect">
            <a:avLst/>
          </a:prstGeom>
        </p:spPr>
      </p:pic>
    </p:spTree>
    <p:extLst>
      <p:ext uri="{BB962C8B-B14F-4D97-AF65-F5344CB8AC3E}">
        <p14:creationId xmlns:p14="http://schemas.microsoft.com/office/powerpoint/2010/main" val="25524951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MANAGING CONFLICT</a:t>
            </a:r>
          </a:p>
        </p:txBody>
      </p:sp>
      <p:sp>
        <p:nvSpPr>
          <p:cNvPr id="3" name="Content Placeholder 2"/>
          <p:cNvSpPr>
            <a:spLocks noGrp="1"/>
          </p:cNvSpPr>
          <p:nvPr>
            <p:ph idx="1"/>
          </p:nvPr>
        </p:nvSpPr>
        <p:spPr/>
        <p:txBody>
          <a:bodyPr>
            <a:normAutofit fontScale="85000" lnSpcReduction="20000"/>
          </a:bodyPr>
          <a:lstStyle/>
          <a:p>
            <a:pPr marL="0" indent="0">
              <a:buNone/>
            </a:pPr>
            <a:r>
              <a:rPr lang="en-CA" b="1" dirty="0"/>
              <a:t>Six steps in stating your position</a:t>
            </a:r>
            <a:r>
              <a:rPr lang="en-CA" dirty="0"/>
              <a:t>:</a:t>
            </a:r>
          </a:p>
          <a:p>
            <a:pPr marL="514350" indent="-514350">
              <a:buFont typeface="+mj-lt"/>
              <a:buAutoNum type="arabicPeriod"/>
            </a:pPr>
            <a:endParaRPr lang="en-CA" dirty="0"/>
          </a:p>
          <a:p>
            <a:pPr marL="514350" indent="-514350">
              <a:buFont typeface="+mj-lt"/>
              <a:buAutoNum type="arabicPeriod"/>
            </a:pPr>
            <a:r>
              <a:rPr lang="en-CA" dirty="0"/>
              <a:t>Allow the other person to state his/ her feelings and opinion (listening with empathy)</a:t>
            </a:r>
          </a:p>
          <a:p>
            <a:pPr marL="514350" indent="-514350">
              <a:buFont typeface="+mj-lt"/>
              <a:buAutoNum type="arabicPeriod"/>
            </a:pPr>
            <a:r>
              <a:rPr lang="en-CA" dirty="0"/>
              <a:t>Validate the other person’s opinion</a:t>
            </a:r>
          </a:p>
          <a:p>
            <a:pPr marL="514350" indent="-514350">
              <a:buFont typeface="+mj-lt"/>
              <a:buAutoNum type="arabicPeriod"/>
            </a:pPr>
            <a:r>
              <a:rPr lang="en-CA" dirty="0"/>
              <a:t>State the facts of the situation (I see…)</a:t>
            </a:r>
          </a:p>
          <a:p>
            <a:pPr marL="514350" indent="-514350">
              <a:buFont typeface="+mj-lt"/>
              <a:buAutoNum type="arabicPeriod"/>
            </a:pPr>
            <a:r>
              <a:rPr lang="en-CA" dirty="0"/>
              <a:t>State your thoughts about the facts (I think…)</a:t>
            </a:r>
          </a:p>
          <a:p>
            <a:pPr marL="514350" indent="-514350">
              <a:buFont typeface="+mj-lt"/>
              <a:buAutoNum type="arabicPeriod"/>
            </a:pPr>
            <a:r>
              <a:rPr lang="en-CA" dirty="0"/>
              <a:t>State the thinking that underlies your feelings &amp; opinions (I believe…)</a:t>
            </a:r>
          </a:p>
          <a:p>
            <a:pPr marL="514350" indent="-514350">
              <a:buFont typeface="+mj-lt"/>
              <a:buAutoNum type="arabicPeriod"/>
            </a:pPr>
            <a:r>
              <a:rPr lang="en-CA" dirty="0"/>
              <a:t>Invite the other person to share his/ her opinion or point of view</a:t>
            </a:r>
          </a:p>
          <a:p>
            <a:pPr marL="0" indent="0">
              <a:buNone/>
            </a:pPr>
            <a:endParaRPr lang="en-US" dirty="0"/>
          </a:p>
        </p:txBody>
      </p:sp>
      <p:pic>
        <p:nvPicPr>
          <p:cNvPr id="6" name="Picture 5"/>
          <p:cNvPicPr/>
          <p:nvPr/>
        </p:nvPicPr>
        <p:blipFill>
          <a:blip r:embed="rId2"/>
          <a:stretch>
            <a:fillRect/>
          </a:stretch>
        </p:blipFill>
        <p:spPr>
          <a:xfrm>
            <a:off x="279036" y="0"/>
            <a:ext cx="1404916" cy="1574240"/>
          </a:xfrm>
          <a:prstGeom prst="rect">
            <a:avLst/>
          </a:prstGeom>
        </p:spPr>
      </p:pic>
      <p:pic>
        <p:nvPicPr>
          <p:cNvPr id="4" name="Picture 3">
            <a:extLst>
              <a:ext uri="{FF2B5EF4-FFF2-40B4-BE49-F238E27FC236}">
                <a16:creationId xmlns:a16="http://schemas.microsoft.com/office/drawing/2014/main" id="{344DA70D-118A-D3B1-071A-FEB424EBD4D8}"/>
              </a:ext>
            </a:extLst>
          </p:cNvPr>
          <p:cNvPicPr>
            <a:picLocks noChangeAspect="1"/>
          </p:cNvPicPr>
          <p:nvPr/>
        </p:nvPicPr>
        <p:blipFill>
          <a:blip r:embed="rId3"/>
          <a:srcRect/>
          <a:stretch/>
        </p:blipFill>
        <p:spPr>
          <a:xfrm>
            <a:off x="7496057" y="187583"/>
            <a:ext cx="1463116" cy="347490"/>
          </a:xfrm>
          <a:prstGeom prst="rect">
            <a:avLst/>
          </a:prstGeom>
        </p:spPr>
      </p:pic>
    </p:spTree>
    <p:extLst>
      <p:ext uri="{BB962C8B-B14F-4D97-AF65-F5344CB8AC3E}">
        <p14:creationId xmlns:p14="http://schemas.microsoft.com/office/powerpoint/2010/main" val="6439461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MANAGING CONFLICT</a:t>
            </a:r>
          </a:p>
        </p:txBody>
      </p:sp>
      <p:sp>
        <p:nvSpPr>
          <p:cNvPr id="7" name="TextBox 6"/>
          <p:cNvSpPr txBox="1"/>
          <p:nvPr/>
        </p:nvSpPr>
        <p:spPr>
          <a:xfrm>
            <a:off x="457200" y="1612461"/>
            <a:ext cx="5428825" cy="584776"/>
          </a:xfrm>
          <a:prstGeom prst="rect">
            <a:avLst/>
          </a:prstGeom>
          <a:noFill/>
        </p:spPr>
        <p:txBody>
          <a:bodyPr wrap="square" rtlCol="0">
            <a:spAutoFit/>
          </a:bodyPr>
          <a:lstStyle/>
          <a:p>
            <a:r>
              <a:rPr lang="en-US" sz="3200" b="1" dirty="0"/>
              <a:t>CONFLICT AND EMOTIONS</a:t>
            </a:r>
          </a:p>
        </p:txBody>
      </p:sp>
      <p:pic>
        <p:nvPicPr>
          <p:cNvPr id="9" name="Picture 8"/>
          <p:cNvPicPr/>
          <p:nvPr/>
        </p:nvPicPr>
        <p:blipFill>
          <a:blip r:embed="rId2">
            <a:extLst>
              <a:ext uri="{28A0092B-C50C-407E-A947-70E740481C1C}">
                <a14:useLocalDpi xmlns:a14="http://schemas.microsoft.com/office/drawing/2010/main" val="0"/>
              </a:ext>
            </a:extLst>
          </a:blip>
          <a:srcRect/>
          <a:stretch>
            <a:fillRect/>
          </a:stretch>
        </p:blipFill>
        <p:spPr bwMode="auto">
          <a:xfrm>
            <a:off x="3339361" y="2411448"/>
            <a:ext cx="2311865" cy="3110624"/>
          </a:xfrm>
          <a:prstGeom prst="rect">
            <a:avLst/>
          </a:prstGeom>
          <a:noFill/>
          <a:ln>
            <a:noFill/>
          </a:ln>
        </p:spPr>
      </p:pic>
      <p:pic>
        <p:nvPicPr>
          <p:cNvPr id="3" name="Picture 2">
            <a:extLst>
              <a:ext uri="{FF2B5EF4-FFF2-40B4-BE49-F238E27FC236}">
                <a16:creationId xmlns:a16="http://schemas.microsoft.com/office/drawing/2014/main" id="{58F8B2C1-4EF8-9E97-1E50-CBF98DE1498C}"/>
              </a:ext>
            </a:extLst>
          </p:cNvPr>
          <p:cNvPicPr>
            <a:picLocks noChangeAspect="1"/>
          </p:cNvPicPr>
          <p:nvPr/>
        </p:nvPicPr>
        <p:blipFill>
          <a:blip r:embed="rId3"/>
          <a:srcRect/>
          <a:stretch/>
        </p:blipFill>
        <p:spPr>
          <a:xfrm>
            <a:off x="7496057" y="187583"/>
            <a:ext cx="1463116" cy="347490"/>
          </a:xfrm>
          <a:prstGeom prst="rect">
            <a:avLst/>
          </a:prstGeom>
        </p:spPr>
      </p:pic>
    </p:spTree>
    <p:extLst>
      <p:ext uri="{BB962C8B-B14F-4D97-AF65-F5344CB8AC3E}">
        <p14:creationId xmlns:p14="http://schemas.microsoft.com/office/powerpoint/2010/main" val="17738824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MANAGING CONFLICT</a:t>
            </a:r>
          </a:p>
        </p:txBody>
      </p:sp>
      <p:sp>
        <p:nvSpPr>
          <p:cNvPr id="3" name="Content Placeholder 2"/>
          <p:cNvSpPr>
            <a:spLocks noGrp="1"/>
          </p:cNvSpPr>
          <p:nvPr>
            <p:ph idx="1"/>
          </p:nvPr>
        </p:nvSpPr>
        <p:spPr/>
        <p:txBody>
          <a:bodyPr/>
          <a:lstStyle/>
          <a:p>
            <a:pPr marL="0" indent="0">
              <a:buNone/>
            </a:pPr>
            <a:r>
              <a:rPr lang="en-US" b="1" dirty="0"/>
              <a:t>DEALING WITH DIFFICULT PEOPLE</a:t>
            </a:r>
          </a:p>
          <a:p>
            <a:pPr marL="0" indent="0">
              <a:buNone/>
            </a:pPr>
            <a:endParaRPr lang="en-US" b="1" dirty="0"/>
          </a:p>
          <a:p>
            <a:pPr marL="514350" indent="-514350">
              <a:buFont typeface="+mj-lt"/>
              <a:buAutoNum type="arabicPeriod"/>
            </a:pPr>
            <a:r>
              <a:rPr lang="en-US" dirty="0"/>
              <a:t>Think of a difficult person with whom you deal?</a:t>
            </a:r>
          </a:p>
          <a:p>
            <a:pPr marL="514350" indent="-514350">
              <a:buFont typeface="+mj-lt"/>
              <a:buAutoNum type="arabicPeriod"/>
            </a:pPr>
            <a:r>
              <a:rPr lang="en-US" dirty="0"/>
              <a:t>Currently, how do you work with this person?</a:t>
            </a:r>
          </a:p>
          <a:p>
            <a:pPr marL="514350" indent="-514350">
              <a:buFont typeface="+mj-lt"/>
              <a:buAutoNum type="arabicPeriod"/>
            </a:pPr>
            <a:r>
              <a:rPr lang="en-US" dirty="0"/>
              <a:t>How is that working out?</a:t>
            </a:r>
          </a:p>
          <a:p>
            <a:pPr marL="514350" indent="-514350">
              <a:buFont typeface="+mj-lt"/>
              <a:buAutoNum type="arabicPeriod"/>
            </a:pPr>
            <a:r>
              <a:rPr lang="en-US" dirty="0"/>
              <a:t>What could you do better?</a:t>
            </a:r>
          </a:p>
        </p:txBody>
      </p:sp>
      <p:pic>
        <p:nvPicPr>
          <p:cNvPr id="4" name="Picture 3"/>
          <p:cNvPicPr/>
          <p:nvPr/>
        </p:nvPicPr>
        <p:blipFill>
          <a:blip r:embed="rId2"/>
          <a:stretch>
            <a:fillRect/>
          </a:stretch>
        </p:blipFill>
        <p:spPr>
          <a:xfrm>
            <a:off x="7459980" y="3752726"/>
            <a:ext cx="1684020" cy="2969674"/>
          </a:xfrm>
          <a:prstGeom prst="rect">
            <a:avLst/>
          </a:prstGeom>
        </p:spPr>
      </p:pic>
      <p:pic>
        <p:nvPicPr>
          <p:cNvPr id="6" name="Picture 5">
            <a:extLst>
              <a:ext uri="{FF2B5EF4-FFF2-40B4-BE49-F238E27FC236}">
                <a16:creationId xmlns:a16="http://schemas.microsoft.com/office/drawing/2014/main" id="{F0D496EA-DE92-4249-8EB7-EC3A7712C2B1}"/>
              </a:ext>
            </a:extLst>
          </p:cNvPr>
          <p:cNvPicPr>
            <a:picLocks noChangeAspect="1"/>
          </p:cNvPicPr>
          <p:nvPr/>
        </p:nvPicPr>
        <p:blipFill>
          <a:blip r:embed="rId3"/>
          <a:srcRect/>
          <a:stretch/>
        </p:blipFill>
        <p:spPr>
          <a:xfrm>
            <a:off x="7496057" y="187583"/>
            <a:ext cx="1463116" cy="347490"/>
          </a:xfrm>
          <a:prstGeom prst="rect">
            <a:avLst/>
          </a:prstGeom>
        </p:spPr>
      </p:pic>
    </p:spTree>
    <p:extLst>
      <p:ext uri="{BB962C8B-B14F-4D97-AF65-F5344CB8AC3E}">
        <p14:creationId xmlns:p14="http://schemas.microsoft.com/office/powerpoint/2010/main" val="4684328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MANAGING CONFLICT</a:t>
            </a:r>
          </a:p>
        </p:txBody>
      </p:sp>
      <p:sp>
        <p:nvSpPr>
          <p:cNvPr id="6" name="Content Placeholder 5"/>
          <p:cNvSpPr>
            <a:spLocks noGrp="1"/>
          </p:cNvSpPr>
          <p:nvPr>
            <p:ph sz="half" idx="1"/>
          </p:nvPr>
        </p:nvSpPr>
        <p:spPr>
          <a:xfrm>
            <a:off x="457200" y="2332037"/>
            <a:ext cx="4038600" cy="4525963"/>
          </a:xfrm>
        </p:spPr>
        <p:txBody>
          <a:bodyPr>
            <a:normAutofit fontScale="85000" lnSpcReduction="20000"/>
          </a:bodyPr>
          <a:lstStyle/>
          <a:p>
            <a:r>
              <a:rPr lang="en-CA" dirty="0"/>
              <a:t>Prepare your self psychologically for your conversations</a:t>
            </a:r>
          </a:p>
          <a:p>
            <a:r>
              <a:rPr lang="en-CA" dirty="0"/>
              <a:t>Rehearse how you want to react to emotions/ threats</a:t>
            </a:r>
          </a:p>
          <a:p>
            <a:r>
              <a:rPr lang="en-CA" dirty="0"/>
              <a:t>Let aggressive people vent</a:t>
            </a:r>
          </a:p>
          <a:p>
            <a:r>
              <a:rPr lang="en-CA" dirty="0"/>
              <a:t>Let them know you understand their position</a:t>
            </a:r>
          </a:p>
          <a:p>
            <a:r>
              <a:rPr lang="en-CA" dirty="0"/>
              <a:t>Prepare for interruptions- “I have not finished speaking”</a:t>
            </a:r>
          </a:p>
          <a:p>
            <a:r>
              <a:rPr lang="en-CA" dirty="0"/>
              <a:t>Inform them that behaviour is unacceptable</a:t>
            </a:r>
          </a:p>
          <a:p>
            <a:endParaRPr lang="en-CA" dirty="0"/>
          </a:p>
          <a:p>
            <a:pPr marL="0" indent="0">
              <a:buNone/>
            </a:pPr>
            <a:endParaRPr lang="en-US" dirty="0"/>
          </a:p>
        </p:txBody>
      </p:sp>
      <p:sp>
        <p:nvSpPr>
          <p:cNvPr id="7" name="Content Placeholder 6"/>
          <p:cNvSpPr>
            <a:spLocks noGrp="1"/>
          </p:cNvSpPr>
          <p:nvPr>
            <p:ph sz="half" idx="2"/>
          </p:nvPr>
        </p:nvSpPr>
        <p:spPr>
          <a:xfrm>
            <a:off x="4648200" y="2332037"/>
            <a:ext cx="4038600" cy="4525963"/>
          </a:xfrm>
        </p:spPr>
        <p:txBody>
          <a:bodyPr>
            <a:normAutofit fontScale="85000" lnSpcReduction="20000"/>
          </a:bodyPr>
          <a:lstStyle/>
          <a:p>
            <a:r>
              <a:rPr lang="en-CA" dirty="0"/>
              <a:t>Explain your expectations for the conversation</a:t>
            </a:r>
          </a:p>
          <a:p>
            <a:r>
              <a:rPr lang="en-CA" dirty="0"/>
              <a:t>Show how their behaviour is sabotaging the conversation</a:t>
            </a:r>
          </a:p>
          <a:p>
            <a:r>
              <a:rPr lang="en-CA" dirty="0"/>
              <a:t>Encourage them to control their emotions</a:t>
            </a:r>
          </a:p>
          <a:p>
            <a:r>
              <a:rPr lang="en-CA" dirty="0"/>
              <a:t>Put things in writing</a:t>
            </a:r>
          </a:p>
          <a:p>
            <a:r>
              <a:rPr lang="en-CA" dirty="0"/>
              <a:t>Do not accept bullying tactics</a:t>
            </a:r>
          </a:p>
          <a:p>
            <a:r>
              <a:rPr lang="en-CA" dirty="0"/>
              <a:t>Explain their behaviour is not acceptable and walk away</a:t>
            </a:r>
          </a:p>
          <a:p>
            <a:endParaRPr lang="en-US" dirty="0"/>
          </a:p>
        </p:txBody>
      </p:sp>
      <p:sp>
        <p:nvSpPr>
          <p:cNvPr id="8" name="TextBox 7"/>
          <p:cNvSpPr txBox="1"/>
          <p:nvPr/>
        </p:nvSpPr>
        <p:spPr>
          <a:xfrm>
            <a:off x="457200" y="1417638"/>
            <a:ext cx="7847739" cy="584776"/>
          </a:xfrm>
          <a:prstGeom prst="rect">
            <a:avLst/>
          </a:prstGeom>
          <a:noFill/>
        </p:spPr>
        <p:txBody>
          <a:bodyPr wrap="square" rtlCol="0">
            <a:spAutoFit/>
          </a:bodyPr>
          <a:lstStyle/>
          <a:p>
            <a:r>
              <a:rPr lang="en-US" sz="3200" b="1" dirty="0"/>
              <a:t>DEALING WITH DIFFICULT PEOPLE</a:t>
            </a:r>
          </a:p>
        </p:txBody>
      </p:sp>
      <p:pic>
        <p:nvPicPr>
          <p:cNvPr id="9" name="Picture 8"/>
          <p:cNvPicPr/>
          <p:nvPr/>
        </p:nvPicPr>
        <p:blipFill>
          <a:blip r:embed="rId2">
            <a:extLst>
              <a:ext uri="{28A0092B-C50C-407E-A947-70E740481C1C}">
                <a14:useLocalDpi xmlns:a14="http://schemas.microsoft.com/office/drawing/2010/main" val="0"/>
              </a:ext>
            </a:extLst>
          </a:blip>
          <a:srcRect/>
          <a:stretch>
            <a:fillRect/>
          </a:stretch>
        </p:blipFill>
        <p:spPr bwMode="auto">
          <a:xfrm>
            <a:off x="204590" y="51118"/>
            <a:ext cx="1485265" cy="1366520"/>
          </a:xfrm>
          <a:prstGeom prst="rect">
            <a:avLst/>
          </a:prstGeom>
          <a:noFill/>
          <a:ln>
            <a:noFill/>
          </a:ln>
        </p:spPr>
      </p:pic>
      <p:pic>
        <p:nvPicPr>
          <p:cNvPr id="3" name="Picture 2">
            <a:extLst>
              <a:ext uri="{FF2B5EF4-FFF2-40B4-BE49-F238E27FC236}">
                <a16:creationId xmlns:a16="http://schemas.microsoft.com/office/drawing/2014/main" id="{4957E42F-E469-A3FA-2B1F-A52C23BF1116}"/>
              </a:ext>
            </a:extLst>
          </p:cNvPr>
          <p:cNvPicPr>
            <a:picLocks noChangeAspect="1"/>
          </p:cNvPicPr>
          <p:nvPr/>
        </p:nvPicPr>
        <p:blipFill>
          <a:blip r:embed="rId3"/>
          <a:srcRect/>
          <a:stretch/>
        </p:blipFill>
        <p:spPr>
          <a:xfrm>
            <a:off x="7496057" y="187583"/>
            <a:ext cx="1463116" cy="347490"/>
          </a:xfrm>
          <a:prstGeom prst="rect">
            <a:avLst/>
          </a:prstGeom>
        </p:spPr>
      </p:pic>
    </p:spTree>
    <p:extLst>
      <p:ext uri="{BB962C8B-B14F-4D97-AF65-F5344CB8AC3E}">
        <p14:creationId xmlns:p14="http://schemas.microsoft.com/office/powerpoint/2010/main" val="39496938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
                                            <p:txEl>
                                              <p:pRg st="0" end="0"/>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7">
                                            <p:txEl>
                                              <p:pRg st="1" end="1"/>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7">
                                            <p:txEl>
                                              <p:pRg st="2" end="2"/>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7">
                                            <p:txEl>
                                              <p:pRg st="3" end="3"/>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7">
                                            <p:txEl>
                                              <p:pRg st="4" end="4"/>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MANAGING CONFLICT</a:t>
            </a:r>
          </a:p>
        </p:txBody>
      </p:sp>
      <p:sp>
        <p:nvSpPr>
          <p:cNvPr id="3" name="Content Placeholder 2"/>
          <p:cNvSpPr>
            <a:spLocks noGrp="1"/>
          </p:cNvSpPr>
          <p:nvPr>
            <p:ph idx="1"/>
          </p:nvPr>
        </p:nvSpPr>
        <p:spPr/>
        <p:txBody>
          <a:bodyPr>
            <a:normAutofit/>
          </a:bodyPr>
          <a:lstStyle/>
          <a:p>
            <a:pPr marL="0" indent="0">
              <a:buNone/>
            </a:pPr>
            <a:endParaRPr lang="en-CA" b="1" dirty="0"/>
          </a:p>
          <a:p>
            <a:pPr marL="0" indent="0">
              <a:buNone/>
            </a:pPr>
            <a:endParaRPr lang="en-US" dirty="0"/>
          </a:p>
        </p:txBody>
      </p:sp>
      <p:sp>
        <p:nvSpPr>
          <p:cNvPr id="6" name="Rectangle 5"/>
          <p:cNvSpPr/>
          <p:nvPr/>
        </p:nvSpPr>
        <p:spPr>
          <a:xfrm>
            <a:off x="221735" y="1512027"/>
            <a:ext cx="8815318" cy="4832093"/>
          </a:xfrm>
          <a:prstGeom prst="rect">
            <a:avLst/>
          </a:prstGeom>
        </p:spPr>
        <p:txBody>
          <a:bodyPr wrap="square">
            <a:spAutoFit/>
          </a:bodyPr>
          <a:lstStyle/>
          <a:p>
            <a:r>
              <a:rPr lang="en-US" sz="2800" b="1" dirty="0"/>
              <a:t>REMINDERS</a:t>
            </a:r>
          </a:p>
          <a:p>
            <a:pPr marL="285750" indent="-285750">
              <a:buFont typeface="Arial"/>
              <a:buChar char="•"/>
            </a:pPr>
            <a:r>
              <a:rPr lang="en-US" sz="2800" dirty="0"/>
              <a:t>People don’t care what you know until they know you care.</a:t>
            </a:r>
            <a:endParaRPr lang="en-US" sz="2800" b="1" dirty="0"/>
          </a:p>
          <a:p>
            <a:pPr marL="285750" indent="-285750">
              <a:buFont typeface="Arial"/>
              <a:buChar char="•"/>
            </a:pPr>
            <a:r>
              <a:rPr lang="en-US" sz="2800" dirty="0"/>
              <a:t>Feelings first and facts follow.</a:t>
            </a:r>
          </a:p>
          <a:p>
            <a:pPr marL="285750" indent="-285750">
              <a:buFont typeface="Arial"/>
              <a:buChar char="•"/>
            </a:pPr>
            <a:r>
              <a:rPr lang="en-US" sz="2800" dirty="0"/>
              <a:t>Shift from judgment to curiosity.</a:t>
            </a:r>
          </a:p>
          <a:p>
            <a:pPr marL="285750" indent="-285750">
              <a:buFont typeface="Arial"/>
              <a:buChar char="•"/>
            </a:pPr>
            <a:r>
              <a:rPr lang="en-US" sz="2800" dirty="0"/>
              <a:t>Once you start ‘</a:t>
            </a:r>
            <a:r>
              <a:rPr lang="en-US" sz="2800" dirty="0" err="1"/>
              <a:t>shoulding</a:t>
            </a:r>
            <a:r>
              <a:rPr lang="en-US" sz="2800" dirty="0"/>
              <a:t>’  on people, they soon learn to ‘should’ on themselves.</a:t>
            </a:r>
          </a:p>
          <a:p>
            <a:pPr marL="285750" indent="-285750">
              <a:buFont typeface="Arial"/>
              <a:buChar char="•"/>
            </a:pPr>
            <a:r>
              <a:rPr lang="en-US" sz="2800" dirty="0"/>
              <a:t>The other person should talk at least 2/3’s of the time, and you should not talk more than 1/3 of the time.</a:t>
            </a:r>
          </a:p>
          <a:p>
            <a:pPr marL="285750" indent="-285750">
              <a:buFont typeface="Arial"/>
              <a:buChar char="•"/>
            </a:pPr>
            <a:r>
              <a:rPr lang="en-US" sz="2800" dirty="0"/>
              <a:t>You do not work to change the other person’s mind; you direct the other person to change their thinking.</a:t>
            </a:r>
          </a:p>
        </p:txBody>
      </p:sp>
      <p:pic>
        <p:nvPicPr>
          <p:cNvPr id="7" name="Picture 6"/>
          <p:cNvPicPr/>
          <p:nvPr/>
        </p:nvPicPr>
        <p:blipFill>
          <a:blip r:embed="rId2">
            <a:extLst>
              <a:ext uri="{28A0092B-C50C-407E-A947-70E740481C1C}">
                <a14:useLocalDpi xmlns:a14="http://schemas.microsoft.com/office/drawing/2010/main" val="0"/>
              </a:ext>
            </a:extLst>
          </a:blip>
          <a:srcRect/>
          <a:stretch>
            <a:fillRect/>
          </a:stretch>
        </p:blipFill>
        <p:spPr bwMode="auto">
          <a:xfrm>
            <a:off x="204590" y="51118"/>
            <a:ext cx="1485265" cy="1366520"/>
          </a:xfrm>
          <a:prstGeom prst="rect">
            <a:avLst/>
          </a:prstGeom>
          <a:noFill/>
          <a:ln>
            <a:noFill/>
          </a:ln>
        </p:spPr>
      </p:pic>
      <p:pic>
        <p:nvPicPr>
          <p:cNvPr id="4" name="Picture 3">
            <a:extLst>
              <a:ext uri="{FF2B5EF4-FFF2-40B4-BE49-F238E27FC236}">
                <a16:creationId xmlns:a16="http://schemas.microsoft.com/office/drawing/2014/main" id="{7E40A22A-CCEC-3BD0-1517-AF4F649F6609}"/>
              </a:ext>
            </a:extLst>
          </p:cNvPr>
          <p:cNvPicPr>
            <a:picLocks noChangeAspect="1"/>
          </p:cNvPicPr>
          <p:nvPr/>
        </p:nvPicPr>
        <p:blipFill>
          <a:blip r:embed="rId3"/>
          <a:srcRect/>
          <a:stretch/>
        </p:blipFill>
        <p:spPr>
          <a:xfrm>
            <a:off x="7496057" y="187583"/>
            <a:ext cx="1463116" cy="347490"/>
          </a:xfrm>
          <a:prstGeom prst="rect">
            <a:avLst/>
          </a:prstGeom>
        </p:spPr>
      </p:pic>
    </p:spTree>
    <p:extLst>
      <p:ext uri="{BB962C8B-B14F-4D97-AF65-F5344CB8AC3E}">
        <p14:creationId xmlns:p14="http://schemas.microsoft.com/office/powerpoint/2010/main" val="30387809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a:t>MANAGING CONFLICT</a:t>
            </a:r>
          </a:p>
        </p:txBody>
      </p:sp>
      <p:sp>
        <p:nvSpPr>
          <p:cNvPr id="5" name="Content Placeholder 4"/>
          <p:cNvSpPr>
            <a:spLocks noGrp="1"/>
          </p:cNvSpPr>
          <p:nvPr>
            <p:ph sz="half" idx="1"/>
          </p:nvPr>
        </p:nvSpPr>
        <p:spPr>
          <a:xfrm>
            <a:off x="204590" y="1600200"/>
            <a:ext cx="4180252" cy="4525963"/>
          </a:xfrm>
        </p:spPr>
        <p:txBody>
          <a:bodyPr>
            <a:noAutofit/>
          </a:bodyPr>
          <a:lstStyle/>
          <a:p>
            <a:r>
              <a:rPr lang="en-CA" sz="2600" dirty="0"/>
              <a:t>You are the only person you can control or change</a:t>
            </a:r>
          </a:p>
          <a:p>
            <a:r>
              <a:rPr lang="en-CA" sz="2600" dirty="0"/>
              <a:t>You want to act from a position of balance where your </a:t>
            </a:r>
            <a:r>
              <a:rPr lang="en-CA" sz="2600" b="1" dirty="0"/>
              <a:t>assertive  behaviour </a:t>
            </a:r>
            <a:r>
              <a:rPr lang="en-CA" sz="2600" dirty="0"/>
              <a:t>(the extent to which you try to satisfy your needs &amp; interests) and your </a:t>
            </a:r>
            <a:r>
              <a:rPr lang="en-CA" sz="2600" b="1" dirty="0"/>
              <a:t>cooperative behaviours</a:t>
            </a:r>
            <a:r>
              <a:rPr lang="en-CA" sz="2600" dirty="0"/>
              <a:t> (the extent to which you try to satisfy the interests and needs of others) are equal</a:t>
            </a:r>
          </a:p>
          <a:p>
            <a:endParaRPr lang="en-US" sz="2600" dirty="0"/>
          </a:p>
        </p:txBody>
      </p:sp>
      <p:sp>
        <p:nvSpPr>
          <p:cNvPr id="6" name="Content Placeholder 5"/>
          <p:cNvSpPr>
            <a:spLocks noGrp="1"/>
          </p:cNvSpPr>
          <p:nvPr>
            <p:ph sz="half" idx="2"/>
          </p:nvPr>
        </p:nvSpPr>
        <p:spPr>
          <a:xfrm>
            <a:off x="4384843" y="1600200"/>
            <a:ext cx="4558632" cy="5257800"/>
          </a:xfrm>
        </p:spPr>
        <p:txBody>
          <a:bodyPr>
            <a:normAutofit fontScale="40000" lnSpcReduction="20000"/>
          </a:bodyPr>
          <a:lstStyle/>
          <a:p>
            <a:r>
              <a:rPr lang="en-CA" sz="6500" dirty="0"/>
              <a:t>Being overly cooperative (always letting others “win”)  erodes your self confidence and others’ respect for you</a:t>
            </a:r>
          </a:p>
          <a:p>
            <a:r>
              <a:rPr lang="en-CA" sz="6500" dirty="0"/>
              <a:t>Being overly assertive (always trying to “win”) intimidates others and tends to cause them to lose respect for you</a:t>
            </a:r>
          </a:p>
          <a:p>
            <a:r>
              <a:rPr lang="en-CA" sz="6500" dirty="0"/>
              <a:t>There are situations where looking after your own interests is appropriate</a:t>
            </a:r>
          </a:p>
          <a:p>
            <a:r>
              <a:rPr lang="en-CA" sz="6500" dirty="0"/>
              <a:t>Overusing assertive communication will negatively impact upon your relationships</a:t>
            </a:r>
          </a:p>
          <a:p>
            <a:endParaRPr lang="en-US" dirty="0"/>
          </a:p>
        </p:txBody>
      </p:sp>
      <p:pic>
        <p:nvPicPr>
          <p:cNvPr id="9" name="Picture 8"/>
          <p:cNvPicPr/>
          <p:nvPr/>
        </p:nvPicPr>
        <p:blipFill>
          <a:blip r:embed="rId2">
            <a:extLst>
              <a:ext uri="{28A0092B-C50C-407E-A947-70E740481C1C}">
                <a14:useLocalDpi xmlns:a14="http://schemas.microsoft.com/office/drawing/2010/main" val="0"/>
              </a:ext>
            </a:extLst>
          </a:blip>
          <a:srcRect/>
          <a:stretch>
            <a:fillRect/>
          </a:stretch>
        </p:blipFill>
        <p:spPr bwMode="auto">
          <a:xfrm>
            <a:off x="204590" y="194402"/>
            <a:ext cx="1485265" cy="1366520"/>
          </a:xfrm>
          <a:prstGeom prst="rect">
            <a:avLst/>
          </a:prstGeom>
          <a:noFill/>
          <a:ln>
            <a:noFill/>
          </a:ln>
        </p:spPr>
      </p:pic>
      <p:pic>
        <p:nvPicPr>
          <p:cNvPr id="2" name="Picture 1">
            <a:extLst>
              <a:ext uri="{FF2B5EF4-FFF2-40B4-BE49-F238E27FC236}">
                <a16:creationId xmlns:a16="http://schemas.microsoft.com/office/drawing/2014/main" id="{1435EFAA-FD11-B044-2384-37C3B6D54593}"/>
              </a:ext>
            </a:extLst>
          </p:cNvPr>
          <p:cNvPicPr>
            <a:picLocks noChangeAspect="1"/>
          </p:cNvPicPr>
          <p:nvPr/>
        </p:nvPicPr>
        <p:blipFill>
          <a:blip r:embed="rId3"/>
          <a:srcRect/>
          <a:stretch/>
        </p:blipFill>
        <p:spPr>
          <a:xfrm>
            <a:off x="7496057" y="187583"/>
            <a:ext cx="1463116" cy="347490"/>
          </a:xfrm>
          <a:prstGeom prst="rect">
            <a:avLst/>
          </a:prstGeom>
        </p:spPr>
      </p:pic>
    </p:spTree>
    <p:extLst>
      <p:ext uri="{BB962C8B-B14F-4D97-AF65-F5344CB8AC3E}">
        <p14:creationId xmlns:p14="http://schemas.microsoft.com/office/powerpoint/2010/main" val="461279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b="1" dirty="0"/>
              <a:t>MANAGING CONFLICT</a:t>
            </a:r>
          </a:p>
        </p:txBody>
      </p:sp>
      <p:pic>
        <p:nvPicPr>
          <p:cNvPr id="6" name="Picture 3" descr="C:\Users\Doug Krochak\AppData\Local\Microsoft\Windows\Temporary Internet Files\Content.IE5\ZWI0NK16\MCj04346670000[1].w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417639"/>
            <a:ext cx="8640960" cy="514993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7" name="TextBox 6"/>
          <p:cNvSpPr txBox="1"/>
          <p:nvPr/>
        </p:nvSpPr>
        <p:spPr>
          <a:xfrm>
            <a:off x="1920570" y="2368268"/>
            <a:ext cx="5428880" cy="2523768"/>
          </a:xfrm>
          <a:prstGeom prst="rect">
            <a:avLst/>
          </a:prstGeom>
          <a:noFill/>
        </p:spPr>
        <p:txBody>
          <a:bodyPr wrap="square" rtlCol="0">
            <a:spAutoFit/>
          </a:bodyPr>
          <a:lstStyle/>
          <a:p>
            <a:r>
              <a:rPr lang="en-CA" sz="2000" b="1" dirty="0">
                <a:solidFill>
                  <a:schemeClr val="tx2">
                    <a:lumMod val="75000"/>
                  </a:schemeClr>
                </a:solidFill>
              </a:rPr>
              <a:t>What have you learned about conflict?</a:t>
            </a:r>
          </a:p>
          <a:p>
            <a:endParaRPr lang="en-CA" sz="2000" b="1" dirty="0">
              <a:solidFill>
                <a:schemeClr val="tx2">
                  <a:lumMod val="75000"/>
                </a:schemeClr>
              </a:solidFill>
            </a:endParaRPr>
          </a:p>
          <a:p>
            <a:r>
              <a:rPr lang="en-CA" sz="2000" b="1" dirty="0">
                <a:solidFill>
                  <a:schemeClr val="tx2">
                    <a:lumMod val="75000"/>
                  </a:schemeClr>
                </a:solidFill>
              </a:rPr>
              <a:t>How has this learning affected the way you perceive conflict?</a:t>
            </a:r>
          </a:p>
          <a:p>
            <a:endParaRPr lang="en-CA" sz="2000" b="1" dirty="0">
              <a:solidFill>
                <a:schemeClr val="tx2">
                  <a:lumMod val="75000"/>
                </a:schemeClr>
              </a:solidFill>
            </a:endParaRPr>
          </a:p>
          <a:p>
            <a:r>
              <a:rPr lang="en-CA" sz="2000" b="1" dirty="0">
                <a:solidFill>
                  <a:schemeClr val="tx2">
                    <a:lumMod val="75000"/>
                  </a:schemeClr>
                </a:solidFill>
              </a:rPr>
              <a:t> How will this learning affect the way you resolve conflict in the future?</a:t>
            </a:r>
          </a:p>
          <a:p>
            <a:endParaRPr lang="en-US" dirty="0"/>
          </a:p>
        </p:txBody>
      </p:sp>
      <p:pic>
        <p:nvPicPr>
          <p:cNvPr id="2" name="Picture 1">
            <a:extLst>
              <a:ext uri="{FF2B5EF4-FFF2-40B4-BE49-F238E27FC236}">
                <a16:creationId xmlns:a16="http://schemas.microsoft.com/office/drawing/2014/main" id="{5280B866-7C7A-D336-16D8-8EFAD4718998}"/>
              </a:ext>
            </a:extLst>
          </p:cNvPr>
          <p:cNvPicPr>
            <a:picLocks noChangeAspect="1"/>
          </p:cNvPicPr>
          <p:nvPr/>
        </p:nvPicPr>
        <p:blipFill>
          <a:blip r:embed="rId3"/>
          <a:srcRect/>
          <a:stretch/>
        </p:blipFill>
        <p:spPr>
          <a:xfrm>
            <a:off x="7496057" y="187583"/>
            <a:ext cx="1463116" cy="347490"/>
          </a:xfrm>
          <a:prstGeom prst="rect">
            <a:avLst/>
          </a:prstGeom>
        </p:spPr>
      </p:pic>
    </p:spTree>
    <p:extLst>
      <p:ext uri="{BB962C8B-B14F-4D97-AF65-F5344CB8AC3E}">
        <p14:creationId xmlns:p14="http://schemas.microsoft.com/office/powerpoint/2010/main" val="2579097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MANAGING CONFLICT</a:t>
            </a:r>
          </a:p>
        </p:txBody>
      </p:sp>
      <p:sp>
        <p:nvSpPr>
          <p:cNvPr id="5" name="Content Placeholder 4"/>
          <p:cNvSpPr>
            <a:spLocks noGrp="1"/>
          </p:cNvSpPr>
          <p:nvPr>
            <p:ph idx="1"/>
          </p:nvPr>
        </p:nvSpPr>
        <p:spPr/>
        <p:txBody>
          <a:bodyPr>
            <a:normAutofit fontScale="85000" lnSpcReduction="20000"/>
          </a:bodyPr>
          <a:lstStyle/>
          <a:p>
            <a:pPr marL="0" indent="0">
              <a:buNone/>
            </a:pPr>
            <a:r>
              <a:rPr lang="en-CA" b="1" dirty="0"/>
              <a:t>Rationale</a:t>
            </a:r>
            <a:r>
              <a:rPr lang="en-CA" dirty="0"/>
              <a:t>- Conflict is </a:t>
            </a:r>
            <a:r>
              <a:rPr lang="en-CA" b="1" dirty="0"/>
              <a:t>part of our lives</a:t>
            </a:r>
            <a:r>
              <a:rPr lang="en-CA" dirty="0"/>
              <a:t>, and it’s certainly a natural occurrence at work.</a:t>
            </a:r>
          </a:p>
          <a:p>
            <a:pPr marL="0" indent="0">
              <a:buNone/>
            </a:pPr>
            <a:r>
              <a:rPr lang="en-CA" b="1" dirty="0">
                <a:solidFill>
                  <a:srgbClr val="000000"/>
                </a:solidFill>
              </a:rPr>
              <a:t>Objectives</a:t>
            </a:r>
            <a:r>
              <a:rPr lang="en-CA" dirty="0">
                <a:solidFill>
                  <a:srgbClr val="000000"/>
                </a:solidFill>
              </a:rPr>
              <a:t>- To ensure that learners can do the following by the end of the workshop:</a:t>
            </a:r>
          </a:p>
          <a:p>
            <a:r>
              <a:rPr lang="en-CA" b="1" dirty="0">
                <a:solidFill>
                  <a:srgbClr val="000000"/>
                </a:solidFill>
              </a:rPr>
              <a:t>Understand</a:t>
            </a:r>
            <a:r>
              <a:rPr lang="en-CA" dirty="0">
                <a:solidFill>
                  <a:srgbClr val="000000"/>
                </a:solidFill>
              </a:rPr>
              <a:t> the concept of conflict</a:t>
            </a:r>
          </a:p>
          <a:p>
            <a:r>
              <a:rPr lang="en-CA" dirty="0">
                <a:solidFill>
                  <a:srgbClr val="000000"/>
                </a:solidFill>
              </a:rPr>
              <a:t>Identify the </a:t>
            </a:r>
            <a:r>
              <a:rPr lang="en-CA" b="1" dirty="0">
                <a:solidFill>
                  <a:srgbClr val="000000"/>
                </a:solidFill>
              </a:rPr>
              <a:t>sources</a:t>
            </a:r>
            <a:r>
              <a:rPr lang="en-CA" dirty="0">
                <a:solidFill>
                  <a:srgbClr val="000000"/>
                </a:solidFill>
              </a:rPr>
              <a:t> of conflict</a:t>
            </a:r>
          </a:p>
          <a:p>
            <a:r>
              <a:rPr lang="en-CA" dirty="0">
                <a:solidFill>
                  <a:srgbClr val="000000"/>
                </a:solidFill>
              </a:rPr>
              <a:t>Analyze the </a:t>
            </a:r>
            <a:r>
              <a:rPr lang="en-CA" b="1" dirty="0">
                <a:solidFill>
                  <a:srgbClr val="000000"/>
                </a:solidFill>
              </a:rPr>
              <a:t>nature</a:t>
            </a:r>
            <a:r>
              <a:rPr lang="en-CA" dirty="0">
                <a:solidFill>
                  <a:srgbClr val="000000"/>
                </a:solidFill>
              </a:rPr>
              <a:t> of conflict</a:t>
            </a:r>
          </a:p>
          <a:p>
            <a:r>
              <a:rPr lang="en-CA" dirty="0">
                <a:solidFill>
                  <a:srgbClr val="000000"/>
                </a:solidFill>
              </a:rPr>
              <a:t>Develop</a:t>
            </a:r>
            <a:r>
              <a:rPr lang="en-CA" b="1" dirty="0">
                <a:solidFill>
                  <a:srgbClr val="000000"/>
                </a:solidFill>
              </a:rPr>
              <a:t> communication skills</a:t>
            </a:r>
            <a:r>
              <a:rPr lang="en-CA" dirty="0">
                <a:solidFill>
                  <a:srgbClr val="000000"/>
                </a:solidFill>
              </a:rPr>
              <a:t> to more effectively address conflict</a:t>
            </a:r>
          </a:p>
          <a:p>
            <a:r>
              <a:rPr lang="en-CA" dirty="0">
                <a:solidFill>
                  <a:srgbClr val="000000"/>
                </a:solidFill>
              </a:rPr>
              <a:t>Develop strategies for dealing with </a:t>
            </a:r>
            <a:r>
              <a:rPr lang="en-CA" b="1" dirty="0">
                <a:solidFill>
                  <a:srgbClr val="000000"/>
                </a:solidFill>
              </a:rPr>
              <a:t>difficult people</a:t>
            </a:r>
          </a:p>
          <a:p>
            <a:pPr marL="0" indent="0">
              <a:buNone/>
            </a:pPr>
            <a:r>
              <a:rPr lang="en-CA" b="1" dirty="0"/>
              <a:t>Process</a:t>
            </a:r>
            <a:r>
              <a:rPr lang="en-CA" dirty="0"/>
              <a:t>- Small group tasks, mini-lecture, and de-briefs</a:t>
            </a:r>
          </a:p>
          <a:p>
            <a:endParaRPr lang="en-US" dirty="0"/>
          </a:p>
        </p:txBody>
      </p:sp>
      <p:pic>
        <p:nvPicPr>
          <p:cNvPr id="4" name="Picture 3"/>
          <p:cNvPicPr>
            <a:picLocks noChangeAspect="1"/>
          </p:cNvPicPr>
          <p:nvPr/>
        </p:nvPicPr>
        <p:blipFill>
          <a:blip r:embed="rId2"/>
          <a:srcRect/>
          <a:stretch/>
        </p:blipFill>
        <p:spPr>
          <a:xfrm>
            <a:off x="7496057" y="187583"/>
            <a:ext cx="1463116" cy="347490"/>
          </a:xfrm>
          <a:prstGeom prst="rect">
            <a:avLst/>
          </a:prstGeom>
        </p:spPr>
      </p:pic>
    </p:spTree>
    <p:extLst>
      <p:ext uri="{BB962C8B-B14F-4D97-AF65-F5344CB8AC3E}">
        <p14:creationId xmlns:p14="http://schemas.microsoft.com/office/powerpoint/2010/main" val="2650761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MANAGING CONFLICT</a:t>
            </a:r>
          </a:p>
        </p:txBody>
      </p:sp>
      <p:sp>
        <p:nvSpPr>
          <p:cNvPr id="3" name="Content Placeholder 2"/>
          <p:cNvSpPr>
            <a:spLocks noGrp="1"/>
          </p:cNvSpPr>
          <p:nvPr>
            <p:ph idx="1"/>
          </p:nvPr>
        </p:nvSpPr>
        <p:spPr/>
        <p:txBody>
          <a:bodyPr/>
          <a:lstStyle/>
          <a:p>
            <a:pPr marL="0" indent="0">
              <a:buNone/>
            </a:pPr>
            <a:r>
              <a:rPr lang="en-US" dirty="0"/>
              <a:t>Although </a:t>
            </a:r>
            <a:r>
              <a:rPr lang="en-US" b="1" dirty="0"/>
              <a:t>conflict</a:t>
            </a:r>
            <a:r>
              <a:rPr lang="en-US" dirty="0"/>
              <a:t> is a very common term, in </a:t>
            </a:r>
            <a:r>
              <a:rPr lang="en-US" b="1" dirty="0"/>
              <a:t>psychology</a:t>
            </a:r>
            <a:r>
              <a:rPr lang="en-US" dirty="0"/>
              <a:t> it refers to anytime you have opposing or incompatible actions, objectives, or ideas, you have </a:t>
            </a:r>
            <a:r>
              <a:rPr lang="en-US" b="1" dirty="0"/>
              <a:t>conflict</a:t>
            </a:r>
            <a:r>
              <a:rPr lang="en-US" dirty="0"/>
              <a:t>. </a:t>
            </a:r>
            <a:r>
              <a:rPr lang="en-US" b="1" dirty="0"/>
              <a:t>Conflicts</a:t>
            </a:r>
            <a:r>
              <a:rPr lang="en-US" dirty="0"/>
              <a:t> can be between two people, countries, groups, or even within one person (an internal </a:t>
            </a:r>
            <a:r>
              <a:rPr lang="en-US" b="1" dirty="0"/>
              <a:t>conflict</a:t>
            </a:r>
            <a:r>
              <a:rPr lang="en-US" dirty="0"/>
              <a:t>).</a:t>
            </a:r>
          </a:p>
        </p:txBody>
      </p:sp>
      <p:pic>
        <p:nvPicPr>
          <p:cNvPr id="4" name="Picture 3">
            <a:extLst>
              <a:ext uri="{FF2B5EF4-FFF2-40B4-BE49-F238E27FC236}">
                <a16:creationId xmlns:a16="http://schemas.microsoft.com/office/drawing/2014/main" id="{DB364A1A-3A6D-1775-8532-B44036A122F0}"/>
              </a:ext>
            </a:extLst>
          </p:cNvPr>
          <p:cNvPicPr>
            <a:picLocks noChangeAspect="1"/>
          </p:cNvPicPr>
          <p:nvPr/>
        </p:nvPicPr>
        <p:blipFill>
          <a:blip r:embed="rId2"/>
          <a:srcRect/>
          <a:stretch/>
        </p:blipFill>
        <p:spPr>
          <a:xfrm>
            <a:off x="7496057" y="187583"/>
            <a:ext cx="1463116" cy="347490"/>
          </a:xfrm>
          <a:prstGeom prst="rect">
            <a:avLst/>
          </a:prstGeom>
        </p:spPr>
      </p:pic>
    </p:spTree>
    <p:extLst>
      <p:ext uri="{BB962C8B-B14F-4D97-AF65-F5344CB8AC3E}">
        <p14:creationId xmlns:p14="http://schemas.microsoft.com/office/powerpoint/2010/main" val="8187499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MANAGING CONFLICT</a:t>
            </a:r>
          </a:p>
        </p:txBody>
      </p:sp>
      <p:sp>
        <p:nvSpPr>
          <p:cNvPr id="3" name="Content Placeholder 2"/>
          <p:cNvSpPr>
            <a:spLocks noGrp="1"/>
          </p:cNvSpPr>
          <p:nvPr>
            <p:ph idx="1"/>
          </p:nvPr>
        </p:nvSpPr>
        <p:spPr/>
        <p:txBody>
          <a:bodyPr/>
          <a:lstStyle/>
          <a:p>
            <a:pPr marL="0" indent="0">
              <a:buNone/>
            </a:pPr>
            <a:endParaRPr lang="en-US" dirty="0"/>
          </a:p>
          <a:p>
            <a:pPr marL="0" indent="0">
              <a:buNone/>
            </a:pPr>
            <a:r>
              <a:rPr lang="en-US" dirty="0"/>
              <a:t>When you hear the word conflict, list the first 5 words that come to mine</a:t>
            </a:r>
          </a:p>
        </p:txBody>
      </p:sp>
      <p:pic>
        <p:nvPicPr>
          <p:cNvPr id="6" name="Picture 5"/>
          <p:cNvPicPr/>
          <p:nvPr/>
        </p:nvPicPr>
        <p:blipFill>
          <a:blip r:embed="rId2"/>
          <a:stretch>
            <a:fillRect/>
          </a:stretch>
        </p:blipFill>
        <p:spPr>
          <a:xfrm>
            <a:off x="3396445" y="3595768"/>
            <a:ext cx="2097804" cy="2106094"/>
          </a:xfrm>
          <a:prstGeom prst="rect">
            <a:avLst/>
          </a:prstGeom>
        </p:spPr>
      </p:pic>
      <p:pic>
        <p:nvPicPr>
          <p:cNvPr id="4" name="Picture 3">
            <a:extLst>
              <a:ext uri="{FF2B5EF4-FFF2-40B4-BE49-F238E27FC236}">
                <a16:creationId xmlns:a16="http://schemas.microsoft.com/office/drawing/2014/main" id="{552C087E-EA95-94DF-94B3-5212D7336D94}"/>
              </a:ext>
            </a:extLst>
          </p:cNvPr>
          <p:cNvPicPr>
            <a:picLocks noChangeAspect="1"/>
          </p:cNvPicPr>
          <p:nvPr/>
        </p:nvPicPr>
        <p:blipFill>
          <a:blip r:embed="rId3"/>
          <a:srcRect/>
          <a:stretch/>
        </p:blipFill>
        <p:spPr>
          <a:xfrm>
            <a:off x="7496057" y="187583"/>
            <a:ext cx="1463116" cy="347490"/>
          </a:xfrm>
          <a:prstGeom prst="rect">
            <a:avLst/>
          </a:prstGeom>
        </p:spPr>
      </p:pic>
    </p:spTree>
    <p:extLst>
      <p:ext uri="{BB962C8B-B14F-4D97-AF65-F5344CB8AC3E}">
        <p14:creationId xmlns:p14="http://schemas.microsoft.com/office/powerpoint/2010/main" val="6039555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MANAGING CONFLICT</a:t>
            </a:r>
          </a:p>
        </p:txBody>
      </p:sp>
      <p:sp>
        <p:nvSpPr>
          <p:cNvPr id="7" name="Content Placeholder 6"/>
          <p:cNvSpPr>
            <a:spLocks noGrp="1"/>
          </p:cNvSpPr>
          <p:nvPr>
            <p:ph idx="4294967295"/>
          </p:nvPr>
        </p:nvSpPr>
        <p:spPr>
          <a:xfrm>
            <a:off x="0" y="1600200"/>
            <a:ext cx="8229600" cy="4525963"/>
          </a:xfrm>
        </p:spPr>
        <p:txBody>
          <a:bodyPr/>
          <a:lstStyle/>
          <a:p>
            <a:pPr marL="0" indent="0" algn="ctr">
              <a:buNone/>
            </a:pPr>
            <a:r>
              <a:rPr lang="en-US" b="1" dirty="0"/>
              <a:t>UNDERSTANDING CONFLICT TASK</a:t>
            </a:r>
          </a:p>
        </p:txBody>
      </p:sp>
      <p:sp>
        <p:nvSpPr>
          <p:cNvPr id="8" name="TextBox 7"/>
          <p:cNvSpPr txBox="1"/>
          <p:nvPr/>
        </p:nvSpPr>
        <p:spPr>
          <a:xfrm>
            <a:off x="5338995" y="4664865"/>
            <a:ext cx="2501033" cy="369332"/>
          </a:xfrm>
          <a:prstGeom prst="rect">
            <a:avLst/>
          </a:prstGeom>
          <a:noFill/>
        </p:spPr>
        <p:txBody>
          <a:bodyPr wrap="square" rtlCol="0">
            <a:spAutoFit/>
          </a:bodyPr>
          <a:lstStyle/>
          <a:p>
            <a:endParaRPr lang="en-US" dirty="0"/>
          </a:p>
        </p:txBody>
      </p:sp>
      <p:pic>
        <p:nvPicPr>
          <p:cNvPr id="10" name="Picture 9"/>
          <p:cNvPicPr/>
          <p:nvPr/>
        </p:nvPicPr>
        <p:blipFill>
          <a:blip r:embed="rId2">
            <a:extLst>
              <a:ext uri="{28A0092B-C50C-407E-A947-70E740481C1C}">
                <a14:useLocalDpi xmlns:a14="http://schemas.microsoft.com/office/drawing/2010/main" val="0"/>
              </a:ext>
            </a:extLst>
          </a:blip>
          <a:srcRect/>
          <a:stretch>
            <a:fillRect/>
          </a:stretch>
        </p:blipFill>
        <p:spPr bwMode="auto">
          <a:xfrm>
            <a:off x="3337374" y="2967989"/>
            <a:ext cx="2756374" cy="2638650"/>
          </a:xfrm>
          <a:prstGeom prst="rect">
            <a:avLst/>
          </a:prstGeom>
          <a:noFill/>
          <a:ln>
            <a:noFill/>
          </a:ln>
        </p:spPr>
      </p:pic>
      <p:pic>
        <p:nvPicPr>
          <p:cNvPr id="3" name="Picture 2">
            <a:extLst>
              <a:ext uri="{FF2B5EF4-FFF2-40B4-BE49-F238E27FC236}">
                <a16:creationId xmlns:a16="http://schemas.microsoft.com/office/drawing/2014/main" id="{2374F201-04DE-090E-E457-CAE22E9F4CEC}"/>
              </a:ext>
            </a:extLst>
          </p:cNvPr>
          <p:cNvPicPr>
            <a:picLocks noChangeAspect="1"/>
          </p:cNvPicPr>
          <p:nvPr/>
        </p:nvPicPr>
        <p:blipFill>
          <a:blip r:embed="rId3"/>
          <a:srcRect/>
          <a:stretch/>
        </p:blipFill>
        <p:spPr>
          <a:xfrm>
            <a:off x="7496057" y="187583"/>
            <a:ext cx="1463116" cy="347490"/>
          </a:xfrm>
          <a:prstGeom prst="rect">
            <a:avLst/>
          </a:prstGeom>
        </p:spPr>
      </p:pic>
    </p:spTree>
    <p:extLst>
      <p:ext uri="{BB962C8B-B14F-4D97-AF65-F5344CB8AC3E}">
        <p14:creationId xmlns:p14="http://schemas.microsoft.com/office/powerpoint/2010/main" val="23620415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MANAGING CONFLICT</a:t>
            </a:r>
          </a:p>
        </p:txBody>
      </p:sp>
      <p:sp>
        <p:nvSpPr>
          <p:cNvPr id="3" name="Content Placeholder 2"/>
          <p:cNvSpPr>
            <a:spLocks noGrp="1"/>
          </p:cNvSpPr>
          <p:nvPr>
            <p:ph idx="1"/>
          </p:nvPr>
        </p:nvSpPr>
        <p:spPr/>
        <p:txBody>
          <a:bodyPr/>
          <a:lstStyle/>
          <a:p>
            <a:r>
              <a:rPr lang="en-US" dirty="0"/>
              <a:t>Join with another learner</a:t>
            </a:r>
          </a:p>
          <a:p>
            <a:r>
              <a:rPr lang="en-US" dirty="0"/>
              <a:t>In your pair lists words that come to mind when you hear the work conflict</a:t>
            </a:r>
          </a:p>
          <a:p>
            <a:r>
              <a:rPr lang="en-US" dirty="0"/>
              <a:t>How did your choice of words change?</a:t>
            </a:r>
          </a:p>
          <a:p>
            <a:r>
              <a:rPr lang="en-US" dirty="0"/>
              <a:t>How did this choice of words affect your view?</a:t>
            </a:r>
          </a:p>
          <a:p>
            <a:r>
              <a:rPr lang="en-US" dirty="0"/>
              <a:t>How might this affect how you approach  a conflict?</a:t>
            </a:r>
          </a:p>
          <a:p>
            <a:endParaRPr lang="en-US" dirty="0"/>
          </a:p>
        </p:txBody>
      </p:sp>
      <p:pic>
        <p:nvPicPr>
          <p:cNvPr id="7" name="Picture 6"/>
          <p:cNvPicPr/>
          <p:nvPr/>
        </p:nvPicPr>
        <p:blipFill>
          <a:blip r:embed="rId2">
            <a:extLst>
              <a:ext uri="{28A0092B-C50C-407E-A947-70E740481C1C}">
                <a14:useLocalDpi xmlns:a14="http://schemas.microsoft.com/office/drawing/2010/main" val="0"/>
              </a:ext>
            </a:extLst>
          </a:blip>
          <a:srcRect/>
          <a:stretch>
            <a:fillRect/>
          </a:stretch>
        </p:blipFill>
        <p:spPr bwMode="auto">
          <a:xfrm>
            <a:off x="242407" y="173355"/>
            <a:ext cx="1352550" cy="1426845"/>
          </a:xfrm>
          <a:prstGeom prst="rect">
            <a:avLst/>
          </a:prstGeom>
          <a:noFill/>
          <a:ln>
            <a:noFill/>
          </a:ln>
        </p:spPr>
      </p:pic>
      <p:pic>
        <p:nvPicPr>
          <p:cNvPr id="4" name="Picture 3">
            <a:extLst>
              <a:ext uri="{FF2B5EF4-FFF2-40B4-BE49-F238E27FC236}">
                <a16:creationId xmlns:a16="http://schemas.microsoft.com/office/drawing/2014/main" id="{8B8C66E3-643C-A23E-4BF9-684610C12D00}"/>
              </a:ext>
            </a:extLst>
          </p:cNvPr>
          <p:cNvPicPr>
            <a:picLocks noChangeAspect="1"/>
          </p:cNvPicPr>
          <p:nvPr/>
        </p:nvPicPr>
        <p:blipFill>
          <a:blip r:embed="rId3"/>
          <a:srcRect/>
          <a:stretch/>
        </p:blipFill>
        <p:spPr>
          <a:xfrm>
            <a:off x="7496057" y="187583"/>
            <a:ext cx="1463116" cy="347490"/>
          </a:xfrm>
          <a:prstGeom prst="rect">
            <a:avLst/>
          </a:prstGeom>
        </p:spPr>
      </p:pic>
    </p:spTree>
    <p:extLst>
      <p:ext uri="{BB962C8B-B14F-4D97-AF65-F5344CB8AC3E}">
        <p14:creationId xmlns:p14="http://schemas.microsoft.com/office/powerpoint/2010/main" val="36498904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UNDERSTANDING CONFLICT</a:t>
            </a:r>
          </a:p>
        </p:txBody>
      </p:sp>
      <p:sp>
        <p:nvSpPr>
          <p:cNvPr id="6" name="Content Placeholder 5"/>
          <p:cNvSpPr>
            <a:spLocks noGrp="1"/>
          </p:cNvSpPr>
          <p:nvPr>
            <p:ph sz="half" idx="1"/>
          </p:nvPr>
        </p:nvSpPr>
        <p:spPr/>
        <p:txBody>
          <a:bodyPr>
            <a:normAutofit fontScale="85000" lnSpcReduction="20000"/>
          </a:bodyPr>
          <a:lstStyle/>
          <a:p>
            <a:r>
              <a:rPr lang="en-CA" b="1" dirty="0">
                <a:solidFill>
                  <a:srgbClr val="000000"/>
                </a:solidFill>
              </a:rPr>
              <a:t>Conflict does not have to be negative</a:t>
            </a:r>
          </a:p>
          <a:p>
            <a:pPr marL="0" indent="0">
              <a:buNone/>
            </a:pPr>
            <a:endParaRPr lang="en-CA" b="1" dirty="0">
              <a:solidFill>
                <a:srgbClr val="000000"/>
              </a:solidFill>
            </a:endParaRPr>
          </a:p>
          <a:p>
            <a:r>
              <a:rPr lang="en-CA" dirty="0">
                <a:solidFill>
                  <a:srgbClr val="000000"/>
                </a:solidFill>
              </a:rPr>
              <a:t>Conflict </a:t>
            </a:r>
            <a:r>
              <a:rPr lang="en-CA" b="1" dirty="0">
                <a:solidFill>
                  <a:srgbClr val="000000"/>
                </a:solidFill>
              </a:rPr>
              <a:t>does not have to be a contest</a:t>
            </a:r>
          </a:p>
          <a:p>
            <a:pPr marL="0" indent="0">
              <a:buNone/>
            </a:pPr>
            <a:endParaRPr lang="en-CA" b="1" dirty="0">
              <a:solidFill>
                <a:srgbClr val="000000"/>
              </a:solidFill>
            </a:endParaRPr>
          </a:p>
          <a:p>
            <a:r>
              <a:rPr lang="en-CA" dirty="0">
                <a:solidFill>
                  <a:srgbClr val="000000"/>
                </a:solidFill>
              </a:rPr>
              <a:t>Conflict may present  </a:t>
            </a:r>
            <a:r>
              <a:rPr lang="en-CA" b="1" dirty="0">
                <a:solidFill>
                  <a:srgbClr val="000000"/>
                </a:solidFill>
              </a:rPr>
              <a:t>opportunities</a:t>
            </a:r>
            <a:r>
              <a:rPr lang="en-CA" dirty="0">
                <a:solidFill>
                  <a:srgbClr val="000000"/>
                </a:solidFill>
              </a:rPr>
              <a:t> that lead to positive outcomes</a:t>
            </a:r>
          </a:p>
          <a:p>
            <a:pPr marL="0" indent="0">
              <a:buNone/>
            </a:pPr>
            <a:endParaRPr lang="en-CA" dirty="0">
              <a:solidFill>
                <a:srgbClr val="000000"/>
              </a:solidFill>
            </a:endParaRPr>
          </a:p>
          <a:p>
            <a:r>
              <a:rPr lang="en-CA" dirty="0">
                <a:solidFill>
                  <a:srgbClr val="000000"/>
                </a:solidFill>
              </a:rPr>
              <a:t>Conflict does not have to end in one person </a:t>
            </a:r>
            <a:r>
              <a:rPr lang="en-CA" b="1" dirty="0">
                <a:solidFill>
                  <a:srgbClr val="000000"/>
                </a:solidFill>
              </a:rPr>
              <a:t>winning</a:t>
            </a:r>
            <a:r>
              <a:rPr lang="en-CA" dirty="0">
                <a:solidFill>
                  <a:srgbClr val="000000"/>
                </a:solidFill>
              </a:rPr>
              <a:t>  and another person </a:t>
            </a:r>
            <a:r>
              <a:rPr lang="en-CA" b="1" dirty="0">
                <a:solidFill>
                  <a:srgbClr val="000000"/>
                </a:solidFill>
              </a:rPr>
              <a:t>losing</a:t>
            </a:r>
          </a:p>
          <a:p>
            <a:endParaRPr lang="en-US" dirty="0"/>
          </a:p>
        </p:txBody>
      </p:sp>
      <p:sp>
        <p:nvSpPr>
          <p:cNvPr id="7" name="Content Placeholder 6"/>
          <p:cNvSpPr>
            <a:spLocks noGrp="1"/>
          </p:cNvSpPr>
          <p:nvPr>
            <p:ph sz="half" idx="2"/>
          </p:nvPr>
        </p:nvSpPr>
        <p:spPr/>
        <p:txBody>
          <a:bodyPr>
            <a:normAutofit fontScale="85000" lnSpcReduction="20000"/>
          </a:bodyPr>
          <a:lstStyle/>
          <a:p>
            <a:pPr>
              <a:lnSpc>
                <a:spcPct val="110000"/>
              </a:lnSpc>
            </a:pPr>
            <a:r>
              <a:rPr lang="en-CA" dirty="0">
                <a:solidFill>
                  <a:srgbClr val="000000"/>
                </a:solidFill>
              </a:rPr>
              <a:t>You </a:t>
            </a:r>
            <a:r>
              <a:rPr lang="en-CA" b="1" dirty="0">
                <a:solidFill>
                  <a:srgbClr val="000000"/>
                </a:solidFill>
              </a:rPr>
              <a:t>cannot control conflict</a:t>
            </a:r>
          </a:p>
          <a:p>
            <a:pPr marL="0" indent="0">
              <a:lnSpc>
                <a:spcPct val="110000"/>
              </a:lnSpc>
              <a:buNone/>
            </a:pPr>
            <a:endParaRPr lang="en-CA" b="1" dirty="0">
              <a:solidFill>
                <a:srgbClr val="000000"/>
              </a:solidFill>
            </a:endParaRPr>
          </a:p>
          <a:p>
            <a:pPr>
              <a:lnSpc>
                <a:spcPct val="110000"/>
              </a:lnSpc>
            </a:pPr>
            <a:r>
              <a:rPr lang="en-CA" dirty="0">
                <a:solidFill>
                  <a:srgbClr val="000000"/>
                </a:solidFill>
              </a:rPr>
              <a:t>How conflict </a:t>
            </a:r>
            <a:r>
              <a:rPr lang="en-CA" b="1" dirty="0">
                <a:solidFill>
                  <a:srgbClr val="000000"/>
                </a:solidFill>
              </a:rPr>
              <a:t>is managed influences the outcome</a:t>
            </a:r>
          </a:p>
          <a:p>
            <a:pPr marL="0" indent="0">
              <a:lnSpc>
                <a:spcPct val="110000"/>
              </a:lnSpc>
              <a:buNone/>
            </a:pPr>
            <a:endParaRPr lang="en-CA" b="1" dirty="0">
              <a:solidFill>
                <a:srgbClr val="000000"/>
              </a:solidFill>
            </a:endParaRPr>
          </a:p>
          <a:p>
            <a:pPr>
              <a:lnSpc>
                <a:spcPct val="110000"/>
              </a:lnSpc>
            </a:pPr>
            <a:r>
              <a:rPr lang="en-CA" dirty="0">
                <a:solidFill>
                  <a:srgbClr val="000000"/>
                </a:solidFill>
              </a:rPr>
              <a:t>How conflict is managed  </a:t>
            </a:r>
            <a:r>
              <a:rPr lang="en-CA" b="1" dirty="0">
                <a:solidFill>
                  <a:srgbClr val="000000"/>
                </a:solidFill>
              </a:rPr>
              <a:t>affects the environment </a:t>
            </a:r>
            <a:r>
              <a:rPr lang="en-CA" dirty="0">
                <a:solidFill>
                  <a:srgbClr val="000000"/>
                </a:solidFill>
              </a:rPr>
              <a:t>around the team- either positively or negatively </a:t>
            </a:r>
          </a:p>
          <a:p>
            <a:pPr marL="0" indent="0">
              <a:lnSpc>
                <a:spcPct val="110000"/>
              </a:lnSpc>
              <a:buNone/>
            </a:pPr>
            <a:endParaRPr lang="en-CA" dirty="0">
              <a:solidFill>
                <a:srgbClr val="000000"/>
              </a:solidFill>
            </a:endParaRPr>
          </a:p>
          <a:p>
            <a:pPr>
              <a:lnSpc>
                <a:spcPct val="110000"/>
              </a:lnSpc>
            </a:pPr>
            <a:r>
              <a:rPr lang="en-CA" dirty="0">
                <a:solidFill>
                  <a:srgbClr val="000000"/>
                </a:solidFill>
              </a:rPr>
              <a:t>Employees </a:t>
            </a:r>
            <a:r>
              <a:rPr lang="en-CA" b="1" dirty="0">
                <a:solidFill>
                  <a:srgbClr val="000000"/>
                </a:solidFill>
              </a:rPr>
              <a:t>need a skill base </a:t>
            </a:r>
            <a:r>
              <a:rPr lang="en-CA" dirty="0">
                <a:solidFill>
                  <a:srgbClr val="000000"/>
                </a:solidFill>
              </a:rPr>
              <a:t>to conflict</a:t>
            </a:r>
            <a:endParaRPr lang="en-CA" sz="9600" dirty="0">
              <a:solidFill>
                <a:srgbClr val="000000"/>
              </a:solidFill>
            </a:endParaRPr>
          </a:p>
          <a:p>
            <a:endParaRPr lang="en-US" dirty="0"/>
          </a:p>
        </p:txBody>
      </p:sp>
      <p:pic>
        <p:nvPicPr>
          <p:cNvPr id="8" name="Picture 7"/>
          <p:cNvPicPr/>
          <p:nvPr/>
        </p:nvPicPr>
        <p:blipFill>
          <a:blip r:embed="rId2"/>
          <a:stretch>
            <a:fillRect/>
          </a:stretch>
        </p:blipFill>
        <p:spPr>
          <a:xfrm>
            <a:off x="0" y="0"/>
            <a:ext cx="1184474" cy="1178763"/>
          </a:xfrm>
          <a:prstGeom prst="rect">
            <a:avLst/>
          </a:prstGeom>
        </p:spPr>
      </p:pic>
      <p:pic>
        <p:nvPicPr>
          <p:cNvPr id="3" name="Picture 2">
            <a:extLst>
              <a:ext uri="{FF2B5EF4-FFF2-40B4-BE49-F238E27FC236}">
                <a16:creationId xmlns:a16="http://schemas.microsoft.com/office/drawing/2014/main" id="{C587767C-E30A-9C7B-4CD5-537F11942FE5}"/>
              </a:ext>
            </a:extLst>
          </p:cNvPr>
          <p:cNvPicPr>
            <a:picLocks noChangeAspect="1"/>
          </p:cNvPicPr>
          <p:nvPr/>
        </p:nvPicPr>
        <p:blipFill>
          <a:blip r:embed="rId3"/>
          <a:srcRect/>
          <a:stretch/>
        </p:blipFill>
        <p:spPr>
          <a:xfrm>
            <a:off x="7496057" y="187583"/>
            <a:ext cx="1463116" cy="347490"/>
          </a:xfrm>
          <a:prstGeom prst="rect">
            <a:avLst/>
          </a:prstGeom>
        </p:spPr>
      </p:pic>
    </p:spTree>
    <p:extLst>
      <p:ext uri="{BB962C8B-B14F-4D97-AF65-F5344CB8AC3E}">
        <p14:creationId xmlns:p14="http://schemas.microsoft.com/office/powerpoint/2010/main" val="4475037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MANAGING CONFLICT</a:t>
            </a:r>
          </a:p>
        </p:txBody>
      </p:sp>
      <p:sp>
        <p:nvSpPr>
          <p:cNvPr id="3" name="Content Placeholder 2"/>
          <p:cNvSpPr>
            <a:spLocks noGrp="1"/>
          </p:cNvSpPr>
          <p:nvPr>
            <p:ph idx="1"/>
          </p:nvPr>
        </p:nvSpPr>
        <p:spPr/>
        <p:txBody>
          <a:bodyPr/>
          <a:lstStyle/>
          <a:p>
            <a:pPr marL="0" indent="0">
              <a:buNone/>
            </a:pPr>
            <a:r>
              <a:rPr lang="en-US" b="1" dirty="0"/>
              <a:t>SOURCES OF CONFLICT</a:t>
            </a:r>
          </a:p>
          <a:p>
            <a:pPr marL="0" indent="0" algn="ctr">
              <a:buNone/>
            </a:pPr>
            <a:endParaRPr lang="en-US" dirty="0"/>
          </a:p>
          <a:p>
            <a:pPr marL="0" indent="0">
              <a:buNone/>
            </a:pPr>
            <a:endParaRPr lang="en-US" dirty="0"/>
          </a:p>
        </p:txBody>
      </p:sp>
      <p:graphicFrame>
        <p:nvGraphicFramePr>
          <p:cNvPr id="6" name="Content Placeholder 3"/>
          <p:cNvGraphicFramePr>
            <a:graphicFrameLocks/>
          </p:cNvGraphicFramePr>
          <p:nvPr>
            <p:extLst>
              <p:ext uri="{D42A27DB-BD31-4B8C-83A1-F6EECF244321}">
                <p14:modId xmlns:p14="http://schemas.microsoft.com/office/powerpoint/2010/main" val="797017115"/>
              </p:ext>
            </p:extLst>
          </p:nvPr>
        </p:nvGraphicFramePr>
        <p:xfrm>
          <a:off x="1172210" y="2384265"/>
          <a:ext cx="6693736" cy="3845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7" name="Picture 6"/>
          <p:cNvPicPr/>
          <p:nvPr/>
        </p:nvPicPr>
        <p:blipFill>
          <a:blip r:embed="rId7"/>
          <a:stretch>
            <a:fillRect/>
          </a:stretch>
        </p:blipFill>
        <p:spPr>
          <a:xfrm>
            <a:off x="153370" y="77284"/>
            <a:ext cx="1293226" cy="1522916"/>
          </a:xfrm>
          <a:prstGeom prst="rect">
            <a:avLst/>
          </a:prstGeom>
        </p:spPr>
      </p:pic>
      <p:pic>
        <p:nvPicPr>
          <p:cNvPr id="4" name="Picture 3">
            <a:extLst>
              <a:ext uri="{FF2B5EF4-FFF2-40B4-BE49-F238E27FC236}">
                <a16:creationId xmlns:a16="http://schemas.microsoft.com/office/drawing/2014/main" id="{72B96520-02E8-57CC-91B6-4B7F17C85B13}"/>
              </a:ext>
            </a:extLst>
          </p:cNvPr>
          <p:cNvPicPr>
            <a:picLocks noChangeAspect="1"/>
          </p:cNvPicPr>
          <p:nvPr/>
        </p:nvPicPr>
        <p:blipFill>
          <a:blip r:embed="rId8"/>
          <a:srcRect/>
          <a:stretch/>
        </p:blipFill>
        <p:spPr>
          <a:xfrm>
            <a:off x="7496057" y="187583"/>
            <a:ext cx="1463116" cy="347490"/>
          </a:xfrm>
          <a:prstGeom prst="rect">
            <a:avLst/>
          </a:prstGeom>
        </p:spPr>
      </p:pic>
    </p:spTree>
    <p:extLst>
      <p:ext uri="{BB962C8B-B14F-4D97-AF65-F5344CB8AC3E}">
        <p14:creationId xmlns:p14="http://schemas.microsoft.com/office/powerpoint/2010/main" val="37806159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455</TotalTime>
  <Words>1539</Words>
  <Application>Microsoft Office PowerPoint</Application>
  <PresentationFormat>On-screen Show (4:3)</PresentationFormat>
  <Paragraphs>241</Paragraphs>
  <Slides>27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27</vt:i4>
      </vt:variant>
    </vt:vector>
  </HeadingPairs>
  <TitlesOfParts>
    <vt:vector size="31" baseType="lpstr">
      <vt:lpstr>Arial</vt:lpstr>
      <vt:lpstr>Calibri</vt:lpstr>
      <vt:lpstr>Wingdings</vt:lpstr>
      <vt:lpstr>Office Theme</vt:lpstr>
      <vt:lpstr>LIFT to Work Program </vt:lpstr>
      <vt:lpstr>MANAGING CONFLICT</vt:lpstr>
      <vt:lpstr>MANAGING CONFLICT</vt:lpstr>
      <vt:lpstr>MANAGING CONFLICT</vt:lpstr>
      <vt:lpstr>MANAGING CONFLICT</vt:lpstr>
      <vt:lpstr>MANAGING CONFLICT</vt:lpstr>
      <vt:lpstr>MANAGING CONFLICT</vt:lpstr>
      <vt:lpstr>UNDERSTANDING CONFLICT</vt:lpstr>
      <vt:lpstr>MANAGING CONFLICT</vt:lpstr>
      <vt:lpstr>MANAGING CONFLICT</vt:lpstr>
      <vt:lpstr>MANAGING CONFLICT</vt:lpstr>
      <vt:lpstr>MANAGING CONFLICT</vt:lpstr>
      <vt:lpstr>MANAGING CONFLICT</vt:lpstr>
      <vt:lpstr>MANAGING CONFLICT</vt:lpstr>
      <vt:lpstr>MANAGING CONFLICT</vt:lpstr>
      <vt:lpstr>MANAGING CONFLICT</vt:lpstr>
      <vt:lpstr>MANAGING CONFLICT</vt:lpstr>
      <vt:lpstr>MANAGING CONFLICT</vt:lpstr>
      <vt:lpstr>MANAGING CONFLICT</vt:lpstr>
      <vt:lpstr>MANAGING CONFLICT</vt:lpstr>
      <vt:lpstr>MANAGING CONFLICT</vt:lpstr>
      <vt:lpstr>MANAGING CONFLICT</vt:lpstr>
      <vt:lpstr>MANAGING CONFLICT</vt:lpstr>
      <vt:lpstr>MANAGING CONFLICT</vt:lpstr>
      <vt:lpstr>MANAGING CONFLICT</vt:lpstr>
      <vt:lpstr>MANAGING CONFLICT</vt:lpstr>
      <vt:lpstr>MANAGING CONFLICT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L.I.F.T. Portage La Prairie Wednesday, November 21, 2018 </dc:title>
  <dc:creator>Doug Krochak</dc:creator>
  <cp:lastModifiedBy>Chuxian Cui</cp:lastModifiedBy>
  <cp:revision>18</cp:revision>
  <dcterms:created xsi:type="dcterms:W3CDTF">2018-11-09T17:00:07Z</dcterms:created>
  <dcterms:modified xsi:type="dcterms:W3CDTF">2022-11-23T17:03:23Z</dcterms:modified>
</cp:coreProperties>
</file>