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0"/>
  </p:notesMasterIdLst>
  <p:sldIdLst>
    <p:sldId id="256" r:id="rId2"/>
    <p:sldId id="281" r:id="rId3"/>
    <p:sldId id="261" r:id="rId4"/>
    <p:sldId id="282" r:id="rId5"/>
    <p:sldId id="283" r:id="rId6"/>
    <p:sldId id="257" r:id="rId7"/>
    <p:sldId id="258" r:id="rId8"/>
    <p:sldId id="262" r:id="rId9"/>
    <p:sldId id="259" r:id="rId10"/>
    <p:sldId id="260"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DDDDDD"/>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859" autoAdjust="0"/>
  </p:normalViewPr>
  <p:slideViewPr>
    <p:cSldViewPr snapToGrid="0">
      <p:cViewPr varScale="1">
        <p:scale>
          <a:sx n="61" d="100"/>
          <a:sy n="61" d="100"/>
        </p:scale>
        <p:origin x="152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9D21A3-1FB8-477A-99EA-6286799B3CB1}"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CC1E6-D5D1-425B-8CF3-E598F2E262A1}" type="slidenum">
              <a:rPr lang="en-US" smtClean="0"/>
              <a:t>‹#›</a:t>
            </a:fld>
            <a:endParaRPr lang="en-US"/>
          </a:p>
        </p:txBody>
      </p:sp>
    </p:spTree>
    <p:extLst>
      <p:ext uri="{BB962C8B-B14F-4D97-AF65-F5344CB8AC3E}">
        <p14:creationId xmlns:p14="http://schemas.microsoft.com/office/powerpoint/2010/main" val="262297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Facilitator Assessment Tools:</a:t>
            </a:r>
          </a:p>
          <a:p>
            <a:r>
              <a:rPr lang="en-CA" dirty="0"/>
              <a:t>Gather comments and ideas shared throughout the session for reporting purposes.</a:t>
            </a:r>
          </a:p>
          <a:p>
            <a:r>
              <a:rPr lang="en-CA" dirty="0"/>
              <a:t>Collect data through the workshop feedback form and pre/post training self-assessments.</a:t>
            </a:r>
          </a:p>
          <a:p>
            <a:endParaRPr lang="en-CA" dirty="0"/>
          </a:p>
          <a:p>
            <a:r>
              <a:rPr lang="en-CA" dirty="0"/>
              <a:t>FORMS:</a:t>
            </a:r>
          </a:p>
          <a:p>
            <a:r>
              <a:rPr lang="en-CA" dirty="0"/>
              <a:t>Ensure each learner has completed an SPRS form for the fiscal year. Provide paper copies if not yet completed.</a:t>
            </a:r>
          </a:p>
          <a:p>
            <a:endParaRPr lang="en-CA" dirty="0"/>
          </a:p>
          <a:p>
            <a:r>
              <a:rPr lang="en-CA" dirty="0"/>
              <a:t>PRE-TRAINING SELF-ASSESSMENT:</a:t>
            </a:r>
          </a:p>
          <a:p>
            <a:r>
              <a:rPr lang="en-CA" dirty="0"/>
              <a:t>Ask each person to write their name, today’s date, and complete the assessment and return it to the facilitator. Explain there will be a post-training self-assessment at the end of the workshop.</a:t>
            </a:r>
          </a:p>
        </p:txBody>
      </p:sp>
      <p:sp>
        <p:nvSpPr>
          <p:cNvPr id="4" name="Slide Number Placeholder 3"/>
          <p:cNvSpPr>
            <a:spLocks noGrp="1"/>
          </p:cNvSpPr>
          <p:nvPr>
            <p:ph type="sldNum" sz="quarter" idx="5"/>
          </p:nvPr>
        </p:nvSpPr>
        <p:spPr/>
        <p:txBody>
          <a:bodyPr/>
          <a:lstStyle/>
          <a:p>
            <a:fld id="{8D2CC1E6-D5D1-425B-8CF3-E598F2E262A1}" type="slidenum">
              <a:rPr lang="en-US" smtClean="0"/>
              <a:t>7</a:t>
            </a:fld>
            <a:endParaRPr lang="en-US"/>
          </a:p>
        </p:txBody>
      </p:sp>
    </p:spTree>
    <p:extLst>
      <p:ext uri="{BB962C8B-B14F-4D97-AF65-F5344CB8AC3E}">
        <p14:creationId xmlns:p14="http://schemas.microsoft.com/office/powerpoint/2010/main" val="154337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Explain:</a:t>
            </a:r>
          </a:p>
          <a:p>
            <a:r>
              <a:rPr lang="en-CA" dirty="0"/>
              <a:t>Every day we deal with minor inconveniences, unexpected situations, mundane activities, and occasionally pleasant surprises. The dog chews on your slippers, you get a phone call from a coworker asking if you can cover their shift, a friend invites you to dinner. These are isolated events, and we treat them that way; we deal with them as they come, and we move on to the next thing.</a:t>
            </a:r>
          </a:p>
          <a:p>
            <a:endParaRPr lang="en-CA" dirty="0"/>
          </a:p>
          <a:p>
            <a:r>
              <a:rPr lang="en-CA" dirty="0"/>
              <a:t>Sometimes, there is more to an event than initially meets the eye. System thinkers sometimes describe events as the tip of the iceberg. What we see above the water is just a small part of something larger. What we see is a relatively minor incident, but underneath that may be patterns that we should be noticing and systems we should be making ourselves familiar with. Beyond that may be assumptions and information that we might need to consider.</a:t>
            </a:r>
          </a:p>
          <a:p>
            <a:endParaRPr lang="en-US"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17</a:t>
            </a:fld>
            <a:endParaRPr lang="en-US"/>
          </a:p>
        </p:txBody>
      </p:sp>
    </p:spTree>
    <p:extLst>
      <p:ext uri="{BB962C8B-B14F-4D97-AF65-F5344CB8AC3E}">
        <p14:creationId xmlns:p14="http://schemas.microsoft.com/office/powerpoint/2010/main" val="127163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Share the following Scenario to Explain Diagram:</a:t>
            </a:r>
          </a:p>
          <a:p>
            <a:r>
              <a:rPr lang="en-CA" dirty="0"/>
              <a:t>Suppose you’re at work in an office and you’re working with your computer. Up to now, this computer has served you well. You’ve had it a couple of years, and it hasn’t caused you any problems.</a:t>
            </a:r>
          </a:p>
          <a:p>
            <a:r>
              <a:rPr lang="en-CA" dirty="0"/>
              <a:t>You are responding to an email or entering data into a spreadsheet, and the computer freezes on you. After a minute or so of waiting, you reboot and pick up whenever you last saved your file. Hopefully, it won’t happen again. This is an EVENT.</a:t>
            </a:r>
          </a:p>
          <a:p>
            <a:endParaRPr lang="en-CA" dirty="0"/>
          </a:p>
          <a:p>
            <a:r>
              <a:rPr lang="en-CA" dirty="0"/>
              <a:t>An hour or so later, your computer freezes again. That’s twice in one day! The freeze-ups are starting to form a PATTERN. You may still believe the computer is reliable, and you don’t need to call tech support. Hopefully, this is just a coincidence, or it will clear up on its own. Still, you might begin to deal with the symptom by saving your work more often until the symptom goes away.</a:t>
            </a:r>
          </a:p>
          <a:p>
            <a:endParaRPr lang="en-CA" dirty="0"/>
          </a:p>
          <a:p>
            <a:r>
              <a:rPr lang="en-CA" dirty="0"/>
              <a:t>Or perhaps you start to think about your computer as a SYSTEM. You almost certainly will after it locks up one or two more times. You probably aren’t ready to ask for a new machine, but you suspect that there is something wrong that needs to be corrected. If you have some computer knowledge, you might start to think about the hardware or software inside your computer. Maybe a file is corrupted? Or there is a problem you downloaded that isn’t compatible? Or there is a problem with the memory? You might call in a technician. This thing isn’t going to go away on its own.</a:t>
            </a:r>
          </a:p>
          <a:p>
            <a:endParaRPr lang="en-CA" dirty="0"/>
          </a:p>
          <a:p>
            <a:r>
              <a:rPr lang="en-CA" dirty="0"/>
              <a:t>At this point, you are starting to engage in some system thinking. But that doesn’t guarantee your problem will be solved immediately. If you and the technician are unable to find the problem, you will have to reconsider your MENTAL MODEL for the computer system. Up to now, you have assumed that the problem is a relatively minor one: a software glitch or a relatively inexpensive part that needs to be replaced. The computer is still basically reliable and up-to-date and should last five years as your last one did. Or so you think. But if this problem continues to go on, you will start to consider asking for a replacement. Maybe this thing just can’t be fixed. Now you have called into question one of your assumptions from when this whole thing started.</a:t>
            </a:r>
          </a:p>
          <a:p>
            <a:endParaRPr lang="en-CA" dirty="0"/>
          </a:p>
          <a:p>
            <a:r>
              <a:rPr lang="en-CA" dirty="0"/>
              <a:t>Finally, you may learn from your coworkers that they are having problems with their computers too. And their problems may be larger in scope than yours. The network can’t handle all the data they send in and out, and the software your company uses is behind that used by your clients and competitors. Someone might suggest replacing all the computers and servers with new equipment and installing new software. That is a VISION for a replacement system that spans the entire office. Addressing the root cause might mean additional costs and effort in the short term, but it will benefit the company in the long term because staff will have equipment that does more for them with fewer breakdowns.</a:t>
            </a:r>
          </a:p>
          <a:p>
            <a:endParaRPr lang="en-CA" dirty="0"/>
          </a:p>
          <a:p>
            <a:r>
              <a:rPr lang="en-CA" dirty="0"/>
              <a:t>All that is what might lie underneath the initial event.</a:t>
            </a:r>
          </a:p>
          <a:p>
            <a:endParaRPr lang="en-CA" dirty="0"/>
          </a:p>
          <a:p>
            <a:r>
              <a:rPr lang="en-CA" dirty="0"/>
              <a:t>The challenge is to identify when an event is part of a pattern, and the pattern points to systemic issues. If there is a system problem, whether it’s a defective desktop or your entire office computer system is outdated and unable to do the job, the number and severity of problems will likely escalate. </a:t>
            </a:r>
          </a:p>
          <a:p>
            <a:r>
              <a:rPr lang="en-CA" dirty="0"/>
              <a:t>In that case, the sooner you and your team realize you have a systemic problem, the sooner you can start looking at the system, find the root of the problem, and address it. By applying system thinking, you can even anticipate and prepare for issues that might arise, head off problems before they start, and optimize your system to provide the results you want.</a:t>
            </a:r>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18</a:t>
            </a:fld>
            <a:endParaRPr lang="en-US"/>
          </a:p>
        </p:txBody>
      </p:sp>
    </p:spTree>
    <p:extLst>
      <p:ext uri="{BB962C8B-B14F-4D97-AF65-F5344CB8AC3E}">
        <p14:creationId xmlns:p14="http://schemas.microsoft.com/office/powerpoint/2010/main" val="327982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is a practice that system thinkers sometimes apply when they identify a problem – The 5 Whys.</a:t>
            </a:r>
          </a:p>
          <a:p>
            <a:endParaRPr lang="en-CA" dirty="0"/>
          </a:p>
          <a:p>
            <a:r>
              <a:rPr lang="en-CA" dirty="0"/>
              <a:t>The basic principle is that you should begin by asking why an event happened. </a:t>
            </a:r>
          </a:p>
          <a:p>
            <a:r>
              <a:rPr lang="en-CA" dirty="0"/>
              <a:t>Then take the explanation, turn it around, treat it as a separate event and ask why that happened. </a:t>
            </a:r>
          </a:p>
          <a:p>
            <a:r>
              <a:rPr lang="en-CA" dirty="0"/>
              <a:t>Then take the second explanation, treat that as another event, and ask why that happened. </a:t>
            </a:r>
          </a:p>
          <a:p>
            <a:r>
              <a:rPr lang="en-CA" dirty="0"/>
              <a:t>Keep going until you have asked ‘why did that happen?’ five times. </a:t>
            </a:r>
          </a:p>
          <a:p>
            <a:r>
              <a:rPr lang="en-CA" dirty="0"/>
              <a:t>At that point, you should have gotten down to the root cause.</a:t>
            </a:r>
          </a:p>
          <a:p>
            <a:endParaRPr lang="en-CA" dirty="0"/>
          </a:p>
          <a:p>
            <a:r>
              <a:rPr lang="en-CA" dirty="0"/>
              <a:t>Example:</a:t>
            </a:r>
          </a:p>
          <a:p>
            <a:r>
              <a:rPr lang="en-CA" dirty="0"/>
              <a:t>Manufacturing Plant – Foreman and New Trainee Manager – facility tour.</a:t>
            </a:r>
          </a:p>
          <a:p>
            <a:r>
              <a:rPr lang="en-CA" dirty="0"/>
              <a:t>Along the way they see a pool of oil on the floor which is a slipping hazard.</a:t>
            </a:r>
          </a:p>
          <a:p>
            <a:r>
              <a:rPr lang="en-CA" dirty="0"/>
              <a:t>The Foreman orders an employee to clean up the spill immediately, but the trainee decides to apply the five whys.</a:t>
            </a:r>
          </a:p>
          <a:p>
            <a:r>
              <a:rPr lang="en-CA" dirty="0"/>
              <a:t>Why is there oil on the floor? Machine overhead is leaking.</a:t>
            </a:r>
          </a:p>
          <a:p>
            <a:r>
              <a:rPr lang="en-CA" dirty="0"/>
              <a:t>Why is the machinery leaking? Broke down.</a:t>
            </a:r>
          </a:p>
          <a:p>
            <a:r>
              <a:rPr lang="en-CA" dirty="0"/>
              <a:t>Why is the machine broken down? Gaskets were defective.</a:t>
            </a:r>
          </a:p>
          <a:p>
            <a:r>
              <a:rPr lang="en-CA" dirty="0"/>
              <a:t>Why are the gaskets defective? Heard that purchasing got a good deal on them.</a:t>
            </a:r>
          </a:p>
          <a:p>
            <a:endParaRPr lang="en-CA" dirty="0"/>
          </a:p>
          <a:p>
            <a:r>
              <a:rPr lang="en-CA" dirty="0"/>
              <a:t>At this point, it is obvious the trainee is onto something. Digging around a bit, they discover that the company had adopted a policy of buying the cheapest possible replacement parts without regard to quality or reliability. The policy wasn’t limited to gaskets and defective replacement parts were causing breakdowns and hazards throughout the plant. </a:t>
            </a:r>
          </a:p>
          <a:p>
            <a:r>
              <a:rPr lang="en-CA" dirty="0"/>
              <a:t>New Policy = Fewer Breakdowns = Increased Production = Increased Profits</a:t>
            </a:r>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19</a:t>
            </a:fld>
            <a:endParaRPr lang="en-US"/>
          </a:p>
        </p:txBody>
      </p:sp>
    </p:spTree>
    <p:extLst>
      <p:ext uri="{BB962C8B-B14F-4D97-AF65-F5344CB8AC3E}">
        <p14:creationId xmlns:p14="http://schemas.microsoft.com/office/powerpoint/2010/main" val="2654777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ACTIVITY</a:t>
            </a:r>
          </a:p>
          <a:p>
            <a:r>
              <a:rPr lang="en-CA" dirty="0"/>
              <a:t>Scenario for small group activity:</a:t>
            </a:r>
          </a:p>
          <a:p>
            <a:r>
              <a:rPr lang="en-CA" dirty="0"/>
              <a:t>Problem: Your company was unable to get the customer’s product request to them on time.</a:t>
            </a:r>
          </a:p>
          <a:p>
            <a:r>
              <a:rPr lang="en-CA" dirty="0"/>
              <a:t>1. Why were you unable to produce the product on time? (the equipment failed)</a:t>
            </a:r>
          </a:p>
          <a:p>
            <a:r>
              <a:rPr lang="en-CA" dirty="0"/>
              <a:t>2. Why did the equipment fail? (the circuit board burned out)</a:t>
            </a:r>
          </a:p>
          <a:p>
            <a:r>
              <a:rPr lang="en-CA" dirty="0"/>
              <a:t>3. Why did the circuit board burn out? (it overheated)</a:t>
            </a:r>
          </a:p>
          <a:p>
            <a:r>
              <a:rPr lang="en-CA" dirty="0"/>
              <a:t>4. Why did it overheat? (the air filter wasn’t changed)</a:t>
            </a:r>
          </a:p>
          <a:p>
            <a:r>
              <a:rPr lang="en-CA" dirty="0"/>
              <a:t>5. Why wasn’t the filter changed? (there was no afternoon preventative maintenance</a:t>
            </a:r>
          </a:p>
          <a:p>
            <a:r>
              <a:rPr lang="en-CA" dirty="0"/>
              <a:t>shift scheduled to change it)</a:t>
            </a:r>
          </a:p>
          <a:p>
            <a:endParaRPr lang="en-CA" dirty="0"/>
          </a:p>
          <a:p>
            <a:r>
              <a:rPr lang="en-CA" dirty="0"/>
              <a:t>Followed by this scenario for individual activity:</a:t>
            </a:r>
          </a:p>
          <a:p>
            <a:r>
              <a:rPr lang="en-CA" dirty="0"/>
              <a:t>Have each learner identify a problem they have been dealing with. Make sure it is one that has repeated and become a pattern.</a:t>
            </a:r>
          </a:p>
          <a:p>
            <a:r>
              <a:rPr lang="en-CA" dirty="0"/>
              <a:t>Once each learner has this problem in mind, have them walk through the 5 Whys and break down the problem to its root cause.</a:t>
            </a:r>
          </a:p>
          <a:p>
            <a:endParaRPr lang="en-CA" dirty="0"/>
          </a:p>
          <a:p>
            <a:r>
              <a:rPr lang="en-CA" dirty="0"/>
              <a:t>Debrief by asking:</a:t>
            </a:r>
          </a:p>
          <a:p>
            <a:r>
              <a:rPr lang="en-CA" dirty="0"/>
              <a:t>Would anyone like to share their example with the group? (If not, have one of your own in mind to share.)</a:t>
            </a:r>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20</a:t>
            </a:fld>
            <a:endParaRPr lang="en-US"/>
          </a:p>
        </p:txBody>
      </p:sp>
    </p:spTree>
    <p:extLst>
      <p:ext uri="{BB962C8B-B14F-4D97-AF65-F5344CB8AC3E}">
        <p14:creationId xmlns:p14="http://schemas.microsoft.com/office/powerpoint/2010/main" val="3914267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Walk through the Systems Thinking Model and the 5 Whys (also can refer to workbook).</a:t>
            </a:r>
          </a:p>
          <a:p>
            <a:endParaRPr lang="en-CA" dirty="0"/>
          </a:p>
          <a:p>
            <a:r>
              <a:rPr lang="en-CA" dirty="0"/>
              <a:t>Debrief by asking:</a:t>
            </a:r>
          </a:p>
          <a:p>
            <a:r>
              <a:rPr lang="en-CA" dirty="0"/>
              <a:t>How did this impact your ability to resolve the problem you worked on?</a:t>
            </a:r>
          </a:p>
          <a:p>
            <a:r>
              <a:rPr lang="en-CA" dirty="0"/>
              <a:t>Record answers for reporting purposes (skill gains and transfers).</a:t>
            </a:r>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21</a:t>
            </a:fld>
            <a:endParaRPr lang="en-US"/>
          </a:p>
        </p:txBody>
      </p:sp>
    </p:spTree>
    <p:extLst>
      <p:ext uri="{BB962C8B-B14F-4D97-AF65-F5344CB8AC3E}">
        <p14:creationId xmlns:p14="http://schemas.microsoft.com/office/powerpoint/2010/main" val="4161332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Activity: Making a Forest Model	</a:t>
            </a:r>
          </a:p>
          <a:p>
            <a:endParaRPr lang="en-CA" dirty="0"/>
          </a:p>
          <a:p>
            <a:r>
              <a:rPr lang="en-CA" dirty="0"/>
              <a:t>Description:</a:t>
            </a:r>
          </a:p>
          <a:p>
            <a:r>
              <a:rPr lang="en-CA" dirty="0"/>
              <a:t>Think of a forest system. Ask learners to brainstorm parts of the forest they wish to include and decide, using their bodies and any objects in the room, what parts they will include. The physical objects are to represent the structure, content, and interacting parts of the model. </a:t>
            </a:r>
          </a:p>
          <a:p>
            <a:endParaRPr lang="en-CA" dirty="0"/>
          </a:p>
          <a:p>
            <a:r>
              <a:rPr lang="en-CA" dirty="0"/>
              <a:t>Supplies Needed: </a:t>
            </a:r>
          </a:p>
          <a:p>
            <a:r>
              <a:rPr lang="en-CA" dirty="0"/>
              <a:t>Paper</a:t>
            </a:r>
          </a:p>
          <a:p>
            <a:r>
              <a:rPr lang="en-CA" dirty="0"/>
              <a:t>Scissors</a:t>
            </a:r>
          </a:p>
          <a:p>
            <a:r>
              <a:rPr lang="en-CA" dirty="0"/>
              <a:t>Tape</a:t>
            </a:r>
          </a:p>
          <a:p>
            <a:r>
              <a:rPr lang="en-CA" dirty="0"/>
              <a:t>Paper Tubes</a:t>
            </a:r>
          </a:p>
          <a:p>
            <a:r>
              <a:rPr lang="en-CA" dirty="0"/>
              <a:t>Boxes</a:t>
            </a:r>
          </a:p>
          <a:p>
            <a:r>
              <a:rPr lang="en-CA" dirty="0"/>
              <a:t>Etc.</a:t>
            </a:r>
          </a:p>
          <a:p>
            <a:r>
              <a:rPr lang="en-CA" dirty="0"/>
              <a:t>Supplies To Be Determined but attempt to use things already in the classroom or gather recycled materials.</a:t>
            </a:r>
          </a:p>
          <a:p>
            <a:endParaRPr lang="en-CA" dirty="0"/>
          </a:p>
          <a:p>
            <a:r>
              <a:rPr lang="en-CA" dirty="0"/>
              <a:t>Sub-Systems – a self-contained smaller system within a larger system. Each sub-system has PARTS of its own.</a:t>
            </a:r>
          </a:p>
          <a:p>
            <a:r>
              <a:rPr lang="en-CA" dirty="0"/>
              <a:t>Ask: Are there any sub-systems in your model?</a:t>
            </a:r>
          </a:p>
          <a:p>
            <a:r>
              <a:rPr lang="en-CA" dirty="0"/>
              <a:t>Example may include: </a:t>
            </a:r>
          </a:p>
          <a:p>
            <a:r>
              <a:rPr lang="en-CA" dirty="0"/>
              <a:t>Tree root system</a:t>
            </a:r>
          </a:p>
          <a:p>
            <a:r>
              <a:rPr lang="en-CA" dirty="0"/>
              <a:t>Fungi growth</a:t>
            </a:r>
          </a:p>
          <a:p>
            <a:r>
              <a:rPr lang="en-CA" dirty="0"/>
              <a:t>Pause to allow group to add items to include any sub-systems to their model, if not already included.</a:t>
            </a:r>
          </a:p>
          <a:p>
            <a:endParaRPr lang="en-CA" dirty="0"/>
          </a:p>
          <a:p>
            <a:r>
              <a:rPr lang="en-CA" dirty="0"/>
              <a:t>Feedback – a healthy system will use feedback to sustain itself. Feedback can reinforce and amplify or balance and correct the system’s functions. Feedback can lead to balance, or at least a bit of back and forth around an average that the system can handle reasonably well. </a:t>
            </a:r>
          </a:p>
          <a:p>
            <a:r>
              <a:rPr lang="en-CA" dirty="0"/>
              <a:t>Ask: What feedback is present in your model?</a:t>
            </a:r>
          </a:p>
          <a:p>
            <a:r>
              <a:rPr lang="en-CA" dirty="0"/>
              <a:t>Example: </a:t>
            </a:r>
          </a:p>
          <a:p>
            <a:r>
              <a:rPr lang="en-CA" dirty="0"/>
              <a:t>As trees burn and decay, they release carbon back into the atmosphere. And with fewer trees left, more carbon dioxide remains in the atmosphere. Both lead to further warming and more tree dieback.</a:t>
            </a:r>
          </a:p>
          <a:p>
            <a:r>
              <a:rPr lang="en-CA" dirty="0"/>
              <a:t>Pause to allow group to add a feedback loop to their model, if not already included.</a:t>
            </a:r>
          </a:p>
          <a:p>
            <a:endParaRPr lang="en-CA" dirty="0"/>
          </a:p>
          <a:p>
            <a:r>
              <a:rPr lang="en-CA" dirty="0"/>
              <a:t>Time – the passage of time can sometimes complicate the operations of a system. Parts of a system do not always respond to each other instantaneously. The parts may be closely related, but they do not always act simultaneously. It may take anywhere from minutes to years for one part of a system to respond to activity in another part. This delay can complicate things. Delays may result in a system breakdown.</a:t>
            </a:r>
          </a:p>
          <a:p>
            <a:r>
              <a:rPr lang="en-CA" dirty="0"/>
              <a:t>Ask: How does the passage of time affect your model?</a:t>
            </a:r>
          </a:p>
          <a:p>
            <a:r>
              <a:rPr lang="en-CA" dirty="0"/>
              <a:t>Example:</a:t>
            </a:r>
          </a:p>
          <a:p>
            <a:r>
              <a:rPr lang="en-CA" dirty="0"/>
              <a:t>After a forest fire, animal and plant life will move into the burned-out area, but the effect may take years to become apparent. Also, time for the seasons to change.</a:t>
            </a:r>
          </a:p>
          <a:p>
            <a:r>
              <a:rPr lang="en-CA" dirty="0"/>
              <a:t>Pause to allow learners to add a time factor to their model, if not already included.</a:t>
            </a:r>
          </a:p>
          <a:p>
            <a:endParaRPr lang="en-CA" dirty="0"/>
          </a:p>
          <a:p>
            <a:r>
              <a:rPr lang="en-CA" dirty="0"/>
              <a:t>Boundaries – systems thinking recognizes that systems can be influenced by environmental conditions outside of the system’s influence. </a:t>
            </a:r>
          </a:p>
          <a:p>
            <a:r>
              <a:rPr lang="en-CA" dirty="0"/>
              <a:t>What is in the system? What is outside the system?</a:t>
            </a:r>
          </a:p>
          <a:p>
            <a:r>
              <a:rPr lang="en-CA" dirty="0"/>
              <a:t>Rule of Thumb: The system includes all the parts that are necessary for the system to function.</a:t>
            </a:r>
          </a:p>
          <a:p>
            <a:r>
              <a:rPr lang="en-CA" dirty="0"/>
              <a:t>Ask: Where will you set your forest system boundaries?</a:t>
            </a:r>
          </a:p>
          <a:p>
            <a:r>
              <a:rPr lang="en-CA" dirty="0"/>
              <a:t>Example: The weather and seasons affect what plant life will grow.  The solar system is necessary for plant life. Are these necessary? Include? Or not?</a:t>
            </a:r>
          </a:p>
          <a:p>
            <a:r>
              <a:rPr lang="en-CA" dirty="0"/>
              <a:t>Caution! We could potentially wrap up everything, everywhere, at all times into one system – forest, community, province, country, world, planet, solar system, galaxies, and the universe. Don’t take it too far!</a:t>
            </a:r>
          </a:p>
          <a:p>
            <a:r>
              <a:rPr lang="en-CA" dirty="0"/>
              <a:t>Pause to allow learners to add boundaries to their model, if not already included.</a:t>
            </a:r>
          </a:p>
          <a:p>
            <a:endParaRPr lang="en-CA" dirty="0"/>
          </a:p>
          <a:p>
            <a:r>
              <a:rPr lang="en-CA" dirty="0"/>
              <a:t>Hierarchies – Hierarchies help us to understand how systems respond and what the purposes of all the parts are. They help us understand who is in charge and why we are doing what we’re doing.</a:t>
            </a:r>
          </a:p>
          <a:p>
            <a:r>
              <a:rPr lang="en-CA" dirty="0"/>
              <a:t>Ask: What hierarchies might you find in your forest system?</a:t>
            </a:r>
          </a:p>
          <a:p>
            <a:r>
              <a:rPr lang="en-CA" dirty="0"/>
              <a:t>Example: Forests are populated by both moose and wolves. As the wolf population increases, they prey on the moose which decreases their population. However, as the moose die off, there is little food for the wolves and they then begin to die off, allowing the moose population to re-establish itself.</a:t>
            </a:r>
          </a:p>
          <a:p>
            <a:r>
              <a:rPr lang="en-CA" dirty="0"/>
              <a:t>Pause to allow learners to include a hierarchy in their model, if not already included.</a:t>
            </a:r>
          </a:p>
          <a:p>
            <a:endParaRPr lang="en-CA" dirty="0"/>
          </a:p>
          <a:p>
            <a:r>
              <a:rPr lang="en-CA" dirty="0"/>
              <a:t>Synergize – parts of a system will often synergize so the collective result is greater than what those same parts would have produced separately. It’s a lot like teamwork.</a:t>
            </a:r>
          </a:p>
          <a:p>
            <a:r>
              <a:rPr lang="en-CA" dirty="0"/>
              <a:t>Ask: Where do you see synergy in action in your forest model?</a:t>
            </a:r>
          </a:p>
          <a:p>
            <a:r>
              <a:rPr lang="en-CA" dirty="0"/>
              <a:t>Example: Deadfall may create an ideal place for insects and/or fungi to thrive.</a:t>
            </a:r>
          </a:p>
          <a:p>
            <a:r>
              <a:rPr lang="en-CA" dirty="0"/>
              <a:t>Pause to allow learners to add synergy to their model, if not already included.</a:t>
            </a:r>
          </a:p>
          <a:p>
            <a:endParaRPr lang="en-CA" dirty="0"/>
          </a:p>
          <a:p>
            <a:r>
              <a:rPr lang="en-CA" dirty="0"/>
              <a:t>Resources – a system may store, move around, use, produce and distribute resources among its various parts. Observing how much is available and how they move – stocks and flows – will often be key to understanding and working with a system.</a:t>
            </a:r>
          </a:p>
          <a:p>
            <a:r>
              <a:rPr lang="en-CA" dirty="0"/>
              <a:t>Ask: What resources are evident in your forest system?</a:t>
            </a:r>
          </a:p>
          <a:p>
            <a:r>
              <a:rPr lang="en-CA" dirty="0"/>
              <a:t>Example: </a:t>
            </a:r>
          </a:p>
          <a:p>
            <a:r>
              <a:rPr lang="en-CA" dirty="0"/>
              <a:t>Water runs from high ground to low ground creating pools of water for waterfowl, marsh plants. </a:t>
            </a:r>
          </a:p>
          <a:p>
            <a:r>
              <a:rPr lang="en-CA" dirty="0"/>
              <a:t>Berries that grow on bushes may be picked by locals or eaten by birds.</a:t>
            </a:r>
          </a:p>
          <a:p>
            <a:r>
              <a:rPr lang="en-CA" dirty="0"/>
              <a:t>Pause to allow learners to add resources to their model, if not already included.</a:t>
            </a:r>
          </a:p>
          <a:p>
            <a:endParaRPr lang="en-CA" dirty="0"/>
          </a:p>
          <a:p>
            <a:r>
              <a:rPr lang="en-CA" dirty="0"/>
              <a:t>Debrief by asking:</a:t>
            </a:r>
          </a:p>
          <a:p>
            <a:r>
              <a:rPr lang="en-CA" dirty="0"/>
              <a:t>What parts of the forest are interdependent?</a:t>
            </a:r>
          </a:p>
          <a:p>
            <a:r>
              <a:rPr lang="en-CA" dirty="0"/>
              <a:t>How does this apply to the workplace?</a:t>
            </a:r>
          </a:p>
          <a:p>
            <a:endParaRPr lang="en-CA" dirty="0"/>
          </a:p>
          <a:p>
            <a:r>
              <a:rPr lang="en-CA" dirty="0"/>
              <a:t>How do models or visuals help us understand how a system functions?</a:t>
            </a:r>
          </a:p>
          <a:p>
            <a:r>
              <a:rPr lang="en-CA" dirty="0"/>
              <a:t>How does this apply to the workplace? (organizational charts, tables, huddle boards)</a:t>
            </a:r>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22</a:t>
            </a:fld>
            <a:endParaRPr lang="en-US"/>
          </a:p>
        </p:txBody>
      </p:sp>
    </p:spTree>
    <p:extLst>
      <p:ext uri="{BB962C8B-B14F-4D97-AF65-F5344CB8AC3E}">
        <p14:creationId xmlns:p14="http://schemas.microsoft.com/office/powerpoint/2010/main" val="165938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Activity: What happens when…?</a:t>
            </a:r>
          </a:p>
          <a:p>
            <a:r>
              <a:rPr lang="en-CA" dirty="0"/>
              <a:t>Keeping with the forest system, select various events and patterns that may sustain or diminish the model and allow time for the learners to adjust their model accordingly.</a:t>
            </a:r>
          </a:p>
          <a:p>
            <a:r>
              <a:rPr lang="en-CA" dirty="0"/>
              <a:t>Examples:</a:t>
            </a:r>
          </a:p>
          <a:p>
            <a:r>
              <a:rPr lang="en-CA" dirty="0"/>
              <a:t>What happens when locals use the forest to hike and enjoy nature?</a:t>
            </a:r>
          </a:p>
          <a:p>
            <a:r>
              <a:rPr lang="en-CA" dirty="0"/>
              <a:t>What happens when a local developer wants to build a lodge nearby?</a:t>
            </a:r>
          </a:p>
          <a:p>
            <a:r>
              <a:rPr lang="en-CA" dirty="0"/>
              <a:t>What happens when the seasons change year after year?</a:t>
            </a:r>
          </a:p>
          <a:p>
            <a:r>
              <a:rPr lang="en-CA" dirty="0"/>
              <a:t>What happens when locals pitch in to maintain hiking trails each year?</a:t>
            </a:r>
          </a:p>
          <a:p>
            <a:r>
              <a:rPr lang="en-CA" dirty="0"/>
              <a:t>What happens when a weather system passes through the region?</a:t>
            </a:r>
          </a:p>
          <a:p>
            <a:r>
              <a:rPr lang="en-CA" dirty="0"/>
              <a:t>What happens when the municipality issues several permits to allow trees to be removed for burning to heat houses?</a:t>
            </a:r>
          </a:p>
          <a:p>
            <a:r>
              <a:rPr lang="en-CA" dirty="0"/>
              <a:t>What happens when you remove piles of branches and small trees to be shredded or mulched?</a:t>
            </a:r>
          </a:p>
          <a:p>
            <a:endParaRPr lang="en-CA" dirty="0"/>
          </a:p>
          <a:p>
            <a:r>
              <a:rPr lang="en-CA" dirty="0"/>
              <a:t>Once learners have adjusted their model after each question, have learners take their seats.</a:t>
            </a:r>
          </a:p>
          <a:p>
            <a:endParaRPr lang="en-CA" dirty="0"/>
          </a:p>
          <a:p>
            <a:r>
              <a:rPr lang="en-CA" dirty="0"/>
              <a:t>Debrief by asking:</a:t>
            </a:r>
          </a:p>
          <a:p>
            <a:r>
              <a:rPr lang="en-CA" dirty="0"/>
              <a:t>What did you learn about systems and common patterns within them? (more than meets the eye)</a:t>
            </a:r>
          </a:p>
          <a:p>
            <a:r>
              <a:rPr lang="en-CA" dirty="0"/>
              <a:t>What actions sustained the system? (maintain hiking trails, enjoy nature)</a:t>
            </a:r>
          </a:p>
          <a:p>
            <a:r>
              <a:rPr lang="en-CA" dirty="0"/>
              <a:t>What actions diminished the system? (lodge building, permits to remove trees)</a:t>
            </a:r>
          </a:p>
          <a:p>
            <a:r>
              <a:rPr lang="en-CA" dirty="0"/>
              <a:t>What does it mean to be a part of an interdependent system? (every change affects another)</a:t>
            </a:r>
          </a:p>
          <a:p>
            <a:r>
              <a:rPr lang="en-CA" dirty="0"/>
              <a:t>How does this apply to the workplace? (our actions have consequences, if we don’t complete our duties, others can’t complete theirs, if we make a mistake, it affects others being able to do their jobs well or on time)</a:t>
            </a:r>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23</a:t>
            </a:fld>
            <a:endParaRPr lang="en-US"/>
          </a:p>
        </p:txBody>
      </p:sp>
    </p:spTree>
    <p:extLst>
      <p:ext uri="{BB962C8B-B14F-4D97-AF65-F5344CB8AC3E}">
        <p14:creationId xmlns:p14="http://schemas.microsoft.com/office/powerpoint/2010/main" val="322001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Activity:  Playing and Designing a Game</a:t>
            </a:r>
          </a:p>
          <a:p>
            <a:endParaRPr lang="en-CA" dirty="0"/>
          </a:p>
          <a:p>
            <a:r>
              <a:rPr lang="en-CA" dirty="0"/>
              <a:t>Description of Activity:</a:t>
            </a:r>
          </a:p>
          <a:p>
            <a:r>
              <a:rPr lang="en-CA" dirty="0"/>
              <a:t>Select a simple and familiar card or board game (Yahtzee, Crazy 8s) that requires little supplies (deck of cards, dice). Review the rules of the game with the learners. Play one round/hand of the game.</a:t>
            </a:r>
          </a:p>
          <a:p>
            <a:r>
              <a:rPr lang="en-CA" dirty="0"/>
              <a:t>Next alter the rules. Depending on the size of your group, have ¼ of the learners contribute one change/addition/elimination of the original rules to create a new variation of the game. Play one round/hand of the new version of the game.</a:t>
            </a:r>
          </a:p>
          <a:p>
            <a:endParaRPr lang="en-CA" dirty="0"/>
          </a:p>
          <a:p>
            <a:r>
              <a:rPr lang="en-CA" dirty="0"/>
              <a:t>Debrief by asking:</a:t>
            </a:r>
          </a:p>
          <a:p>
            <a:r>
              <a:rPr lang="en-CA" dirty="0"/>
              <a:t>What does having a set of rules tell us about the way a system works? (who, what, why, how, how many, what parameters to function within, etc.)</a:t>
            </a:r>
          </a:p>
          <a:p>
            <a:r>
              <a:rPr lang="en-CA" dirty="0"/>
              <a:t>What is the difference between playing a game and designing a game? (follow system vs create the system)</a:t>
            </a:r>
          </a:p>
          <a:p>
            <a:r>
              <a:rPr lang="en-CA" dirty="0"/>
              <a:t>What is different about the system when the game is being played (turn taking according to a set of rules) and when it is being designed (think differently – higher order of cognitive skill by reflecting upon the possible alterations and their consequences of playing according to the new set of rules, requires an understanding of the entire system which is not needed when playing the game)?</a:t>
            </a:r>
          </a:p>
          <a:p>
            <a:endParaRPr lang="en-CA" dirty="0"/>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24</a:t>
            </a:fld>
            <a:endParaRPr lang="en-US"/>
          </a:p>
        </p:txBody>
      </p:sp>
    </p:spTree>
    <p:extLst>
      <p:ext uri="{BB962C8B-B14F-4D97-AF65-F5344CB8AC3E}">
        <p14:creationId xmlns:p14="http://schemas.microsoft.com/office/powerpoint/2010/main" val="1278585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Activity: Applying Systems Thinking to Personal and Professional Relationships</a:t>
            </a:r>
          </a:p>
          <a:p>
            <a:endParaRPr lang="en-CA" dirty="0"/>
          </a:p>
          <a:p>
            <a:r>
              <a:rPr lang="en-CA" dirty="0"/>
              <a:t>Description: This activity is a conversation best applied with 3-4 learners. </a:t>
            </a:r>
          </a:p>
          <a:p>
            <a:r>
              <a:rPr lang="en-CA" dirty="0"/>
              <a:t>Select a situation of interest that is likely to provoke a range of reactions; family gathering or work barbeque. </a:t>
            </a:r>
          </a:p>
          <a:p>
            <a:r>
              <a:rPr lang="en-CA" dirty="0"/>
              <a:t>Ask each learner to write down their initial reaction to the situation. Then each learner imagines the reaction of the others and writes each one down on a separate piece of paper. </a:t>
            </a:r>
          </a:p>
          <a:p>
            <a:r>
              <a:rPr lang="en-CA" dirty="0"/>
              <a:t>Each learner’s name is written on the outside of the paper after it is folded. The papers are sorted into piles by name, and the piles are distributed to those named. </a:t>
            </a:r>
          </a:p>
          <a:p>
            <a:r>
              <a:rPr lang="en-CA" dirty="0"/>
              <a:t>Each learner takes a turn reading aloud the responses, identifying which one is their original reaction.</a:t>
            </a:r>
          </a:p>
          <a:p>
            <a:endParaRPr lang="en-CA" dirty="0"/>
          </a:p>
          <a:p>
            <a:r>
              <a:rPr lang="en-CA" dirty="0"/>
              <a:t>Debrief by asking:</a:t>
            </a:r>
          </a:p>
          <a:p>
            <a:r>
              <a:rPr lang="en-CA" dirty="0"/>
              <a:t>Of what importance is the perception of others in a system comprised of people?</a:t>
            </a:r>
          </a:p>
          <a:p>
            <a:r>
              <a:rPr lang="en-CA" dirty="0"/>
              <a:t>In what ways does a system of people learn about itself through the views of its members?</a:t>
            </a:r>
          </a:p>
          <a:p>
            <a:r>
              <a:rPr lang="en-CA" dirty="0"/>
              <a:t>What can the perceptions of others and the group tell us about systems thinking?</a:t>
            </a:r>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25</a:t>
            </a:fld>
            <a:endParaRPr lang="en-US"/>
          </a:p>
        </p:txBody>
      </p:sp>
    </p:spTree>
    <p:extLst>
      <p:ext uri="{BB962C8B-B14F-4D97-AF65-F5344CB8AC3E}">
        <p14:creationId xmlns:p14="http://schemas.microsoft.com/office/powerpoint/2010/main" val="3477791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Review:</a:t>
            </a:r>
          </a:p>
          <a:p>
            <a:r>
              <a:rPr lang="en-CA" dirty="0"/>
              <a:t>Learning Objectives 1-6 along with activities for each learning objective.</a:t>
            </a:r>
          </a:p>
          <a:p>
            <a:r>
              <a:rPr lang="en-CA" dirty="0"/>
              <a:t>Record any final insights, skill gains and transfers for reporting purposes.</a:t>
            </a:r>
          </a:p>
          <a:p>
            <a:endParaRPr lang="en-CA" dirty="0"/>
          </a:p>
          <a:p>
            <a:r>
              <a:rPr lang="en-CA" dirty="0"/>
              <a:t>HANDOUT POST SELF-ASSESSMENT</a:t>
            </a:r>
          </a:p>
          <a:p>
            <a:r>
              <a:rPr lang="en-CA" dirty="0"/>
              <a:t>Ask each person to write their name, date the form and complete it and return the completed assessment to you.</a:t>
            </a:r>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27</a:t>
            </a:fld>
            <a:endParaRPr lang="en-US"/>
          </a:p>
        </p:txBody>
      </p:sp>
    </p:spTree>
    <p:extLst>
      <p:ext uri="{BB962C8B-B14F-4D97-AF65-F5344CB8AC3E}">
        <p14:creationId xmlns:p14="http://schemas.microsoft.com/office/powerpoint/2010/main" val="193313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Prepare for this activator by watching:</a:t>
            </a:r>
          </a:p>
          <a:p>
            <a:r>
              <a:rPr lang="en-US" dirty="0"/>
              <a:t>https://www.youtube.com/watch?v=hE9XdaI56qw</a:t>
            </a:r>
          </a:p>
          <a:p>
            <a:endParaRPr lang="en-US" dirty="0"/>
          </a:p>
          <a:p>
            <a:r>
              <a:rPr lang="en-CA" dirty="0"/>
              <a:t>Ask learners to get out of their seats and gather in an open space. </a:t>
            </a:r>
          </a:p>
          <a:p>
            <a:endParaRPr lang="en-CA" dirty="0"/>
          </a:p>
          <a:p>
            <a:r>
              <a:rPr lang="en-CA" dirty="0"/>
              <a:t>Instructions:</a:t>
            </a:r>
          </a:p>
          <a:p>
            <a:r>
              <a:rPr lang="en-CA" dirty="0"/>
              <a:t>Looking down at everyone’s feet, and without speaking to anyone or gesturing, find two people. Put yourself equal distance to those two people in a triangle.</a:t>
            </a:r>
          </a:p>
          <a:p>
            <a:r>
              <a:rPr lang="en-CA" dirty="0"/>
              <a:t>Once everyone has found their triangle, choose one person to turn and take four steps into the larger group.</a:t>
            </a:r>
          </a:p>
          <a:p>
            <a:r>
              <a:rPr lang="en-CA" dirty="0"/>
              <a:t>Again, while continuing to look down at everyone’s feet and without speaking to anyone or gesturing, find two new people. Put yourself equal distance to those two people in a triangle. Depending on time, you could do this one more time.</a:t>
            </a:r>
          </a:p>
          <a:p>
            <a:r>
              <a:rPr lang="en-CA" dirty="0"/>
              <a:t>Now, look up!</a:t>
            </a:r>
          </a:p>
          <a:p>
            <a:r>
              <a:rPr lang="en-CA" dirty="0"/>
              <a:t>Explain:</a:t>
            </a:r>
          </a:p>
          <a:p>
            <a:r>
              <a:rPr lang="en-CA" dirty="0"/>
              <a:t>Each triangle demonstrates a system within a larger system and how one change within a system will impact the entire system. You cannot remove or change any part of a system without affecting other parts of the system and ultimately affecting the overall results.</a:t>
            </a:r>
          </a:p>
          <a:p>
            <a:r>
              <a:rPr lang="en-CA" dirty="0"/>
              <a:t>Note how one part of one system moved. The effects were much greater than the one move.</a:t>
            </a:r>
          </a:p>
          <a:p>
            <a:r>
              <a:rPr lang="en-CA" dirty="0"/>
              <a:t>Return to their seats.</a:t>
            </a:r>
          </a:p>
          <a:p>
            <a:endParaRPr lang="en-CA" dirty="0"/>
          </a:p>
          <a:p>
            <a:r>
              <a:rPr lang="en-CA" dirty="0"/>
              <a:t>Debrief activity by asking:</a:t>
            </a:r>
          </a:p>
          <a:p>
            <a:r>
              <a:rPr lang="en-CA" dirty="0"/>
              <a:t>Why should we care about systems thinking? (get hired, see the big picture, solve problems)</a:t>
            </a:r>
          </a:p>
          <a:p>
            <a:endParaRPr lang="en-CA" dirty="0"/>
          </a:p>
          <a:p>
            <a:r>
              <a:rPr lang="en-CA" dirty="0"/>
              <a:t>Explain:</a:t>
            </a:r>
          </a:p>
          <a:p>
            <a:r>
              <a:rPr lang="en-CA" dirty="0"/>
              <a:t>Systems Thinking allows us to see the effect of individual decisions and visualize individual decisions that people make in the workplace and how those decisions affect co-workers, managers, and the organization.</a:t>
            </a:r>
          </a:p>
          <a:p>
            <a:r>
              <a:rPr lang="en-CA" dirty="0"/>
              <a:t>Individuals cannot simply operate from their own perspective but need to operate from the broader perspective of the entire organization or relationship. This creates a situation where value is being added to the organization.</a:t>
            </a:r>
          </a:p>
          <a:p>
            <a:endParaRPr lang="en-CA" dirty="0"/>
          </a:p>
          <a:p>
            <a:r>
              <a:rPr lang="en-CA" dirty="0"/>
              <a:t>Ask: If you were a leader, wouldn’t you want people to think that way? Yes, of course, you would!</a:t>
            </a:r>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8</a:t>
            </a:fld>
            <a:endParaRPr lang="en-US"/>
          </a:p>
        </p:txBody>
      </p:sp>
    </p:spTree>
    <p:extLst>
      <p:ext uri="{BB962C8B-B14F-4D97-AF65-F5344CB8AC3E}">
        <p14:creationId xmlns:p14="http://schemas.microsoft.com/office/powerpoint/2010/main" val="4068137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WRAP-UP ACTIVITY</a:t>
            </a:r>
          </a:p>
          <a:p>
            <a:r>
              <a:rPr lang="en-CA" dirty="0"/>
              <a:t>Ask learners to respond to the following questions/statements.</a:t>
            </a:r>
          </a:p>
          <a:p>
            <a:r>
              <a:rPr lang="en-CA" dirty="0"/>
              <a:t>Record participant responses for reporting purposes.</a:t>
            </a:r>
          </a:p>
          <a:p>
            <a:endParaRPr lang="en-CA" dirty="0"/>
          </a:p>
          <a:p>
            <a:r>
              <a:rPr lang="en-CA" dirty="0"/>
              <a:t>Share a specific activity/explanation/discussion that caused a change in your thinking.</a:t>
            </a:r>
          </a:p>
          <a:p>
            <a:r>
              <a:rPr lang="en-CA" dirty="0"/>
              <a:t>What did you most like learning about?</a:t>
            </a:r>
          </a:p>
          <a:p>
            <a:r>
              <a:rPr lang="en-CA" dirty="0"/>
              <a:t>Name two things you can do to implement your learning into your life, learning or work.</a:t>
            </a:r>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28</a:t>
            </a:fld>
            <a:endParaRPr lang="en-US"/>
          </a:p>
        </p:txBody>
      </p:sp>
    </p:spTree>
    <p:extLst>
      <p:ext uri="{BB962C8B-B14F-4D97-AF65-F5344CB8AC3E}">
        <p14:creationId xmlns:p14="http://schemas.microsoft.com/office/powerpoint/2010/main" val="368189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10</a:t>
            </a:fld>
            <a:endParaRPr lang="en-US"/>
          </a:p>
        </p:txBody>
      </p:sp>
    </p:spTree>
    <p:extLst>
      <p:ext uri="{BB962C8B-B14F-4D97-AF65-F5344CB8AC3E}">
        <p14:creationId xmlns:p14="http://schemas.microsoft.com/office/powerpoint/2010/main" val="566189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you move through this list, ask learners to identify one or two issues for each category:</a:t>
            </a:r>
          </a:p>
          <a:p>
            <a:r>
              <a:rPr lang="en-CA" dirty="0"/>
              <a:t>Global Issues – poverty, war, etc.</a:t>
            </a:r>
          </a:p>
          <a:p>
            <a:r>
              <a:rPr lang="en-CA" dirty="0"/>
              <a:t>Community Issues – housing, supply shortages, etc.</a:t>
            </a:r>
          </a:p>
          <a:p>
            <a:r>
              <a:rPr lang="en-CA" dirty="0"/>
              <a:t>Social Issues – racism, mental health, etc.</a:t>
            </a:r>
          </a:p>
          <a:p>
            <a:r>
              <a:rPr lang="en-CA" dirty="0"/>
              <a:t>Workplace Issues – diversity and inclusion, confidentiality, privacy rights, etc.</a:t>
            </a:r>
          </a:p>
          <a:p>
            <a:endParaRPr lang="en-US"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11</a:t>
            </a:fld>
            <a:endParaRPr lang="en-US"/>
          </a:p>
        </p:txBody>
      </p:sp>
    </p:spTree>
    <p:extLst>
      <p:ext uri="{BB962C8B-B14F-4D97-AF65-F5344CB8AC3E}">
        <p14:creationId xmlns:p14="http://schemas.microsoft.com/office/powerpoint/2010/main" val="312071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Read through all three points, one at a time, and see if any comments or questions come from the learners.</a:t>
            </a:r>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12</a:t>
            </a:fld>
            <a:endParaRPr lang="en-US"/>
          </a:p>
        </p:txBody>
      </p:sp>
    </p:spTree>
    <p:extLst>
      <p:ext uri="{BB962C8B-B14F-4D97-AF65-F5344CB8AC3E}">
        <p14:creationId xmlns:p14="http://schemas.microsoft.com/office/powerpoint/2010/main" val="38197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Ask:</a:t>
            </a:r>
          </a:p>
          <a:p>
            <a:r>
              <a:rPr lang="en-CA" dirty="0"/>
              <a:t>How would you define Systems Thinking? (write in workbook, then share)</a:t>
            </a:r>
          </a:p>
          <a:p>
            <a:endParaRPr lang="en-CA" dirty="0"/>
          </a:p>
          <a:p>
            <a:r>
              <a:rPr lang="en-CA" dirty="0"/>
              <a:t>Record their answers on a whiteboard or flip chart paper.</a:t>
            </a:r>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13</a:t>
            </a:fld>
            <a:endParaRPr lang="en-US"/>
          </a:p>
        </p:txBody>
      </p:sp>
    </p:spTree>
    <p:extLst>
      <p:ext uri="{BB962C8B-B14F-4D97-AF65-F5344CB8AC3E}">
        <p14:creationId xmlns:p14="http://schemas.microsoft.com/office/powerpoint/2010/main" val="128941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Examples:</a:t>
            </a:r>
          </a:p>
          <a:p>
            <a:r>
              <a:rPr lang="en-CA" dirty="0"/>
              <a:t>The purpose of digestive system is to digest the food we eat.</a:t>
            </a:r>
          </a:p>
          <a:p>
            <a:r>
              <a:rPr lang="en-CA" dirty="0"/>
              <a:t>The purpose of the medical system is to provide medical assistance when we are ill.</a:t>
            </a:r>
          </a:p>
          <a:p>
            <a:r>
              <a:rPr lang="en-CA" dirty="0"/>
              <a:t>The purpose of a vehicle (mechanical system) is to transport us from one place to another.</a:t>
            </a:r>
          </a:p>
          <a:p>
            <a:endParaRPr lang="en-CA" dirty="0"/>
          </a:p>
          <a:p>
            <a:r>
              <a:rPr lang="en-CA" dirty="0"/>
              <a:t>Each of these systems needs all its parts to work at their best.</a:t>
            </a:r>
          </a:p>
          <a:p>
            <a:r>
              <a:rPr lang="en-CA" dirty="0"/>
              <a:t>Examples:</a:t>
            </a:r>
          </a:p>
          <a:p>
            <a:r>
              <a:rPr lang="en-CA" dirty="0"/>
              <a:t>A vehicle has thousands of parts.</a:t>
            </a:r>
          </a:p>
          <a:p>
            <a:r>
              <a:rPr lang="en-CA" dirty="0"/>
              <a:t>Ask: Which would you consider critical parts? Which less critical?</a:t>
            </a:r>
          </a:p>
          <a:p>
            <a:r>
              <a:rPr lang="en-CA" dirty="0"/>
              <a:t>Some are critical to its running, such as a working engine and tires.</a:t>
            </a:r>
          </a:p>
          <a:p>
            <a:r>
              <a:rPr lang="en-CA" dirty="0"/>
              <a:t>Some are less critical to its running; motor to raise and lower windows.</a:t>
            </a:r>
          </a:p>
          <a:p>
            <a:endParaRPr lang="en-CA" dirty="0"/>
          </a:p>
          <a:p>
            <a:r>
              <a:rPr lang="en-CA" dirty="0"/>
              <a:t>Your hand is made up of many parts –</a:t>
            </a:r>
          </a:p>
          <a:p>
            <a:r>
              <a:rPr lang="en-CA" dirty="0"/>
              <a:t>Ask: Which would you consider critical parts? Which less critical?</a:t>
            </a:r>
          </a:p>
          <a:p>
            <a:r>
              <a:rPr lang="en-CA" dirty="0"/>
              <a:t>Some critical - bones, muscles, tendons</a:t>
            </a:r>
          </a:p>
          <a:p>
            <a:r>
              <a:rPr lang="en-CA" dirty="0"/>
              <a:t>Some less critical - nails</a:t>
            </a:r>
          </a:p>
          <a:p>
            <a:endParaRPr lang="en-CA" dirty="0"/>
          </a:p>
          <a:p>
            <a:r>
              <a:rPr lang="en-CA" dirty="0"/>
              <a:t>A system will frequently use feedback to maintain its own stability. Systems have the means to adjust to change and/or repair the damage.</a:t>
            </a:r>
          </a:p>
          <a:p>
            <a:endParaRPr lang="en-CA" dirty="0"/>
          </a:p>
          <a:p>
            <a:r>
              <a:rPr lang="en-CA" dirty="0"/>
              <a:t>Vehicle –</a:t>
            </a:r>
          </a:p>
          <a:p>
            <a:r>
              <a:rPr lang="en-CA" dirty="0"/>
              <a:t>When you press the accelerator on your car, the system will push more fuel through the fuel injectors into the engine, so the car has the power it needs to pass another car or get itself rolling after stopping at a red light.</a:t>
            </a:r>
          </a:p>
          <a:p>
            <a:endParaRPr lang="en-CA" dirty="0"/>
          </a:p>
          <a:p>
            <a:r>
              <a:rPr lang="en-CA" dirty="0"/>
              <a:t>Hand – </a:t>
            </a:r>
          </a:p>
          <a:p>
            <a:r>
              <a:rPr lang="en-CA" dirty="0"/>
              <a:t>Can heal if it is cut or can mend a broken bone. </a:t>
            </a:r>
          </a:p>
          <a:p>
            <a:endParaRPr lang="en-CA" dirty="0"/>
          </a:p>
          <a:p>
            <a:r>
              <a:rPr lang="en-CA" dirty="0"/>
              <a:t>Explain:</a:t>
            </a:r>
          </a:p>
          <a:p>
            <a:r>
              <a:rPr lang="en-CA" dirty="0"/>
              <a:t>System Thinking means taking a holistic approach, keeping the entire system in mind when we need to address a problem or make a change. When we think and act with the whole system in mind, we are more likely to identify the root causes or problems and find lasting solutions. </a:t>
            </a:r>
          </a:p>
          <a:p>
            <a:r>
              <a:rPr lang="en-CA" dirty="0"/>
              <a:t>Whatever symptoms that troubled us before are less likely to come back. We are also less likely to encounter unintended consequences because we can see all the relationships within the system. Even if there are likely to be negative side-effects, we will know about them in advance and can be ready to deal with them.</a:t>
            </a:r>
          </a:p>
          <a:p>
            <a:endParaRPr lang="en-CA" dirty="0"/>
          </a:p>
          <a:p>
            <a:r>
              <a:rPr lang="en-CA" dirty="0"/>
              <a:t>Debrief Discussion</a:t>
            </a:r>
          </a:p>
          <a:p>
            <a:r>
              <a:rPr lang="en-CA" dirty="0"/>
              <a:t>Debrief activity as a large group.</a:t>
            </a:r>
          </a:p>
          <a:p>
            <a:r>
              <a:rPr lang="en-CA" dirty="0"/>
              <a:t>1. What does Systems Thinking mean to you?</a:t>
            </a:r>
          </a:p>
          <a:p>
            <a:r>
              <a:rPr lang="en-CA" dirty="0"/>
              <a:t>2. Why is this important in the workplace?</a:t>
            </a:r>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14</a:t>
            </a:fld>
            <a:endParaRPr lang="en-US"/>
          </a:p>
        </p:txBody>
      </p:sp>
    </p:spTree>
    <p:extLst>
      <p:ext uri="{BB962C8B-B14F-4D97-AF65-F5344CB8AC3E}">
        <p14:creationId xmlns:p14="http://schemas.microsoft.com/office/powerpoint/2010/main" val="378983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Activity 1:</a:t>
            </a:r>
          </a:p>
          <a:p>
            <a:r>
              <a:rPr lang="en-CA" dirty="0"/>
              <a:t>Have learners break into groups of 2-3 people. </a:t>
            </a:r>
          </a:p>
          <a:p>
            <a:r>
              <a:rPr lang="en-CA" dirty="0"/>
              <a:t>Ensure each group has paper and a pen. </a:t>
            </a:r>
          </a:p>
          <a:p>
            <a:r>
              <a:rPr lang="en-CA" dirty="0"/>
              <a:t>Ask each group to make a list of as many types of systems they can think of in their lives. </a:t>
            </a:r>
          </a:p>
          <a:p>
            <a:r>
              <a:rPr lang="en-CA" dirty="0"/>
              <a:t>Give them 2-3 minutes to brainstorm ideas together. </a:t>
            </a:r>
          </a:p>
          <a:p>
            <a:r>
              <a:rPr lang="en-CA" dirty="0"/>
              <a:t>Have each small group share their list with the large group making notes on a flip chart or white board (leaving space for a second column for Activity 2).</a:t>
            </a:r>
          </a:p>
          <a:p>
            <a:endParaRPr lang="en-CA" dirty="0"/>
          </a:p>
          <a:p>
            <a:r>
              <a:rPr lang="en-CA" dirty="0"/>
              <a:t>Examples may include:</a:t>
            </a:r>
          </a:p>
          <a:p>
            <a:r>
              <a:rPr lang="en-CA" dirty="0"/>
              <a:t> Human Body</a:t>
            </a:r>
          </a:p>
          <a:p>
            <a:r>
              <a:rPr lang="en-CA" dirty="0"/>
              <a:t>Company</a:t>
            </a:r>
          </a:p>
          <a:p>
            <a:r>
              <a:rPr lang="en-CA" dirty="0"/>
              <a:t>Family</a:t>
            </a:r>
          </a:p>
          <a:p>
            <a:r>
              <a:rPr lang="en-CA" dirty="0"/>
              <a:t>Assembly Line</a:t>
            </a:r>
          </a:p>
          <a:p>
            <a:r>
              <a:rPr lang="en-CA" dirty="0"/>
              <a:t>Computer</a:t>
            </a:r>
          </a:p>
          <a:p>
            <a:r>
              <a:rPr lang="en-CA" dirty="0"/>
              <a:t>Appliance</a:t>
            </a:r>
          </a:p>
          <a:p>
            <a:r>
              <a:rPr lang="en-CA" dirty="0"/>
              <a:t>Public Education</a:t>
            </a:r>
          </a:p>
          <a:p>
            <a:r>
              <a:rPr lang="en-CA" dirty="0"/>
              <a:t>Medical</a:t>
            </a:r>
          </a:p>
          <a:p>
            <a:r>
              <a:rPr lang="en-CA" dirty="0"/>
              <a:t>Transportation</a:t>
            </a:r>
          </a:p>
          <a:p>
            <a:r>
              <a:rPr lang="en-CA" dirty="0"/>
              <a:t>Chocolate Cake</a:t>
            </a:r>
          </a:p>
          <a:p>
            <a:r>
              <a:rPr lang="en-CA" dirty="0"/>
              <a:t>Sports Team</a:t>
            </a:r>
          </a:p>
          <a:p>
            <a:r>
              <a:rPr lang="en-CA" dirty="0"/>
              <a:t> </a:t>
            </a:r>
          </a:p>
          <a:p>
            <a:r>
              <a:rPr lang="en-CA" dirty="0"/>
              <a:t>NOTE: If they are having trouble, suggest they look around the room they are in or think about their morning and what they did or used before getting to class.</a:t>
            </a:r>
          </a:p>
          <a:p>
            <a:endParaRPr lang="en-CA" dirty="0"/>
          </a:p>
          <a:p>
            <a:r>
              <a:rPr lang="en-CA" dirty="0"/>
              <a:t>Debrief by asking:</a:t>
            </a:r>
          </a:p>
          <a:p>
            <a:r>
              <a:rPr lang="en-CA" dirty="0"/>
              <a:t>Do you see any defining features across all systems? (They all have parts that interact.)</a:t>
            </a:r>
          </a:p>
          <a:p>
            <a:r>
              <a:rPr lang="en-CA" dirty="0"/>
              <a:t>Why might an understanding of a system be helpful when solving a problem that has been identified within it? (one part affects the next)</a:t>
            </a:r>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15</a:t>
            </a:fld>
            <a:endParaRPr lang="en-US"/>
          </a:p>
        </p:txBody>
      </p:sp>
    </p:spTree>
    <p:extLst>
      <p:ext uri="{BB962C8B-B14F-4D97-AF65-F5344CB8AC3E}">
        <p14:creationId xmlns:p14="http://schemas.microsoft.com/office/powerpoint/2010/main" val="208482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Once the group has identified types of systems in their lives, begin to explore the parts within each system.</a:t>
            </a:r>
          </a:p>
          <a:p>
            <a:r>
              <a:rPr lang="en-CA" dirty="0"/>
              <a:t>NOTE:  This activity helps the learner to focus on the transformation process identifying the forces able to transform parts into a system.</a:t>
            </a:r>
          </a:p>
          <a:p>
            <a:endParaRPr lang="en-CA" dirty="0"/>
          </a:p>
          <a:p>
            <a:r>
              <a:rPr lang="en-CA" dirty="0"/>
              <a:t>On the flip chart or whiteboard, add another column with the heading PARTS.</a:t>
            </a:r>
          </a:p>
          <a:p>
            <a:r>
              <a:rPr lang="en-CA" dirty="0"/>
              <a:t>Have learners identify the parts of each of these systems.</a:t>
            </a:r>
          </a:p>
          <a:p>
            <a:endParaRPr lang="en-CA" dirty="0"/>
          </a:p>
          <a:p>
            <a:r>
              <a:rPr lang="en-CA" dirty="0"/>
              <a:t>Have learners identify what needs to be done to transform the PARTS into a SYSTEM.</a:t>
            </a:r>
          </a:p>
          <a:p>
            <a:r>
              <a:rPr lang="en-CA" dirty="0"/>
              <a:t>Examples:</a:t>
            </a:r>
          </a:p>
          <a:p>
            <a:r>
              <a:rPr lang="en-CA" dirty="0"/>
              <a:t>Human Body as a whole (parts include circulatory, skeletal, muscular, nervous, endocrine, cardiovascular, lymphatic, respiratory, digestive, urinary, and the reproductive systems, etc.)</a:t>
            </a:r>
          </a:p>
          <a:p>
            <a:r>
              <a:rPr lang="en-CA" dirty="0"/>
              <a:t>Company (parts include upper management, middle management, employees, customers, etc.)</a:t>
            </a:r>
          </a:p>
          <a:p>
            <a:r>
              <a:rPr lang="en-CA" dirty="0"/>
              <a:t>Family (parts include parents, siblings, aunts, uncles, cousins, grandparents, etc.)</a:t>
            </a:r>
          </a:p>
          <a:p>
            <a:r>
              <a:rPr lang="en-CA" dirty="0"/>
              <a:t>Computer (parts include monitor, keyboard, mouse, software, hardware, etc.)</a:t>
            </a:r>
          </a:p>
          <a:p>
            <a:r>
              <a:rPr lang="en-CA" dirty="0"/>
              <a:t>Appliance (parts include doors, electronics, trays/racks/shelves, etc.)</a:t>
            </a:r>
          </a:p>
          <a:p>
            <a:r>
              <a:rPr lang="en-CA" dirty="0"/>
              <a:t>School / Education (parts include division, administration, teachers, students, curriculum, etc.)</a:t>
            </a:r>
          </a:p>
          <a:p>
            <a:r>
              <a:rPr lang="en-CA" dirty="0"/>
              <a:t>Medical (parts include Regional Health Authority, doctors, nurses, ERs, dr. offices, clinics, etc.)</a:t>
            </a:r>
          </a:p>
          <a:p>
            <a:r>
              <a:rPr lang="en-CA" dirty="0"/>
              <a:t>Transportation (parts include vehicles, city buses, trains, transport trucks, roads, etc.)</a:t>
            </a:r>
          </a:p>
          <a:p>
            <a:r>
              <a:rPr lang="en-CA" dirty="0"/>
              <a:t>Chocolate Cake (parts include flour, sugar, eggs, cocoa powder, salt, etc.)</a:t>
            </a:r>
          </a:p>
          <a:p>
            <a:r>
              <a:rPr lang="en-CA" dirty="0"/>
              <a:t>Sports Team (parts include manager, coach, players, fans, etc.)</a:t>
            </a:r>
          </a:p>
          <a:p>
            <a:endParaRPr lang="en-CA" dirty="0"/>
          </a:p>
          <a:p>
            <a:r>
              <a:rPr lang="en-CA" dirty="0"/>
              <a:t>Debrief by asking:</a:t>
            </a:r>
          </a:p>
          <a:p>
            <a:r>
              <a:rPr lang="en-CA" dirty="0"/>
              <a:t>What distinguishes a PART from a SYSTEM, and a SYSTEM from its PARTS? (segments vs whole)</a:t>
            </a:r>
          </a:p>
          <a:p>
            <a:r>
              <a:rPr lang="en-CA" dirty="0"/>
              <a:t>What needs to happen to transform PARTS into a SYSTEM? (become interdependent)</a:t>
            </a:r>
          </a:p>
          <a:p>
            <a:endParaRPr lang="en-CA" dirty="0"/>
          </a:p>
          <a:p>
            <a:r>
              <a:rPr lang="en-CA" dirty="0"/>
              <a:t>EXPLAIN:</a:t>
            </a:r>
          </a:p>
          <a:p>
            <a:r>
              <a:rPr lang="en-CA" dirty="0"/>
              <a:t>The process of transformation from parts into a system happens when interaction among elements influence or change each part. We have an interaction among parts when the behaviour of one part influences and modifies the behaviour of another part.</a:t>
            </a:r>
          </a:p>
          <a:p>
            <a:endParaRPr lang="en-CA" dirty="0"/>
          </a:p>
          <a:p>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8D2CC1E6-D5D1-425B-8CF3-E598F2E262A1}" type="slidenum">
              <a:rPr lang="en-US" smtClean="0"/>
              <a:t>16</a:t>
            </a:fld>
            <a:endParaRPr lang="en-US"/>
          </a:p>
        </p:txBody>
      </p:sp>
    </p:spTree>
    <p:extLst>
      <p:ext uri="{BB962C8B-B14F-4D97-AF65-F5344CB8AC3E}">
        <p14:creationId xmlns:p14="http://schemas.microsoft.com/office/powerpoint/2010/main" val="320487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Monday, July 24, 2023</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7374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Monday, July 24, 2023</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83503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Monday, July 24, 2023</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8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Monday, July 24, 2023</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2882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Monday, July 24, 2023</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354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Monday, July 24, 2023</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8783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Monday, July 24, 2023</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9025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Monday, July 24, 2023</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7692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Monday, July 24, 2023</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9922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Monday, July 24, 2023</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9713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Monday, July 24, 2023</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80424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Monday, July 24, 2023</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641788699"/>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80" r:id="rId6"/>
    <p:sldLayoutId id="2147483676" r:id="rId7"/>
    <p:sldLayoutId id="2147483677" r:id="rId8"/>
    <p:sldLayoutId id="2147483678" r:id="rId9"/>
    <p:sldLayoutId id="2147483679" r:id="rId10"/>
    <p:sldLayoutId id="214748368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0" name="Freeform: Shape 9">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12">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15" name="Rectangle 1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EBE653-1052-F0F9-90E0-C81163AC5422}"/>
              </a:ext>
            </a:extLst>
          </p:cNvPr>
          <p:cNvSpPr>
            <a:spLocks noGrp="1"/>
          </p:cNvSpPr>
          <p:nvPr>
            <p:ph type="ctrTitle"/>
          </p:nvPr>
        </p:nvSpPr>
        <p:spPr>
          <a:xfrm>
            <a:off x="550863" y="549275"/>
            <a:ext cx="4500562" cy="1562959"/>
          </a:xfrm>
        </p:spPr>
        <p:txBody>
          <a:bodyPr vert="horz" wrap="square" lIns="0" tIns="0" rIns="0" bIns="0" rtlCol="0" anchor="t" anchorCtr="0">
            <a:normAutofit/>
          </a:bodyPr>
          <a:lstStyle/>
          <a:p>
            <a:r>
              <a:rPr lang="en-US" sz="4800" kern="1200" dirty="0">
                <a:solidFill>
                  <a:schemeClr val="tx1"/>
                </a:solidFill>
                <a:latin typeface="+mj-lt"/>
                <a:ea typeface="+mj-ea"/>
                <a:cs typeface="+mj-cs"/>
              </a:rPr>
              <a:t>Systems Thinking</a:t>
            </a:r>
          </a:p>
        </p:txBody>
      </p:sp>
      <p:sp>
        <p:nvSpPr>
          <p:cNvPr id="17" name="Freeform: Shape 16">
            <a:extLst>
              <a:ext uri="{FF2B5EF4-FFF2-40B4-BE49-F238E27FC236}">
                <a16:creationId xmlns:a16="http://schemas.microsoft.com/office/drawing/2014/main" id="{DE950493-A53F-4D4C-9157-A238C4B2A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5000"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ubtitle 2">
            <a:extLst>
              <a:ext uri="{FF2B5EF4-FFF2-40B4-BE49-F238E27FC236}">
                <a16:creationId xmlns:a16="http://schemas.microsoft.com/office/drawing/2014/main" id="{117DB292-545C-8456-9C32-DA7F0C911BDF}"/>
              </a:ext>
            </a:extLst>
          </p:cNvPr>
          <p:cNvSpPr>
            <a:spLocks noGrp="1"/>
          </p:cNvSpPr>
          <p:nvPr>
            <p:ph type="subTitle" idx="1"/>
          </p:nvPr>
        </p:nvSpPr>
        <p:spPr>
          <a:xfrm>
            <a:off x="4909222" y="392972"/>
            <a:ext cx="7215514" cy="1993900"/>
          </a:xfrm>
        </p:spPr>
        <p:txBody>
          <a:bodyPr vert="horz" wrap="square" lIns="0" tIns="0" rIns="0" bIns="0" rtlCol="0" anchor="t">
            <a:normAutofit/>
          </a:bodyPr>
          <a:lstStyle/>
          <a:p>
            <a:pPr algn="ctr"/>
            <a:r>
              <a:rPr lang="en-US" sz="3100" dirty="0">
                <a:solidFill>
                  <a:srgbClr val="DDDDDD">
                    <a:alpha val="60000"/>
                  </a:srgbClr>
                </a:solidFill>
              </a:rPr>
              <a:t>Skills to Navigate an Increasingly Complex</a:t>
            </a:r>
          </a:p>
          <a:p>
            <a:pPr algn="ctr"/>
            <a:r>
              <a:rPr lang="en-US" sz="3100" dirty="0">
                <a:solidFill>
                  <a:srgbClr val="DDDDDD">
                    <a:alpha val="60000"/>
                  </a:srgbClr>
                </a:solidFill>
              </a:rPr>
              <a:t> World for Effective </a:t>
            </a:r>
          </a:p>
          <a:p>
            <a:pPr algn="ctr"/>
            <a:r>
              <a:rPr lang="en-US" sz="3100" dirty="0">
                <a:solidFill>
                  <a:srgbClr val="DDDDDD">
                    <a:alpha val="60000"/>
                  </a:srgbClr>
                </a:solidFill>
              </a:rPr>
              <a:t>Problem Solving and Decision Making</a:t>
            </a:r>
            <a:endParaRPr lang="en-US" sz="1600" dirty="0">
              <a:solidFill>
                <a:srgbClr val="DDDDDD">
                  <a:alpha val="60000"/>
                </a:srgbClr>
              </a:solidFill>
            </a:endParaRPr>
          </a:p>
        </p:txBody>
      </p:sp>
      <p:pic>
        <p:nvPicPr>
          <p:cNvPr id="4" name="Picture 3">
            <a:extLst>
              <a:ext uri="{FF2B5EF4-FFF2-40B4-BE49-F238E27FC236}">
                <a16:creationId xmlns:a16="http://schemas.microsoft.com/office/drawing/2014/main" id="{6BD9B2F5-F79E-3E06-D0C9-086E1D2B87B8}"/>
              </a:ext>
            </a:extLst>
          </p:cNvPr>
          <p:cNvPicPr>
            <a:picLocks noChangeAspect="1"/>
          </p:cNvPicPr>
          <p:nvPr/>
        </p:nvPicPr>
        <p:blipFill rotWithShape="1">
          <a:blip r:embed="rId2"/>
          <a:srcRect t="45771" b="11204"/>
          <a:stretch/>
        </p:blipFill>
        <p:spPr>
          <a:xfrm>
            <a:off x="20" y="2661510"/>
            <a:ext cx="12191980" cy="4196491"/>
          </a:xfrm>
          <a:custGeom>
            <a:avLst/>
            <a:gdLst/>
            <a:ahLst/>
            <a:cxnLst/>
            <a:rect l="l" t="t" r="r" b="b"/>
            <a:pathLst>
              <a:path w="12192000" h="4196491">
                <a:moveTo>
                  <a:pt x="0" y="0"/>
                </a:moveTo>
                <a:lnTo>
                  <a:pt x="12192000" y="0"/>
                </a:lnTo>
                <a:lnTo>
                  <a:pt x="12192000" y="4196491"/>
                </a:lnTo>
                <a:lnTo>
                  <a:pt x="0" y="4196491"/>
                </a:lnTo>
                <a:close/>
              </a:path>
            </a:pathLst>
          </a:custGeom>
        </p:spPr>
      </p:pic>
      <p:grpSp>
        <p:nvGrpSpPr>
          <p:cNvPr id="19" name="Group 18">
            <a:extLst>
              <a:ext uri="{FF2B5EF4-FFF2-40B4-BE49-F238E27FC236}">
                <a16:creationId xmlns:a16="http://schemas.microsoft.com/office/drawing/2014/main" id="{FF1EAF9B-8869-450E-98BF-FD6EA6564B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96428" y="1748729"/>
            <a:ext cx="1262947" cy="1335600"/>
            <a:chOff x="2678417" y="2427951"/>
            <a:chExt cx="1262947" cy="1335600"/>
          </a:xfrm>
        </p:grpSpPr>
        <p:sp>
          <p:nvSpPr>
            <p:cNvPr id="20" name="Freeform: Shape 19">
              <a:extLst>
                <a:ext uri="{FF2B5EF4-FFF2-40B4-BE49-F238E27FC236}">
                  <a16:creationId xmlns:a16="http://schemas.microsoft.com/office/drawing/2014/main" id="{8111FAA4-0B90-446B-9555-B7A9CB2C91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A88E536E-9DE6-4085-9258-450A10AD0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Rectangle 22">
            <a:extLst>
              <a:ext uri="{FF2B5EF4-FFF2-40B4-BE49-F238E27FC236}">
                <a16:creationId xmlns:a16="http://schemas.microsoft.com/office/drawing/2014/main" id="{D20AE261-8977-4583-A036-88CC1CE1A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AF4E8F-83DD-30B3-E2CB-66EC97FB2747}"/>
              </a:ext>
            </a:extLst>
          </p:cNvPr>
          <p:cNvSpPr txBox="1"/>
          <p:nvPr/>
        </p:nvSpPr>
        <p:spPr>
          <a:xfrm>
            <a:off x="163471" y="6107619"/>
            <a:ext cx="3932539" cy="646331"/>
          </a:xfrm>
          <a:prstGeom prst="rect">
            <a:avLst/>
          </a:prstGeom>
          <a:noFill/>
        </p:spPr>
        <p:txBody>
          <a:bodyPr wrap="square" rtlCol="0">
            <a:spAutoFit/>
          </a:bodyPr>
          <a:lstStyle/>
          <a:p>
            <a:r>
              <a:rPr lang="en-CA" dirty="0">
                <a:solidFill>
                  <a:schemeClr val="bg1"/>
                </a:solidFill>
              </a:rPr>
              <a:t>Based on the book Systems Thinking  for Beginners by Henry M. Burton</a:t>
            </a:r>
            <a:endParaRPr lang="en-US" dirty="0">
              <a:solidFill>
                <a:schemeClr val="bg1"/>
              </a:solidFill>
            </a:endParaRPr>
          </a:p>
        </p:txBody>
      </p:sp>
    </p:spTree>
    <p:extLst>
      <p:ext uri="{BB962C8B-B14F-4D97-AF65-F5344CB8AC3E}">
        <p14:creationId xmlns:p14="http://schemas.microsoft.com/office/powerpoint/2010/main" val="105098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327B-D683-C915-2CD3-62C71842617A}"/>
              </a:ext>
            </a:extLst>
          </p:cNvPr>
          <p:cNvSpPr>
            <a:spLocks noGrp="1"/>
          </p:cNvSpPr>
          <p:nvPr>
            <p:ph type="title"/>
          </p:nvPr>
        </p:nvSpPr>
        <p:spPr/>
        <p:txBody>
          <a:bodyPr/>
          <a:lstStyle/>
          <a:p>
            <a:r>
              <a:rPr lang="en-CA" dirty="0"/>
              <a:t>SOLUTIONS</a:t>
            </a:r>
            <a:endParaRPr lang="en-US" dirty="0"/>
          </a:p>
        </p:txBody>
      </p:sp>
      <p:sp>
        <p:nvSpPr>
          <p:cNvPr id="3" name="Content Placeholder 2">
            <a:extLst>
              <a:ext uri="{FF2B5EF4-FFF2-40B4-BE49-F238E27FC236}">
                <a16:creationId xmlns:a16="http://schemas.microsoft.com/office/drawing/2014/main" id="{13981EDC-6B68-8CB8-37FB-A3CE66A6CC85}"/>
              </a:ext>
            </a:extLst>
          </p:cNvPr>
          <p:cNvSpPr>
            <a:spLocks noGrp="1"/>
          </p:cNvSpPr>
          <p:nvPr>
            <p:ph idx="1"/>
          </p:nvPr>
        </p:nvSpPr>
        <p:spPr>
          <a:xfrm>
            <a:off x="550863" y="1543050"/>
            <a:ext cx="11090274" cy="4765675"/>
          </a:xfrm>
        </p:spPr>
        <p:txBody>
          <a:bodyPr>
            <a:normAutofit fontScale="77500" lnSpcReduction="20000"/>
          </a:bodyPr>
          <a:lstStyle/>
          <a:p>
            <a:r>
              <a:rPr lang="en-CA" sz="2800" dirty="0"/>
              <a:t>Some solutions are easily found. </a:t>
            </a:r>
          </a:p>
          <a:p>
            <a:pPr marL="0" indent="0">
              <a:buNone/>
            </a:pPr>
            <a:r>
              <a:rPr lang="en-CA" sz="2800" dirty="0"/>
              <a:t>	What should I wear today?</a:t>
            </a:r>
          </a:p>
          <a:p>
            <a:pPr marL="0" indent="0">
              <a:buNone/>
            </a:pPr>
            <a:r>
              <a:rPr lang="en-CA" sz="2800" dirty="0"/>
              <a:t>	Where should I go for lunch?</a:t>
            </a:r>
          </a:p>
          <a:p>
            <a:r>
              <a:rPr lang="en-CA" sz="2800" dirty="0"/>
              <a:t>Others are not so easily found.</a:t>
            </a:r>
          </a:p>
          <a:p>
            <a:pPr marL="0" indent="0">
              <a:buNone/>
            </a:pPr>
            <a:r>
              <a:rPr lang="en-CA" sz="2800" dirty="0"/>
              <a:t>	- the solution we found didn’t work as well as we had expected,</a:t>
            </a:r>
          </a:p>
          <a:p>
            <a:pPr marL="0" indent="0">
              <a:buNone/>
            </a:pPr>
            <a:r>
              <a:rPr lang="en-CA" sz="2800" dirty="0"/>
              <a:t>	- a problem may repeat itself,</a:t>
            </a:r>
          </a:p>
          <a:p>
            <a:pPr marL="0" indent="0">
              <a:buNone/>
            </a:pPr>
            <a:r>
              <a:rPr lang="en-CA" sz="2800" dirty="0"/>
              <a:t>	- we struggle to find a solution,</a:t>
            </a:r>
          </a:p>
          <a:p>
            <a:pPr marL="0" indent="0">
              <a:buNone/>
            </a:pPr>
            <a:r>
              <a:rPr lang="en-CA" sz="2800" dirty="0"/>
              <a:t>	- we are distracted by surface symptoms which makes it difficult to find</a:t>
            </a:r>
          </a:p>
          <a:p>
            <a:pPr marL="0" indent="0">
              <a:buNone/>
            </a:pPr>
            <a:r>
              <a:rPr lang="en-CA" sz="2800" dirty="0"/>
              <a:t>   	   solutions that last.</a:t>
            </a:r>
          </a:p>
          <a:p>
            <a:pPr marL="0" indent="0">
              <a:buNone/>
            </a:pPr>
            <a:endParaRPr lang="en-CA" sz="2800" dirty="0"/>
          </a:p>
        </p:txBody>
      </p:sp>
      <p:pic>
        <p:nvPicPr>
          <p:cNvPr id="6" name="Picture 5" descr="A pile of tuxedos">
            <a:extLst>
              <a:ext uri="{FF2B5EF4-FFF2-40B4-BE49-F238E27FC236}">
                <a16:creationId xmlns:a16="http://schemas.microsoft.com/office/drawing/2014/main" id="{24691F46-F6CF-3565-5A16-D92255252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2560" y="243099"/>
            <a:ext cx="2899388" cy="1944351"/>
          </a:xfrm>
          <a:prstGeom prst="rect">
            <a:avLst/>
          </a:prstGeom>
          <a:ln w="38100">
            <a:solidFill>
              <a:schemeClr val="tx1"/>
            </a:solidFill>
          </a:ln>
        </p:spPr>
      </p:pic>
      <p:pic>
        <p:nvPicPr>
          <p:cNvPr id="8" name="Picture 7" descr="Fresh Greek salad">
            <a:extLst>
              <a:ext uri="{FF2B5EF4-FFF2-40B4-BE49-F238E27FC236}">
                <a16:creationId xmlns:a16="http://schemas.microsoft.com/office/drawing/2014/main" id="{00599A5B-D500-652F-55A2-FAD5FEE84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410" y="1637080"/>
            <a:ext cx="2916527" cy="1944351"/>
          </a:xfrm>
          <a:prstGeom prst="rect">
            <a:avLst/>
          </a:prstGeom>
          <a:ln w="38100">
            <a:solidFill>
              <a:schemeClr val="tx1"/>
            </a:solidFill>
          </a:ln>
        </p:spPr>
      </p:pic>
      <p:sp>
        <p:nvSpPr>
          <p:cNvPr id="4" name="TextBox 3">
            <a:extLst>
              <a:ext uri="{FF2B5EF4-FFF2-40B4-BE49-F238E27FC236}">
                <a16:creationId xmlns:a16="http://schemas.microsoft.com/office/drawing/2014/main" id="{81C48016-ABFA-FB52-DFF9-6E2710653AF0}"/>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3336284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77235-57EC-5E82-001A-6591587C47B3}"/>
              </a:ext>
            </a:extLst>
          </p:cNvPr>
          <p:cNvSpPr>
            <a:spLocks noGrp="1"/>
          </p:cNvSpPr>
          <p:nvPr>
            <p:ph type="title"/>
          </p:nvPr>
        </p:nvSpPr>
        <p:spPr/>
        <p:txBody>
          <a:bodyPr/>
          <a:lstStyle/>
          <a:p>
            <a:r>
              <a:rPr lang="en-CA" dirty="0"/>
              <a:t>Applying Systems Thinking</a:t>
            </a:r>
            <a:endParaRPr lang="en-US" dirty="0"/>
          </a:p>
        </p:txBody>
      </p:sp>
      <p:sp>
        <p:nvSpPr>
          <p:cNvPr id="3" name="Content Placeholder 2">
            <a:extLst>
              <a:ext uri="{FF2B5EF4-FFF2-40B4-BE49-F238E27FC236}">
                <a16:creationId xmlns:a16="http://schemas.microsoft.com/office/drawing/2014/main" id="{75BA21B9-02AB-CFF2-4842-8FBE91B01172}"/>
              </a:ext>
            </a:extLst>
          </p:cNvPr>
          <p:cNvSpPr>
            <a:spLocks noGrp="1"/>
          </p:cNvSpPr>
          <p:nvPr>
            <p:ph idx="1"/>
          </p:nvPr>
        </p:nvSpPr>
        <p:spPr/>
        <p:txBody>
          <a:bodyPr>
            <a:normAutofit/>
          </a:bodyPr>
          <a:lstStyle/>
          <a:p>
            <a:pPr marL="0" indent="0">
              <a:buNone/>
            </a:pPr>
            <a:r>
              <a:rPr lang="en-CA" sz="2800" dirty="0"/>
              <a:t>We can apply Systems Thinking to various issues:</a:t>
            </a:r>
          </a:p>
          <a:p>
            <a:pPr>
              <a:buFont typeface="Wingdings" panose="05000000000000000000" pitchFamily="2" charset="2"/>
              <a:buChar char="v"/>
            </a:pPr>
            <a:r>
              <a:rPr lang="en-CA" sz="2800" dirty="0"/>
              <a:t> Global Issues</a:t>
            </a:r>
          </a:p>
          <a:p>
            <a:pPr>
              <a:buFont typeface="Wingdings" panose="05000000000000000000" pitchFamily="2" charset="2"/>
              <a:buChar char="v"/>
            </a:pPr>
            <a:r>
              <a:rPr lang="en-CA" sz="2800" dirty="0"/>
              <a:t> Community Issues</a:t>
            </a:r>
          </a:p>
          <a:p>
            <a:pPr>
              <a:buFont typeface="Wingdings" panose="05000000000000000000" pitchFamily="2" charset="2"/>
              <a:buChar char="v"/>
            </a:pPr>
            <a:r>
              <a:rPr lang="en-CA" sz="2800" dirty="0"/>
              <a:t> Social Issues</a:t>
            </a:r>
          </a:p>
          <a:p>
            <a:pPr>
              <a:buFont typeface="Wingdings" panose="05000000000000000000" pitchFamily="2" charset="2"/>
              <a:buChar char="v"/>
            </a:pPr>
            <a:r>
              <a:rPr lang="en-CA" sz="2800" dirty="0"/>
              <a:t> Workplace Issues</a:t>
            </a:r>
            <a:endParaRPr lang="en-US" sz="2800" dirty="0"/>
          </a:p>
        </p:txBody>
      </p:sp>
      <p:sp>
        <p:nvSpPr>
          <p:cNvPr id="4" name="TextBox 3">
            <a:extLst>
              <a:ext uri="{FF2B5EF4-FFF2-40B4-BE49-F238E27FC236}">
                <a16:creationId xmlns:a16="http://schemas.microsoft.com/office/drawing/2014/main" id="{023E4C3C-BFB3-FE21-33A2-E403A2478C70}"/>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1785813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49E79-CF04-D85C-F95E-C5CBA6B81A46}"/>
              </a:ext>
            </a:extLst>
          </p:cNvPr>
          <p:cNvSpPr>
            <a:spLocks noGrp="1"/>
          </p:cNvSpPr>
          <p:nvPr>
            <p:ph type="title"/>
          </p:nvPr>
        </p:nvSpPr>
        <p:spPr/>
        <p:txBody>
          <a:bodyPr/>
          <a:lstStyle/>
          <a:p>
            <a:r>
              <a:rPr lang="en-CA" dirty="0"/>
              <a:t>CAUTION!	</a:t>
            </a:r>
            <a:endParaRPr lang="en-US" dirty="0"/>
          </a:p>
        </p:txBody>
      </p:sp>
      <p:sp>
        <p:nvSpPr>
          <p:cNvPr id="3" name="Content Placeholder 2">
            <a:extLst>
              <a:ext uri="{FF2B5EF4-FFF2-40B4-BE49-F238E27FC236}">
                <a16:creationId xmlns:a16="http://schemas.microsoft.com/office/drawing/2014/main" id="{ABF5CF27-9E5D-1036-A147-4442F2027289}"/>
              </a:ext>
            </a:extLst>
          </p:cNvPr>
          <p:cNvSpPr>
            <a:spLocks noGrp="1"/>
          </p:cNvSpPr>
          <p:nvPr>
            <p:ph idx="1"/>
          </p:nvPr>
        </p:nvSpPr>
        <p:spPr/>
        <p:txBody>
          <a:bodyPr/>
          <a:lstStyle/>
          <a:p>
            <a:pPr marL="0" indent="0">
              <a:buNone/>
            </a:pPr>
            <a:r>
              <a:rPr lang="en-CA" sz="2800" dirty="0"/>
              <a:t>Systems Thinking may cause you to question the assumptions that have motivated your choices in the past.</a:t>
            </a:r>
          </a:p>
          <a:p>
            <a:pPr marL="0" indent="0">
              <a:buNone/>
            </a:pPr>
            <a:r>
              <a:rPr lang="en-CA" sz="2800" dirty="0"/>
              <a:t>A lasting solution to a stubborn problem may make the situation worse for a while before it gets better.</a:t>
            </a:r>
          </a:p>
          <a:p>
            <a:pPr marL="0" indent="0">
              <a:buNone/>
            </a:pPr>
            <a:r>
              <a:rPr lang="en-CA" sz="2800" dirty="0"/>
              <a:t>When done right, it is empowering because when there is a problem, you can act intelligently.</a:t>
            </a:r>
          </a:p>
          <a:p>
            <a:pPr marL="0" indent="0">
              <a:buNone/>
            </a:pPr>
            <a:endParaRPr lang="en-US" dirty="0"/>
          </a:p>
        </p:txBody>
      </p:sp>
      <p:sp>
        <p:nvSpPr>
          <p:cNvPr id="4" name="TextBox 3">
            <a:extLst>
              <a:ext uri="{FF2B5EF4-FFF2-40B4-BE49-F238E27FC236}">
                <a16:creationId xmlns:a16="http://schemas.microsoft.com/office/drawing/2014/main" id="{E510E15E-2D51-8393-4565-A7376F70BC95}"/>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188070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1867B-3A4E-65B0-168C-1F1A396B0C14}"/>
              </a:ext>
            </a:extLst>
          </p:cNvPr>
          <p:cNvSpPr>
            <a:spLocks noGrp="1"/>
          </p:cNvSpPr>
          <p:nvPr>
            <p:ph type="title"/>
          </p:nvPr>
        </p:nvSpPr>
        <p:spPr>
          <a:xfrm>
            <a:off x="550864" y="-84630"/>
            <a:ext cx="3565524" cy="1997855"/>
          </a:xfrm>
        </p:spPr>
        <p:txBody>
          <a:bodyPr wrap="square" anchor="b">
            <a:normAutofit/>
          </a:bodyPr>
          <a:lstStyle/>
          <a:p>
            <a:r>
              <a:rPr lang="en-CA" dirty="0"/>
              <a:t>WHERE DO WE BEGIN?</a:t>
            </a:r>
            <a:endParaRPr lang="en-US" dirty="0"/>
          </a:p>
        </p:txBody>
      </p:sp>
      <p:sp>
        <p:nvSpPr>
          <p:cNvPr id="3" name="Content Placeholder 2">
            <a:extLst>
              <a:ext uri="{FF2B5EF4-FFF2-40B4-BE49-F238E27FC236}">
                <a16:creationId xmlns:a16="http://schemas.microsoft.com/office/drawing/2014/main" id="{A3C8B1A1-08E8-DDCD-9F07-C90ECACCA85F}"/>
              </a:ext>
            </a:extLst>
          </p:cNvPr>
          <p:cNvSpPr>
            <a:spLocks noGrp="1"/>
          </p:cNvSpPr>
          <p:nvPr>
            <p:ph idx="1"/>
          </p:nvPr>
        </p:nvSpPr>
        <p:spPr>
          <a:xfrm>
            <a:off x="550863" y="2184584"/>
            <a:ext cx="3565525" cy="3414425"/>
          </a:xfrm>
        </p:spPr>
        <p:txBody>
          <a:bodyPr anchor="t">
            <a:normAutofit/>
          </a:bodyPr>
          <a:lstStyle/>
          <a:p>
            <a:pPr marL="0" indent="0">
              <a:buNone/>
            </a:pPr>
            <a:r>
              <a:rPr lang="en-CA" sz="2800" dirty="0"/>
              <a:t>Systems Thinking begins with the insight that we are surrounded by interconnected systems, which is a shift from our tendency to see things in isolation.</a:t>
            </a:r>
            <a:endParaRPr lang="en-US" sz="2800" dirty="0"/>
          </a:p>
        </p:txBody>
      </p:sp>
      <p:pic>
        <p:nvPicPr>
          <p:cNvPr id="5" name="Picture 4" descr="A 3D pattern of ring shapes connected by lines">
            <a:extLst>
              <a:ext uri="{FF2B5EF4-FFF2-40B4-BE49-F238E27FC236}">
                <a16:creationId xmlns:a16="http://schemas.microsoft.com/office/drawing/2014/main" id="{177AC184-224E-C1FA-B43F-701835891168}"/>
              </a:ext>
            </a:extLst>
          </p:cNvPr>
          <p:cNvPicPr>
            <a:picLocks noChangeAspect="1"/>
          </p:cNvPicPr>
          <p:nvPr/>
        </p:nvPicPr>
        <p:blipFill rotWithShape="1">
          <a:blip r:embed="rId3"/>
          <a:srcRect l="3683" r="40068"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8" name="Group 17">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9"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BDB83EA9-44D9-51E4-5EE0-84AC06369E54}"/>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95548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7A1E5-93AD-B995-D170-B33E6703B5D3}"/>
              </a:ext>
            </a:extLst>
          </p:cNvPr>
          <p:cNvSpPr>
            <a:spLocks noGrp="1"/>
          </p:cNvSpPr>
          <p:nvPr>
            <p:ph type="title"/>
          </p:nvPr>
        </p:nvSpPr>
        <p:spPr>
          <a:xfrm>
            <a:off x="141960" y="4288434"/>
            <a:ext cx="3386205" cy="2057730"/>
          </a:xfrm>
        </p:spPr>
        <p:txBody>
          <a:bodyPr wrap="square" anchor="t">
            <a:normAutofit/>
          </a:bodyPr>
          <a:lstStyle/>
          <a:p>
            <a:r>
              <a:rPr lang="en-CA" dirty="0"/>
              <a:t>Systems Thinking is:</a:t>
            </a:r>
            <a:endParaRPr lang="en-US" dirty="0"/>
          </a:p>
        </p:txBody>
      </p:sp>
      <p:pic>
        <p:nvPicPr>
          <p:cNvPr id="5" name="Picture 4" descr="A network formed by white dots">
            <a:extLst>
              <a:ext uri="{FF2B5EF4-FFF2-40B4-BE49-F238E27FC236}">
                <a16:creationId xmlns:a16="http://schemas.microsoft.com/office/drawing/2014/main" id="{EF15F277-FA2D-2669-440B-74532E8754A6}"/>
              </a:ext>
            </a:extLst>
          </p:cNvPr>
          <p:cNvPicPr>
            <a:picLocks noChangeAspect="1"/>
          </p:cNvPicPr>
          <p:nvPr/>
        </p:nvPicPr>
        <p:blipFill rotWithShape="1">
          <a:blip r:embed="rId3"/>
          <a:srcRect t="25158" b="34607"/>
          <a:stretch/>
        </p:blipFill>
        <p:spPr>
          <a:xfrm>
            <a:off x="20" y="2"/>
            <a:ext cx="12191980" cy="3428864"/>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11" name="Oval 10">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D4CA71DA-EFCB-E3D6-0667-123AD974116E}"/>
              </a:ext>
            </a:extLst>
          </p:cNvPr>
          <p:cNvSpPr>
            <a:spLocks noGrp="1"/>
          </p:cNvSpPr>
          <p:nvPr>
            <p:ph idx="1"/>
          </p:nvPr>
        </p:nvSpPr>
        <p:spPr>
          <a:xfrm>
            <a:off x="3670128" y="3718917"/>
            <a:ext cx="8379912" cy="2801219"/>
          </a:xfrm>
        </p:spPr>
        <p:txBody>
          <a:bodyPr anchor="t">
            <a:normAutofit fontScale="92500" lnSpcReduction="20000"/>
          </a:bodyPr>
          <a:lstStyle/>
          <a:p>
            <a:pPr marL="0" indent="0">
              <a:lnSpc>
                <a:spcPct val="100000"/>
              </a:lnSpc>
              <a:buNone/>
            </a:pPr>
            <a:r>
              <a:rPr lang="en-CA" sz="2800" dirty="0"/>
              <a:t>A group of related or interconnected entities that work together to produce a desired result.</a:t>
            </a:r>
          </a:p>
          <a:p>
            <a:pPr marL="0" indent="0">
              <a:lnSpc>
                <a:spcPct val="100000"/>
              </a:lnSpc>
              <a:buNone/>
            </a:pPr>
            <a:r>
              <a:rPr lang="en-CA" sz="2800" dirty="0"/>
              <a:t>Systems can be either natural, mechanical, or social in nature.</a:t>
            </a:r>
          </a:p>
          <a:p>
            <a:pPr marL="0" indent="0">
              <a:lnSpc>
                <a:spcPct val="100000"/>
              </a:lnSpc>
              <a:buNone/>
            </a:pPr>
            <a:r>
              <a:rPr lang="en-CA" sz="2800" dirty="0"/>
              <a:t>Each of these systems has a purpose. Either one that it was expressly designed for or perhaps one that people assign to it over time.</a:t>
            </a:r>
            <a:endParaRPr lang="en-US" sz="400" dirty="0"/>
          </a:p>
        </p:txBody>
      </p:sp>
      <p:sp>
        <p:nvSpPr>
          <p:cNvPr id="4" name="TextBox 3">
            <a:extLst>
              <a:ext uri="{FF2B5EF4-FFF2-40B4-BE49-F238E27FC236}">
                <a16:creationId xmlns:a16="http://schemas.microsoft.com/office/drawing/2014/main" id="{3A9DBBDB-4FF7-7DC7-FED8-D06CEACC2749}"/>
              </a:ext>
            </a:extLst>
          </p:cNvPr>
          <p:cNvSpPr txBox="1"/>
          <p:nvPr/>
        </p:nvSpPr>
        <p:spPr>
          <a:xfrm>
            <a:off x="0" y="6520136"/>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2199394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Freeform: Shape 56">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60">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3" name="Group 62">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64" name="Freeform: Shape 63">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69" name="Rectangle 6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51B9DB-6AF0-26D7-A2B6-BE415C42EB96}"/>
              </a:ext>
            </a:extLst>
          </p:cNvPr>
          <p:cNvSpPr>
            <a:spLocks noGrp="1"/>
          </p:cNvSpPr>
          <p:nvPr>
            <p:ph type="title"/>
          </p:nvPr>
        </p:nvSpPr>
        <p:spPr>
          <a:xfrm>
            <a:off x="383381" y="127943"/>
            <a:ext cx="10188585" cy="1071347"/>
          </a:xfrm>
        </p:spPr>
        <p:txBody>
          <a:bodyPr vert="horz" wrap="square" lIns="0" tIns="0" rIns="0" bIns="0" rtlCol="0" anchor="b" anchorCtr="0">
            <a:normAutofit/>
          </a:bodyPr>
          <a:lstStyle/>
          <a:p>
            <a:r>
              <a:rPr lang="en-US" kern="1200" dirty="0">
                <a:solidFill>
                  <a:schemeClr val="tx1"/>
                </a:solidFill>
                <a:latin typeface="+mj-lt"/>
                <a:ea typeface="+mj-ea"/>
                <a:cs typeface="+mj-cs"/>
              </a:rPr>
              <a:t>IDENTIFYING TYPES OF SYSTEMS</a:t>
            </a:r>
          </a:p>
        </p:txBody>
      </p:sp>
      <p:sp>
        <p:nvSpPr>
          <p:cNvPr id="73" name="Rectangle 72">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0AFED1-1404-9A72-7629-27C2FE307562}"/>
              </a:ext>
            </a:extLst>
          </p:cNvPr>
          <p:cNvPicPr>
            <a:picLocks noChangeAspect="1"/>
          </p:cNvPicPr>
          <p:nvPr/>
        </p:nvPicPr>
        <p:blipFill>
          <a:blip r:embed="rId3"/>
          <a:stretch>
            <a:fillRect/>
          </a:stretch>
        </p:blipFill>
        <p:spPr>
          <a:xfrm>
            <a:off x="0" y="1730427"/>
            <a:ext cx="12192000" cy="4665212"/>
          </a:xfrm>
          <a:prstGeom prst="rect">
            <a:avLst/>
          </a:prstGeom>
        </p:spPr>
      </p:pic>
      <p:sp>
        <p:nvSpPr>
          <p:cNvPr id="4" name="TextBox 3">
            <a:extLst>
              <a:ext uri="{FF2B5EF4-FFF2-40B4-BE49-F238E27FC236}">
                <a16:creationId xmlns:a16="http://schemas.microsoft.com/office/drawing/2014/main" id="{4E40566D-F749-C2DF-BB2D-A2B18BBFBFFA}"/>
              </a:ext>
            </a:extLst>
          </p:cNvPr>
          <p:cNvSpPr txBox="1"/>
          <p:nvPr/>
        </p:nvSpPr>
        <p:spPr>
          <a:xfrm>
            <a:off x="9331890" y="6442153"/>
            <a:ext cx="2743201" cy="287904"/>
          </a:xfrm>
          <a:prstGeom prst="rect">
            <a:avLst/>
          </a:prstGeom>
          <a:noFill/>
        </p:spPr>
        <p:txBody>
          <a:bodyPr wrap="square" rtlCol="0">
            <a:spAutoFit/>
          </a:bodyPr>
          <a:lstStyle/>
          <a:p>
            <a:r>
              <a:rPr lang="en-CA" sz="1200" dirty="0"/>
              <a:t>Image from: Case School of Engineering</a:t>
            </a:r>
            <a:endParaRPr lang="en-US" sz="1200" dirty="0"/>
          </a:p>
        </p:txBody>
      </p:sp>
      <p:sp>
        <p:nvSpPr>
          <p:cNvPr id="6" name="TextBox 5">
            <a:extLst>
              <a:ext uri="{FF2B5EF4-FFF2-40B4-BE49-F238E27FC236}">
                <a16:creationId xmlns:a16="http://schemas.microsoft.com/office/drawing/2014/main" id="{55E1C65F-F5DF-4151-A638-216052939D76}"/>
              </a:ext>
            </a:extLst>
          </p:cNvPr>
          <p:cNvSpPr txBox="1"/>
          <p:nvPr/>
        </p:nvSpPr>
        <p:spPr>
          <a:xfrm>
            <a:off x="0" y="6434973"/>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414066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E8B01-9282-FB2F-F201-1E05946D45E6}"/>
              </a:ext>
            </a:extLst>
          </p:cNvPr>
          <p:cNvSpPr>
            <a:spLocks noGrp="1"/>
          </p:cNvSpPr>
          <p:nvPr>
            <p:ph type="title"/>
          </p:nvPr>
        </p:nvSpPr>
        <p:spPr>
          <a:xfrm>
            <a:off x="550863" y="4508500"/>
            <a:ext cx="4500562" cy="1562959"/>
          </a:xfrm>
        </p:spPr>
        <p:txBody>
          <a:bodyPr wrap="square" anchor="t">
            <a:normAutofit/>
          </a:bodyPr>
          <a:lstStyle/>
          <a:p>
            <a:r>
              <a:rPr lang="en-CA"/>
              <a:t>THE PARTS OF A WHOLE</a:t>
            </a:r>
            <a:endParaRPr lang="en-US" dirty="0"/>
          </a:p>
        </p:txBody>
      </p:sp>
      <p:pic>
        <p:nvPicPr>
          <p:cNvPr id="28" name="Picture 4" descr="Metal nuts and bolts">
            <a:extLst>
              <a:ext uri="{FF2B5EF4-FFF2-40B4-BE49-F238E27FC236}">
                <a16:creationId xmlns:a16="http://schemas.microsoft.com/office/drawing/2014/main" id="{6EF0D8D3-6187-3BF0-BFE0-044E1BAB9586}"/>
              </a:ext>
            </a:extLst>
          </p:cNvPr>
          <p:cNvPicPr>
            <a:picLocks noChangeAspect="1"/>
          </p:cNvPicPr>
          <p:nvPr/>
        </p:nvPicPr>
        <p:blipFill rotWithShape="1">
          <a:blip r:embed="rId3"/>
          <a:srcRect t="39121" b="14466"/>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29" name="Oval 10">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8184AD4D-A6BD-E94D-899A-E4D8F5EA27FD}"/>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131207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8"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D13BBD-0B74-F4D0-9CDA-EF72C75BC9F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r>
              <a:rPr lang="en-US" sz="6400" dirty="0"/>
              <a:t>UNDERSTAND HOW SYSTEMS BEHAVE</a:t>
            </a:r>
          </a:p>
        </p:txBody>
      </p:sp>
      <p:sp>
        <p:nvSpPr>
          <p:cNvPr id="24" name="Oval 23">
            <a:extLst>
              <a:ext uri="{FF2B5EF4-FFF2-40B4-BE49-F238E27FC236}">
                <a16:creationId xmlns:a16="http://schemas.microsoft.com/office/drawing/2014/main" id="{BEBFBB3C-FA07-4A06-A8D8-D690F92A2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6000" y="501282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Graphic 6" descr="Head with Gears">
            <a:extLst>
              <a:ext uri="{FF2B5EF4-FFF2-40B4-BE49-F238E27FC236}">
                <a16:creationId xmlns:a16="http://schemas.microsoft.com/office/drawing/2014/main" id="{2BA1BDFE-28CB-3708-9C72-9A7F90D229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3952" y="711200"/>
            <a:ext cx="5437187" cy="5437187"/>
          </a:xfrm>
          <a:custGeom>
            <a:avLst/>
            <a:gdLst/>
            <a:ahLst/>
            <a:cxnLst/>
            <a:rect l="l" t="t" r="r" b="b"/>
            <a:pathLst>
              <a:path w="5437187" h="5761037">
                <a:moveTo>
                  <a:pt x="0" y="0"/>
                </a:moveTo>
                <a:lnTo>
                  <a:pt x="5437187" y="0"/>
                </a:lnTo>
                <a:lnTo>
                  <a:pt x="5437187" y="5761037"/>
                </a:lnTo>
                <a:lnTo>
                  <a:pt x="0" y="5761037"/>
                </a:lnTo>
                <a:close/>
              </a:path>
            </a:pathLst>
          </a:custGeom>
        </p:spPr>
      </p:pic>
      <p:sp>
        <p:nvSpPr>
          <p:cNvPr id="3" name="TextBox 2">
            <a:extLst>
              <a:ext uri="{FF2B5EF4-FFF2-40B4-BE49-F238E27FC236}">
                <a16:creationId xmlns:a16="http://schemas.microsoft.com/office/drawing/2014/main" id="{B629CC89-472E-9093-0717-4A5590E2393D}"/>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125308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8101-B311-E72A-45B5-476F8A2CB8B0}"/>
              </a:ext>
            </a:extLst>
          </p:cNvPr>
          <p:cNvSpPr>
            <a:spLocks noGrp="1"/>
          </p:cNvSpPr>
          <p:nvPr>
            <p:ph type="title"/>
          </p:nvPr>
        </p:nvSpPr>
        <p:spPr>
          <a:xfrm>
            <a:off x="550862" y="549275"/>
            <a:ext cx="2793587" cy="1332000"/>
          </a:xfrm>
        </p:spPr>
        <p:txBody>
          <a:bodyPr>
            <a:normAutofit fontScale="90000"/>
          </a:bodyPr>
          <a:lstStyle/>
          <a:p>
            <a:r>
              <a:rPr lang="en-CA" dirty="0"/>
              <a:t>The Systems Thinking Model</a:t>
            </a:r>
            <a:endParaRPr lang="en-US" dirty="0"/>
          </a:p>
        </p:txBody>
      </p:sp>
      <p:pic>
        <p:nvPicPr>
          <p:cNvPr id="5" name="Picture 4">
            <a:extLst>
              <a:ext uri="{FF2B5EF4-FFF2-40B4-BE49-F238E27FC236}">
                <a16:creationId xmlns:a16="http://schemas.microsoft.com/office/drawing/2014/main" id="{481E7DB7-73B8-BB09-1FF5-9D0D7161736D}"/>
              </a:ext>
            </a:extLst>
          </p:cNvPr>
          <p:cNvPicPr>
            <a:picLocks noChangeAspect="1"/>
          </p:cNvPicPr>
          <p:nvPr/>
        </p:nvPicPr>
        <p:blipFill>
          <a:blip r:embed="rId3"/>
          <a:stretch>
            <a:fillRect/>
          </a:stretch>
        </p:blipFill>
        <p:spPr>
          <a:xfrm>
            <a:off x="3727440" y="0"/>
            <a:ext cx="8464560" cy="6858000"/>
          </a:xfrm>
          <a:prstGeom prst="rect">
            <a:avLst/>
          </a:prstGeom>
        </p:spPr>
      </p:pic>
      <p:sp>
        <p:nvSpPr>
          <p:cNvPr id="3" name="TextBox 2">
            <a:extLst>
              <a:ext uri="{FF2B5EF4-FFF2-40B4-BE49-F238E27FC236}">
                <a16:creationId xmlns:a16="http://schemas.microsoft.com/office/drawing/2014/main" id="{9C1ABFBC-CE7E-A495-BD03-9B9D3CF4A18F}"/>
              </a:ext>
            </a:extLst>
          </p:cNvPr>
          <p:cNvSpPr txBox="1"/>
          <p:nvPr/>
        </p:nvSpPr>
        <p:spPr>
          <a:xfrm>
            <a:off x="204123" y="6273225"/>
            <a:ext cx="3487063" cy="584775"/>
          </a:xfrm>
          <a:prstGeom prst="rect">
            <a:avLst/>
          </a:prstGeom>
          <a:noFill/>
        </p:spPr>
        <p:txBody>
          <a:bodyPr wrap="square" rtlCol="0">
            <a:spAutoFit/>
          </a:bodyPr>
          <a:lstStyle/>
          <a:p>
            <a:r>
              <a:rPr lang="en-US" sz="1600" dirty="0"/>
              <a:t>© Workplace Education Manitoba 2023   </a:t>
            </a:r>
          </a:p>
          <a:p>
            <a:r>
              <a:rPr lang="en-US" sz="1600" dirty="0"/>
              <a:t>All Rights Reserved</a:t>
            </a:r>
          </a:p>
        </p:txBody>
      </p:sp>
    </p:spTree>
    <p:extLst>
      <p:ext uri="{BB962C8B-B14F-4D97-AF65-F5344CB8AC3E}">
        <p14:creationId xmlns:p14="http://schemas.microsoft.com/office/powerpoint/2010/main" val="362619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oss section of young plant and roots">
            <a:extLst>
              <a:ext uri="{FF2B5EF4-FFF2-40B4-BE49-F238E27FC236}">
                <a16:creationId xmlns:a16="http://schemas.microsoft.com/office/drawing/2014/main" id="{59A1CE99-AFE7-9CC6-C1B4-F6153F423E48}"/>
              </a:ext>
            </a:extLst>
          </p:cNvPr>
          <p:cNvPicPr>
            <a:picLocks noChangeAspect="1"/>
          </p:cNvPicPr>
          <p:nvPr/>
        </p:nvPicPr>
        <p:blipFill rotWithShape="1">
          <a:blip r:embed="rId3"/>
          <a:srcRect t="2423" b="18905"/>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CA563-CF39-089A-2B40-01A65341999E}"/>
              </a:ext>
            </a:extLst>
          </p:cNvPr>
          <p:cNvSpPr>
            <a:spLocks noGrp="1"/>
          </p:cNvSpPr>
          <p:nvPr>
            <p:ph type="title"/>
          </p:nvPr>
        </p:nvSpPr>
        <p:spPr>
          <a:xfrm>
            <a:off x="550863" y="549275"/>
            <a:ext cx="5545137" cy="2419393"/>
          </a:xfrm>
        </p:spPr>
        <p:txBody>
          <a:bodyPr vert="horz" wrap="square" lIns="0" tIns="0" rIns="0" bIns="0" rtlCol="0" anchor="ctr" anchorCtr="0">
            <a:normAutofit/>
          </a:bodyPr>
          <a:lstStyle/>
          <a:p>
            <a:pPr>
              <a:lnSpc>
                <a:spcPct val="90000"/>
              </a:lnSpc>
            </a:pPr>
            <a:r>
              <a:rPr lang="en-US" sz="4000" kern="1200" dirty="0">
                <a:solidFill>
                  <a:schemeClr val="tx1"/>
                </a:solidFill>
                <a:latin typeface="+mj-lt"/>
                <a:ea typeface="+mj-ea"/>
                <a:cs typeface="+mj-cs"/>
              </a:rPr>
              <a:t>GETTING TO THE ROOT OF THE PROBLEM</a:t>
            </a:r>
          </a:p>
        </p:txBody>
      </p:sp>
      <p:sp>
        <p:nvSpPr>
          <p:cNvPr id="25" name="Rectangle 24">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C89FEA-4ACB-13F5-2038-9E1D1893643E}"/>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428412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text on a white background&#10;&#10;Description automatically generated">
            <a:extLst>
              <a:ext uri="{FF2B5EF4-FFF2-40B4-BE49-F238E27FC236}">
                <a16:creationId xmlns:a16="http://schemas.microsoft.com/office/drawing/2014/main" id="{6F8AB111-5D70-1F2D-D910-25D24167BFC3}"/>
              </a:ext>
            </a:extLst>
          </p:cNvPr>
          <p:cNvPicPr>
            <a:picLocks noChangeAspect="1"/>
          </p:cNvPicPr>
          <p:nvPr/>
        </p:nvPicPr>
        <p:blipFill rotWithShape="1">
          <a:blip r:embed="rId2">
            <a:extLst>
              <a:ext uri="{28A0092B-C50C-407E-A947-70E740481C1C}">
                <a14:useLocalDpi xmlns:a14="http://schemas.microsoft.com/office/drawing/2010/main" val="0"/>
              </a:ext>
            </a:extLst>
          </a:blip>
          <a:srcRect r="746" b="1"/>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11" name="Oval 10">
            <a:extLst>
              <a:ext uri="{FF2B5EF4-FFF2-40B4-BE49-F238E27FC236}">
                <a16:creationId xmlns:a16="http://schemas.microsoft.com/office/drawing/2014/main" id="{C5D31EF7-7A67-43B2-8B5E-B4A6241B1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13" y="360283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CE907952-A1FF-C20C-78D7-6BE286F1E015}"/>
              </a:ext>
            </a:extLst>
          </p:cNvPr>
          <p:cNvSpPr>
            <a:spLocks noGrp="1"/>
          </p:cNvSpPr>
          <p:nvPr>
            <p:ph idx="1"/>
          </p:nvPr>
        </p:nvSpPr>
        <p:spPr>
          <a:xfrm>
            <a:off x="540218" y="3979975"/>
            <a:ext cx="11111564" cy="2788692"/>
          </a:xfrm>
        </p:spPr>
        <p:txBody>
          <a:bodyPr anchor="t">
            <a:normAutofit/>
          </a:bodyPr>
          <a:lstStyle/>
          <a:p>
            <a:pPr marL="0" indent="0" algn="ctr">
              <a:lnSpc>
                <a:spcPct val="100000"/>
              </a:lnSpc>
              <a:buNone/>
            </a:pPr>
            <a:r>
              <a:rPr lang="en-CA" sz="2400" dirty="0"/>
              <a:t>wem.mb.ca</a:t>
            </a:r>
          </a:p>
          <a:p>
            <a:pPr marL="0" indent="0" algn="ctr">
              <a:lnSpc>
                <a:spcPct val="100000"/>
              </a:lnSpc>
              <a:buNone/>
            </a:pPr>
            <a:r>
              <a:rPr lang="en-CA" sz="2400" dirty="0"/>
              <a:t>“Helping people to develop Essential Skills that are needed for work, learning, and life.”</a:t>
            </a:r>
          </a:p>
          <a:p>
            <a:pPr marL="0" indent="0" algn="ctr">
              <a:lnSpc>
                <a:spcPct val="100000"/>
              </a:lnSpc>
              <a:buNone/>
            </a:pPr>
            <a:r>
              <a:rPr lang="en-CA" sz="2400" dirty="0"/>
              <a:t>Our vision is that all Manitobans have access to the Essential Skills knowledge and training required to determine and pursue their goals related to </a:t>
            </a:r>
            <a:br>
              <a:rPr lang="en-CA" sz="2400" dirty="0"/>
            </a:br>
            <a:r>
              <a:rPr lang="en-CA" sz="2400" dirty="0"/>
              <a:t>learning, the workplace and life.</a:t>
            </a:r>
          </a:p>
          <a:p>
            <a:pPr>
              <a:lnSpc>
                <a:spcPct val="100000"/>
              </a:lnSpc>
            </a:pPr>
            <a:endParaRPr lang="en-CA" sz="1000" dirty="0"/>
          </a:p>
          <a:p>
            <a:pPr>
              <a:lnSpc>
                <a:spcPct val="100000"/>
              </a:lnSpc>
            </a:pPr>
            <a:endParaRPr lang="en-US" sz="1000" dirty="0"/>
          </a:p>
        </p:txBody>
      </p:sp>
    </p:spTree>
    <p:extLst>
      <p:ext uri="{BB962C8B-B14F-4D97-AF65-F5344CB8AC3E}">
        <p14:creationId xmlns:p14="http://schemas.microsoft.com/office/powerpoint/2010/main" val="392307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uestion marks in a line and one question mark is lit">
            <a:extLst>
              <a:ext uri="{FF2B5EF4-FFF2-40B4-BE49-F238E27FC236}">
                <a16:creationId xmlns:a16="http://schemas.microsoft.com/office/drawing/2014/main" id="{246F5370-75E3-7416-1B8C-CD91E4FAADD9}"/>
              </a:ext>
            </a:extLst>
          </p:cNvPr>
          <p:cNvPicPr>
            <a:picLocks noChangeAspect="1"/>
          </p:cNvPicPr>
          <p:nvPr/>
        </p:nvPicPr>
        <p:blipFill rotWithShape="1">
          <a:blip r:embed="rId3"/>
          <a:srcRect t="2056" b="13674"/>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4B440-F143-18ED-20EF-C6E0CD175398}"/>
              </a:ext>
            </a:extLst>
          </p:cNvPr>
          <p:cNvSpPr>
            <a:spLocks noGrp="1"/>
          </p:cNvSpPr>
          <p:nvPr>
            <p:ph type="title"/>
          </p:nvPr>
        </p:nvSpPr>
        <p:spPr>
          <a:xfrm>
            <a:off x="550864" y="549275"/>
            <a:ext cx="3565524" cy="2887174"/>
          </a:xfrm>
        </p:spPr>
        <p:txBody>
          <a:bodyPr vert="horz" wrap="square" lIns="0" tIns="0" rIns="0" bIns="0" rtlCol="0" anchor="b" anchorCtr="0">
            <a:normAutofit/>
          </a:bodyPr>
          <a:lstStyle/>
          <a:p>
            <a:r>
              <a:rPr lang="en-US" kern="1200" dirty="0">
                <a:solidFill>
                  <a:schemeClr val="tx1"/>
                </a:solidFill>
                <a:latin typeface="+mj-lt"/>
                <a:ea typeface="+mj-ea"/>
                <a:cs typeface="+mj-cs"/>
              </a:rPr>
              <a:t>THE 5 WHYS</a:t>
            </a:r>
          </a:p>
        </p:txBody>
      </p:sp>
      <p:sp>
        <p:nvSpPr>
          <p:cNvPr id="25" name="Rectangle 24">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BD6D26-A076-D760-7604-D201EBBD7FEC}"/>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891851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7D7ADD-8E58-C05E-6ACE-53B7684D87F4}"/>
              </a:ext>
            </a:extLst>
          </p:cNvPr>
          <p:cNvPicPr>
            <a:picLocks noChangeAspect="1"/>
          </p:cNvPicPr>
          <p:nvPr/>
        </p:nvPicPr>
        <p:blipFill>
          <a:blip r:embed="rId3"/>
          <a:stretch>
            <a:fillRect/>
          </a:stretch>
        </p:blipFill>
        <p:spPr>
          <a:xfrm>
            <a:off x="549537" y="1352811"/>
            <a:ext cx="6797074" cy="5505189"/>
          </a:xfrm>
          <a:prstGeom prst="rect">
            <a:avLst/>
          </a:prstGeom>
        </p:spPr>
      </p:pic>
      <p:sp>
        <p:nvSpPr>
          <p:cNvPr id="2" name="Title 1">
            <a:extLst>
              <a:ext uri="{FF2B5EF4-FFF2-40B4-BE49-F238E27FC236}">
                <a16:creationId xmlns:a16="http://schemas.microsoft.com/office/drawing/2014/main" id="{35542458-6C1D-1640-7943-E4F7D158D987}"/>
              </a:ext>
            </a:extLst>
          </p:cNvPr>
          <p:cNvSpPr>
            <a:spLocks noGrp="1"/>
          </p:cNvSpPr>
          <p:nvPr>
            <p:ph type="title"/>
          </p:nvPr>
        </p:nvSpPr>
        <p:spPr/>
        <p:txBody>
          <a:bodyPr/>
          <a:lstStyle/>
          <a:p>
            <a:r>
              <a:rPr lang="en-CA" dirty="0"/>
              <a:t>BRINGING IT TOGETHER</a:t>
            </a:r>
            <a:endParaRPr lang="en-US" dirty="0"/>
          </a:p>
        </p:txBody>
      </p:sp>
      <p:pic>
        <p:nvPicPr>
          <p:cNvPr id="5" name="Picture 4">
            <a:extLst>
              <a:ext uri="{FF2B5EF4-FFF2-40B4-BE49-F238E27FC236}">
                <a16:creationId xmlns:a16="http://schemas.microsoft.com/office/drawing/2014/main" id="{F5EBD243-1767-2F07-969D-3D23F597C48D}"/>
              </a:ext>
            </a:extLst>
          </p:cNvPr>
          <p:cNvPicPr>
            <a:picLocks noChangeAspect="1"/>
          </p:cNvPicPr>
          <p:nvPr/>
        </p:nvPicPr>
        <p:blipFill>
          <a:blip r:embed="rId4"/>
          <a:stretch>
            <a:fillRect/>
          </a:stretch>
        </p:blipFill>
        <p:spPr>
          <a:xfrm>
            <a:off x="7758318" y="1352811"/>
            <a:ext cx="4090771" cy="3255546"/>
          </a:xfrm>
          <a:prstGeom prst="rect">
            <a:avLst/>
          </a:prstGeom>
        </p:spPr>
      </p:pic>
      <p:sp>
        <p:nvSpPr>
          <p:cNvPr id="3" name="TextBox 2">
            <a:extLst>
              <a:ext uri="{FF2B5EF4-FFF2-40B4-BE49-F238E27FC236}">
                <a16:creationId xmlns:a16="http://schemas.microsoft.com/office/drawing/2014/main" id="{7BD82462-4E4E-CDBD-D5C7-3584F8255F82}"/>
              </a:ext>
            </a:extLst>
          </p:cNvPr>
          <p:cNvSpPr txBox="1"/>
          <p:nvPr/>
        </p:nvSpPr>
        <p:spPr>
          <a:xfrm>
            <a:off x="8629781" y="6159282"/>
            <a:ext cx="3562219" cy="584775"/>
          </a:xfrm>
          <a:prstGeom prst="rect">
            <a:avLst/>
          </a:prstGeom>
          <a:noFill/>
        </p:spPr>
        <p:txBody>
          <a:bodyPr wrap="square" rtlCol="0">
            <a:spAutoFit/>
          </a:bodyPr>
          <a:lstStyle/>
          <a:p>
            <a:r>
              <a:rPr lang="en-US" sz="1600" dirty="0"/>
              <a:t>© Workplace Education Manitoba 2023   </a:t>
            </a:r>
          </a:p>
          <a:p>
            <a:r>
              <a:rPr lang="en-US" sz="1600" dirty="0"/>
              <a:t>All Rights Reserved</a:t>
            </a:r>
          </a:p>
        </p:txBody>
      </p:sp>
    </p:spTree>
    <p:extLst>
      <p:ext uri="{BB962C8B-B14F-4D97-AF65-F5344CB8AC3E}">
        <p14:creationId xmlns:p14="http://schemas.microsoft.com/office/powerpoint/2010/main" val="93292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B9DE9-2C12-0DCE-075F-65CF467A7CD6}"/>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90000"/>
              </a:lnSpc>
            </a:pPr>
            <a:r>
              <a:rPr lang="en-US" sz="3400" kern="1200" dirty="0">
                <a:solidFill>
                  <a:schemeClr val="tx1"/>
                </a:solidFill>
                <a:latin typeface="+mj-lt"/>
                <a:ea typeface="+mj-ea"/>
                <a:cs typeface="+mj-cs"/>
              </a:rPr>
              <a:t>IDENTIFY COMMON PATTERNS WITHIN SYSTEMS</a:t>
            </a:r>
          </a:p>
        </p:txBody>
      </p:sp>
      <p:sp>
        <p:nvSpPr>
          <p:cNvPr id="5" name="TextBox 4">
            <a:extLst>
              <a:ext uri="{FF2B5EF4-FFF2-40B4-BE49-F238E27FC236}">
                <a16:creationId xmlns:a16="http://schemas.microsoft.com/office/drawing/2014/main" id="{1F82249F-7627-C8C4-5253-5F3FF10B3EB5}"/>
              </a:ext>
            </a:extLst>
          </p:cNvPr>
          <p:cNvSpPr txBox="1"/>
          <p:nvPr/>
        </p:nvSpPr>
        <p:spPr>
          <a:xfrm>
            <a:off x="550863" y="2678400"/>
            <a:ext cx="3565525" cy="3414425"/>
          </a:xfrm>
          <a:prstGeom prst="rect">
            <a:avLst/>
          </a:prstGeom>
        </p:spPr>
        <p:txBody>
          <a:bodyPr vert="horz" wrap="square" lIns="0" tIns="0" rIns="0" bIns="0" rtlCol="0" anchor="t">
            <a:normAutofit/>
          </a:bodyPr>
          <a:lstStyle/>
          <a:p>
            <a:pPr>
              <a:lnSpc>
                <a:spcPct val="110000"/>
              </a:lnSpc>
              <a:spcAft>
                <a:spcPts val="800"/>
              </a:spcAft>
            </a:pPr>
            <a:r>
              <a:rPr lang="en-US" sz="1600" dirty="0">
                <a:solidFill>
                  <a:schemeClr val="tx1">
                    <a:alpha val="60000"/>
                  </a:schemeClr>
                </a:solidFill>
              </a:rPr>
              <a:t>Image by Canadian Geographic</a:t>
            </a:r>
          </a:p>
        </p:txBody>
      </p:sp>
      <p:pic>
        <p:nvPicPr>
          <p:cNvPr id="4" name="Content Placeholder 3">
            <a:extLst>
              <a:ext uri="{FF2B5EF4-FFF2-40B4-BE49-F238E27FC236}">
                <a16:creationId xmlns:a16="http://schemas.microsoft.com/office/drawing/2014/main" id="{24B90F7B-2376-E896-8F1F-FBCB39AD504A}"/>
              </a:ext>
            </a:extLst>
          </p:cNvPr>
          <p:cNvPicPr>
            <a:picLocks noGrp="1" noChangeAspect="1"/>
          </p:cNvPicPr>
          <p:nvPr>
            <p:ph idx="1"/>
          </p:nvPr>
        </p:nvPicPr>
        <p:blipFill rotWithShape="1">
          <a:blip r:embed="rId3"/>
          <a:srcRect l="11089" r="14537"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12" name="Rectangle 1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58E462-2FA8-2258-4C78-48C2EFD33130}"/>
              </a:ext>
            </a:extLst>
          </p:cNvPr>
          <p:cNvSpPr txBox="1"/>
          <p:nvPr/>
        </p:nvSpPr>
        <p:spPr>
          <a:xfrm>
            <a:off x="145485" y="6373833"/>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18411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3626CC-EE44-1172-4006-AF2D1C3BC61B}"/>
              </a:ext>
            </a:extLst>
          </p:cNvPr>
          <p:cNvSpPr>
            <a:spLocks noGrp="1"/>
          </p:cNvSpPr>
          <p:nvPr>
            <p:ph type="title"/>
          </p:nvPr>
        </p:nvSpPr>
        <p:spPr>
          <a:xfrm>
            <a:off x="550864" y="549275"/>
            <a:ext cx="3565524" cy="3671996"/>
          </a:xfrm>
        </p:spPr>
        <p:txBody>
          <a:bodyPr wrap="square" anchor="b">
            <a:normAutofit/>
          </a:bodyPr>
          <a:lstStyle/>
          <a:p>
            <a:pPr>
              <a:lnSpc>
                <a:spcPct val="90000"/>
              </a:lnSpc>
            </a:pPr>
            <a:r>
              <a:rPr lang="en-CA" sz="3600" dirty="0"/>
              <a:t>UNDERSTAND HOW TO DEAL WITH COMMON PATTERNS</a:t>
            </a:r>
            <a:br>
              <a:rPr lang="en-CA" sz="3000" dirty="0"/>
            </a:br>
            <a:endParaRPr lang="en-US" sz="3000" dirty="0"/>
          </a:p>
        </p:txBody>
      </p:sp>
      <p:sp>
        <p:nvSpPr>
          <p:cNvPr id="3" name="Content Placeholder 2">
            <a:extLst>
              <a:ext uri="{FF2B5EF4-FFF2-40B4-BE49-F238E27FC236}">
                <a16:creationId xmlns:a16="http://schemas.microsoft.com/office/drawing/2014/main" id="{7149D6FA-87E7-58C0-8F6E-460ADB5E80DB}"/>
              </a:ext>
            </a:extLst>
          </p:cNvPr>
          <p:cNvSpPr>
            <a:spLocks noGrp="1"/>
          </p:cNvSpPr>
          <p:nvPr>
            <p:ph idx="1"/>
          </p:nvPr>
        </p:nvSpPr>
        <p:spPr>
          <a:xfrm>
            <a:off x="492687" y="4273180"/>
            <a:ext cx="3866371" cy="994732"/>
          </a:xfrm>
        </p:spPr>
        <p:txBody>
          <a:bodyPr anchor="t">
            <a:normAutofit/>
          </a:bodyPr>
          <a:lstStyle/>
          <a:p>
            <a:pPr marL="0" indent="0">
              <a:buNone/>
            </a:pPr>
            <a:r>
              <a:rPr lang="en-CA" sz="2800" dirty="0"/>
              <a:t>What happens when…?</a:t>
            </a:r>
            <a:endParaRPr lang="en-US" sz="2800" dirty="0"/>
          </a:p>
        </p:txBody>
      </p:sp>
      <p:pic>
        <p:nvPicPr>
          <p:cNvPr id="28" name="Picture 4" descr="Sticky notes with question marks">
            <a:extLst>
              <a:ext uri="{FF2B5EF4-FFF2-40B4-BE49-F238E27FC236}">
                <a16:creationId xmlns:a16="http://schemas.microsoft.com/office/drawing/2014/main" id="{DC019029-73C6-4078-693D-705DA80F5A6E}"/>
              </a:ext>
            </a:extLst>
          </p:cNvPr>
          <p:cNvPicPr>
            <a:picLocks noChangeAspect="1"/>
          </p:cNvPicPr>
          <p:nvPr/>
        </p:nvPicPr>
        <p:blipFill rotWithShape="1">
          <a:blip r:embed="rId3"/>
          <a:srcRect l="14035" r="11592" b="-1"/>
          <a:stretch/>
        </p:blipFill>
        <p:spPr>
          <a:xfrm>
            <a:off x="4856890" y="274637"/>
            <a:ext cx="7029117" cy="6308725"/>
          </a:xfrm>
          <a:custGeom>
            <a:avLst/>
            <a:gdLst/>
            <a:ahLst/>
            <a:cxnLst/>
            <a:rect l="l" t="t" r="r" b="b"/>
            <a:pathLst>
              <a:path w="7641102" h="6858000">
                <a:moveTo>
                  <a:pt x="0" y="0"/>
                </a:moveTo>
                <a:lnTo>
                  <a:pt x="7641102" y="0"/>
                </a:lnTo>
                <a:lnTo>
                  <a:pt x="7641102" y="6858000"/>
                </a:lnTo>
                <a:lnTo>
                  <a:pt x="0" y="6858000"/>
                </a:lnTo>
                <a:close/>
              </a:path>
            </a:pathLst>
          </a:custGeom>
        </p:spPr>
      </p:pic>
      <p:sp>
        <p:nvSpPr>
          <p:cNvPr id="29" name="Rectangle 10">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7A71EB-EE15-5718-AE86-25E84BA77790}"/>
              </a:ext>
            </a:extLst>
          </p:cNvPr>
          <p:cNvSpPr txBox="1"/>
          <p:nvPr/>
        </p:nvSpPr>
        <p:spPr>
          <a:xfrm>
            <a:off x="0" y="6464948"/>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32737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2A6992-48FC-4196-F22F-8EE5C54205F7}"/>
              </a:ext>
            </a:extLst>
          </p:cNvPr>
          <p:cNvPicPr>
            <a:picLocks noChangeAspect="1"/>
          </p:cNvPicPr>
          <p:nvPr/>
        </p:nvPicPr>
        <p:blipFill rotWithShape="1">
          <a:blip r:embed="rId3"/>
          <a:srcRect t="15730"/>
          <a:stretch/>
        </p:blipFill>
        <p:spPr>
          <a:xfrm>
            <a:off x="324088" y="328311"/>
            <a:ext cx="11448769" cy="617466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06552-CB08-F196-FB70-5D4863CA9D0F}"/>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r>
              <a:rPr lang="en-US" sz="6400" kern="1200">
                <a:solidFill>
                  <a:schemeClr val="tx1"/>
                </a:solidFill>
                <a:latin typeface="+mj-lt"/>
                <a:ea typeface="+mj-ea"/>
                <a:cs typeface="+mj-cs"/>
              </a:rPr>
              <a:t>APPLY SYSTEMS THINKING</a:t>
            </a:r>
          </a:p>
        </p:txBody>
      </p:sp>
      <p:sp>
        <p:nvSpPr>
          <p:cNvPr id="5" name="TextBox 4">
            <a:extLst>
              <a:ext uri="{FF2B5EF4-FFF2-40B4-BE49-F238E27FC236}">
                <a16:creationId xmlns:a16="http://schemas.microsoft.com/office/drawing/2014/main" id="{9C717CCA-2AB4-85C2-0280-0C7A202C76E1}"/>
              </a:ext>
            </a:extLst>
          </p:cNvPr>
          <p:cNvSpPr txBox="1"/>
          <p:nvPr/>
        </p:nvSpPr>
        <p:spPr>
          <a:xfrm>
            <a:off x="10108113" y="6467633"/>
            <a:ext cx="2083887" cy="369332"/>
          </a:xfrm>
          <a:prstGeom prst="rect">
            <a:avLst/>
          </a:prstGeom>
          <a:noFill/>
        </p:spPr>
        <p:txBody>
          <a:bodyPr wrap="square" rtlCol="0">
            <a:spAutoFit/>
          </a:bodyPr>
          <a:lstStyle/>
          <a:p>
            <a:r>
              <a:rPr lang="en-CA" dirty="0"/>
              <a:t>gamesreviews.com</a:t>
            </a:r>
            <a:endParaRPr lang="en-US" dirty="0"/>
          </a:p>
        </p:txBody>
      </p:sp>
      <p:sp>
        <p:nvSpPr>
          <p:cNvPr id="6" name="TextBox 5">
            <a:extLst>
              <a:ext uri="{FF2B5EF4-FFF2-40B4-BE49-F238E27FC236}">
                <a16:creationId xmlns:a16="http://schemas.microsoft.com/office/drawing/2014/main" id="{08D23D33-BFD7-0877-5280-B883CCE59EAF}"/>
              </a:ext>
            </a:extLst>
          </p:cNvPr>
          <p:cNvSpPr txBox="1"/>
          <p:nvPr/>
        </p:nvSpPr>
        <p:spPr>
          <a:xfrm>
            <a:off x="324088" y="6496743"/>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2789908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oup 3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37" name="Freeform: Shape 3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2" name="Rectangle 4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 camera lens">
            <a:extLst>
              <a:ext uri="{FF2B5EF4-FFF2-40B4-BE49-F238E27FC236}">
                <a16:creationId xmlns:a16="http://schemas.microsoft.com/office/drawing/2014/main" id="{8E1E60B3-6682-1CF4-3389-76E6D84178C8}"/>
              </a:ext>
            </a:extLst>
          </p:cNvPr>
          <p:cNvPicPr>
            <a:picLocks noChangeAspect="1"/>
          </p:cNvPicPr>
          <p:nvPr/>
        </p:nvPicPr>
        <p:blipFill rotWithShape="1">
          <a:blip r:embed="rId3"/>
          <a:srcRect l="5778"/>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44" name="Rectangle 43">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0F8DE-CDCC-1373-386A-70FB08759EDA}"/>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90000"/>
              </a:lnSpc>
            </a:pPr>
            <a:r>
              <a:rPr lang="en-US" sz="4500" kern="1200">
                <a:solidFill>
                  <a:schemeClr val="tx1"/>
                </a:solidFill>
                <a:latin typeface="+mj-lt"/>
                <a:ea typeface="+mj-ea"/>
                <a:cs typeface="+mj-cs"/>
              </a:rPr>
              <a:t>APPLY SYSTEMS THINKING TO PERSONAL AND PROFESSIONAL LIFE</a:t>
            </a:r>
          </a:p>
        </p:txBody>
      </p:sp>
      <p:sp>
        <p:nvSpPr>
          <p:cNvPr id="4" name="TextBox 3">
            <a:extLst>
              <a:ext uri="{FF2B5EF4-FFF2-40B4-BE49-F238E27FC236}">
                <a16:creationId xmlns:a16="http://schemas.microsoft.com/office/drawing/2014/main" id="{FF29D0A6-4576-E44B-1780-15CD7155FF03}"/>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613256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5556DD-1AA0-6EE2-6265-0F52D560D824}"/>
              </a:ext>
            </a:extLst>
          </p:cNvPr>
          <p:cNvSpPr>
            <a:spLocks noGrp="1"/>
          </p:cNvSpPr>
          <p:nvPr>
            <p:ph type="title"/>
          </p:nvPr>
        </p:nvSpPr>
        <p:spPr>
          <a:xfrm>
            <a:off x="3359149" y="1520825"/>
            <a:ext cx="8281987" cy="1333057"/>
          </a:xfrm>
        </p:spPr>
        <p:txBody>
          <a:bodyPr wrap="square" anchor="t">
            <a:normAutofit/>
          </a:bodyPr>
          <a:lstStyle/>
          <a:p>
            <a:r>
              <a:rPr lang="en-CA" dirty="0"/>
              <a:t>SUMMARY	</a:t>
            </a:r>
            <a:endParaRPr lang="en-US" dirty="0"/>
          </a:p>
        </p:txBody>
      </p:sp>
      <p:sp>
        <p:nvSpPr>
          <p:cNvPr id="10" name="Oval 9">
            <a:extLst>
              <a:ext uri="{FF2B5EF4-FFF2-40B4-BE49-F238E27FC236}">
                <a16:creationId xmlns:a16="http://schemas.microsoft.com/office/drawing/2014/main" id="{504E6BD3-B518-46A4-9CC0-30D09555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9157" y="158455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A31FBE92-3FC2-48E4-874B-A5273A0425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0526" y="2488515"/>
            <a:ext cx="1262947" cy="1335600"/>
            <a:chOff x="2678417" y="2427951"/>
            <a:chExt cx="1262947" cy="1335600"/>
          </a:xfrm>
        </p:grpSpPr>
        <p:sp>
          <p:nvSpPr>
            <p:cNvPr id="13" name="Freeform: Shape 12">
              <a:extLst>
                <a:ext uri="{FF2B5EF4-FFF2-40B4-BE49-F238E27FC236}">
                  <a16:creationId xmlns:a16="http://schemas.microsoft.com/office/drawing/2014/main" id="{4F7C333A-2381-4657-ACDA-47654B21FA7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74A5CCC1-7BBD-4F00-82CF-C7683D9FF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Freeform: Shape 15">
            <a:extLst>
              <a:ext uri="{FF2B5EF4-FFF2-40B4-BE49-F238E27FC236}">
                <a16:creationId xmlns:a16="http://schemas.microsoft.com/office/drawing/2014/main" id="{A0DAEA90-11E9-4069-BC2C-6F65C6C1C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8600937" y="4090109"/>
            <a:ext cx="3682485" cy="1853969"/>
          </a:xfrm>
          <a:custGeom>
            <a:avLst/>
            <a:gdLst>
              <a:gd name="connsiteX0" fmla="*/ 3682485 w 3682485"/>
              <a:gd name="connsiteY0" fmla="*/ 1853969 h 1853969"/>
              <a:gd name="connsiteX1" fmla="*/ 2755500 w 3682485"/>
              <a:gd name="connsiteY1" fmla="*/ 1853969 h 1853969"/>
              <a:gd name="connsiteX2" fmla="*/ 1828517 w 3682485"/>
              <a:gd name="connsiteY2" fmla="*/ 926985 h 1853969"/>
              <a:gd name="connsiteX3" fmla="*/ 901534 w 3682485"/>
              <a:gd name="connsiteY3" fmla="*/ 1853969 h 1853969"/>
              <a:gd name="connsiteX4" fmla="*/ 293606 w 3682485"/>
              <a:gd name="connsiteY4" fmla="*/ 1853969 h 1853969"/>
              <a:gd name="connsiteX5" fmla="*/ 0 w 3682485"/>
              <a:gd name="connsiteY5" fmla="*/ 1560363 h 1853969"/>
              <a:gd name="connsiteX6" fmla="*/ 12215 w 3682485"/>
              <a:gd name="connsiteY6" fmla="*/ 1480329 h 1853969"/>
              <a:gd name="connsiteX7" fmla="*/ 1828517 w 3682485"/>
              <a:gd name="connsiteY7" fmla="*/ 0 h 1853969"/>
              <a:gd name="connsiteX8" fmla="*/ 3682485 w 3682485"/>
              <a:gd name="connsiteY8"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2485" h="1853969">
                <a:moveTo>
                  <a:pt x="3682485" y="1853969"/>
                </a:moveTo>
                <a:lnTo>
                  <a:pt x="2755500" y="1853969"/>
                </a:lnTo>
                <a:cubicBezTo>
                  <a:pt x="2755500" y="1342010"/>
                  <a:pt x="2340476" y="926985"/>
                  <a:pt x="1828517" y="926985"/>
                </a:cubicBezTo>
                <a:cubicBezTo>
                  <a:pt x="1316558" y="926985"/>
                  <a:pt x="901534" y="1342010"/>
                  <a:pt x="901534" y="1853969"/>
                </a:cubicBezTo>
                <a:lnTo>
                  <a:pt x="293606" y="1853969"/>
                </a:lnTo>
                <a:lnTo>
                  <a:pt x="0" y="1560363"/>
                </a:lnTo>
                <a:lnTo>
                  <a:pt x="12215" y="1480329"/>
                </a:lnTo>
                <a:cubicBezTo>
                  <a:pt x="185091" y="635508"/>
                  <a:pt x="932589" y="0"/>
                  <a:pt x="1828517" y="0"/>
                </a:cubicBezTo>
                <a:cubicBezTo>
                  <a:pt x="2852434" y="0"/>
                  <a:pt x="3682485" y="830051"/>
                  <a:pt x="368248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508000" dist="101600" dir="96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8" name="Freeform: Shape 17">
            <a:extLst>
              <a:ext uri="{FF2B5EF4-FFF2-40B4-BE49-F238E27FC236}">
                <a16:creationId xmlns:a16="http://schemas.microsoft.com/office/drawing/2014/main" id="{E0E8189B-747E-48AE-99A9-1BEE680125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8711129" y="3843994"/>
            <a:ext cx="3644147" cy="2149759"/>
          </a:xfrm>
          <a:custGeom>
            <a:avLst/>
            <a:gdLst>
              <a:gd name="connsiteX0" fmla="*/ 3644147 w 3644147"/>
              <a:gd name="connsiteY0" fmla="*/ 2149759 h 2149759"/>
              <a:gd name="connsiteX1" fmla="*/ 2717163 w 3644147"/>
              <a:gd name="connsiteY1" fmla="*/ 2149759 h 2149759"/>
              <a:gd name="connsiteX2" fmla="*/ 1790179 w 3644147"/>
              <a:gd name="connsiteY2" fmla="*/ 1074881 h 2149759"/>
              <a:gd name="connsiteX3" fmla="*/ 863196 w 3644147"/>
              <a:gd name="connsiteY3" fmla="*/ 2149759 h 2149759"/>
              <a:gd name="connsiteX4" fmla="*/ 551057 w 3644147"/>
              <a:gd name="connsiteY4" fmla="*/ 2149759 h 2149759"/>
              <a:gd name="connsiteX5" fmla="*/ 0 w 3644147"/>
              <a:gd name="connsiteY5" fmla="*/ 1598702 h 2149759"/>
              <a:gd name="connsiteX6" fmla="*/ 19562 w 3644147"/>
              <a:gd name="connsiteY6" fmla="*/ 1510486 h 2149759"/>
              <a:gd name="connsiteX7" fmla="*/ 1790179 w 3644147"/>
              <a:gd name="connsiteY7" fmla="*/ 0 h 2149759"/>
              <a:gd name="connsiteX8" fmla="*/ 3644147 w 3644147"/>
              <a:gd name="connsiteY8" fmla="*/ 2149759 h 2149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4147" h="2149759">
                <a:moveTo>
                  <a:pt x="3644147" y="2149759"/>
                </a:moveTo>
                <a:lnTo>
                  <a:pt x="2717163" y="2149759"/>
                </a:lnTo>
                <a:cubicBezTo>
                  <a:pt x="2717162" y="1556120"/>
                  <a:pt x="2302138" y="1074880"/>
                  <a:pt x="1790179" y="1074881"/>
                </a:cubicBezTo>
                <a:cubicBezTo>
                  <a:pt x="1278220" y="1074880"/>
                  <a:pt x="863196" y="1556119"/>
                  <a:pt x="863196" y="2149759"/>
                </a:cubicBezTo>
                <a:lnTo>
                  <a:pt x="551057" y="2149759"/>
                </a:lnTo>
                <a:lnTo>
                  <a:pt x="0" y="1598702"/>
                </a:lnTo>
                <a:lnTo>
                  <a:pt x="19562" y="1510486"/>
                </a:lnTo>
                <a:cubicBezTo>
                  <a:pt x="254295" y="635388"/>
                  <a:pt x="958246" y="0"/>
                  <a:pt x="1790179" y="0"/>
                </a:cubicBezTo>
                <a:cubicBezTo>
                  <a:pt x="2814097" y="0"/>
                  <a:pt x="3644147" y="962481"/>
                  <a:pt x="3644147" y="2149759"/>
                </a:cubicBezTo>
                <a:close/>
              </a:path>
            </a:pathLst>
          </a:custGeom>
          <a:solidFill>
            <a:schemeClr val="bg2">
              <a:lumMod val="50000"/>
              <a:lumOff val="50000"/>
              <a:alpha val="6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5D7986BD-B75A-4CC6-1095-8FCE68A4BB75}"/>
              </a:ext>
            </a:extLst>
          </p:cNvPr>
          <p:cNvSpPr>
            <a:spLocks noGrp="1"/>
          </p:cNvSpPr>
          <p:nvPr>
            <p:ph idx="1"/>
          </p:nvPr>
        </p:nvSpPr>
        <p:spPr>
          <a:xfrm>
            <a:off x="3377566" y="3052367"/>
            <a:ext cx="5418772" cy="3040458"/>
          </a:xfrm>
        </p:spPr>
        <p:txBody>
          <a:bodyPr anchor="t">
            <a:normAutofit/>
          </a:bodyPr>
          <a:lstStyle/>
          <a:p>
            <a:pPr marL="0" indent="0">
              <a:buNone/>
            </a:pPr>
            <a:r>
              <a:rPr lang="en-CA" sz="2800" dirty="0"/>
              <a:t>The perceptions of oneself and others, communicated in conversation, reveal the character, climate, vitality, health, and dysfunction in social systems.</a:t>
            </a:r>
            <a:endParaRPr lang="en-US" sz="2800" dirty="0"/>
          </a:p>
        </p:txBody>
      </p:sp>
      <p:sp>
        <p:nvSpPr>
          <p:cNvPr id="20" name="Oval 19">
            <a:extLst>
              <a:ext uri="{FF2B5EF4-FFF2-40B4-BE49-F238E27FC236}">
                <a16:creationId xmlns:a16="http://schemas.microsoft.com/office/drawing/2014/main" id="{D9DE43D0-73AC-46B4-A39F-E66967A1F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flipH="1" flipV="1">
            <a:off x="10021470" y="292006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803C343E-7EAC-4512-955A-33B1833F2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flipH="1" flipV="1">
            <a:off x="11901768" y="4915975"/>
            <a:ext cx="214196" cy="701949"/>
          </a:xfrm>
          <a:custGeom>
            <a:avLst/>
            <a:gdLst>
              <a:gd name="connsiteX0" fmla="*/ 128682 w 214196"/>
              <a:gd name="connsiteY0" fmla="*/ 9479 h 701949"/>
              <a:gd name="connsiteX1" fmla="*/ 214196 w 214196"/>
              <a:gd name="connsiteY1" fmla="*/ 466589 h 701949"/>
              <a:gd name="connsiteX2" fmla="*/ 213337 w 214196"/>
              <a:gd name="connsiteY2" fmla="*/ 503724 h 701949"/>
              <a:gd name="connsiteX3" fmla="*/ 15112 w 214196"/>
              <a:gd name="connsiteY3" fmla="*/ 701949 h 701949"/>
              <a:gd name="connsiteX4" fmla="*/ 8417 w 214196"/>
              <a:gd name="connsiteY4" fmla="*/ 648207 h 701949"/>
              <a:gd name="connsiteX5" fmla="*/ 0 w 214196"/>
              <a:gd name="connsiteY5" fmla="*/ 466589 h 701949"/>
              <a:gd name="connsiteX6" fmla="*/ 107098 w 214196"/>
              <a:gd name="connsiteY6" fmla="*/ 0 h 701949"/>
              <a:gd name="connsiteX7" fmla="*/ 128682 w 214196"/>
              <a:gd name="connsiteY7" fmla="*/ 9479 h 70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96" h="701949">
                <a:moveTo>
                  <a:pt x="128682" y="9479"/>
                </a:moveTo>
                <a:cubicBezTo>
                  <a:pt x="177485" y="52987"/>
                  <a:pt x="214196" y="241110"/>
                  <a:pt x="214196" y="466589"/>
                </a:cubicBezTo>
                <a:lnTo>
                  <a:pt x="213337" y="503724"/>
                </a:lnTo>
                <a:lnTo>
                  <a:pt x="15112" y="701949"/>
                </a:lnTo>
                <a:lnTo>
                  <a:pt x="8417" y="648207"/>
                </a:lnTo>
                <a:cubicBezTo>
                  <a:pt x="2997" y="592384"/>
                  <a:pt x="0" y="531011"/>
                  <a:pt x="0" y="466589"/>
                </a:cubicBezTo>
                <a:cubicBezTo>
                  <a:pt x="0" y="208899"/>
                  <a:pt x="47949" y="0"/>
                  <a:pt x="107098" y="0"/>
                </a:cubicBezTo>
                <a:cubicBezTo>
                  <a:pt x="114492" y="0"/>
                  <a:pt x="121710" y="3264"/>
                  <a:pt x="128682" y="9479"/>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30B89677-85FB-E173-44B5-B4A5992229C2}"/>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7813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Freeform: Shape 5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65" name="Freeform: Shape 6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6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70" name="Rectangle 6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C6F49-272B-8C61-1F47-67817C6BAC98}"/>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r>
              <a:rPr lang="en-US" sz="6400" kern="1200">
                <a:solidFill>
                  <a:schemeClr val="tx1"/>
                </a:solidFill>
                <a:latin typeface="+mj-lt"/>
                <a:ea typeface="+mj-ea"/>
                <a:cs typeface="+mj-cs"/>
              </a:rPr>
              <a:t>REVIEW</a:t>
            </a:r>
            <a:br>
              <a:rPr lang="en-US" sz="6400" kern="1200">
                <a:solidFill>
                  <a:schemeClr val="tx1"/>
                </a:solidFill>
                <a:latin typeface="+mj-lt"/>
                <a:ea typeface="+mj-ea"/>
                <a:cs typeface="+mj-cs"/>
              </a:rPr>
            </a:br>
            <a:endParaRPr lang="en-US" sz="6400" kern="1200">
              <a:solidFill>
                <a:schemeClr val="tx1"/>
              </a:solidFill>
              <a:latin typeface="+mj-lt"/>
              <a:ea typeface="+mj-ea"/>
              <a:cs typeface="+mj-cs"/>
            </a:endParaRPr>
          </a:p>
        </p:txBody>
      </p:sp>
      <p:pic>
        <p:nvPicPr>
          <p:cNvPr id="27" name="Picture 26" descr="Nærbilde av kameralinse">
            <a:extLst>
              <a:ext uri="{FF2B5EF4-FFF2-40B4-BE49-F238E27FC236}">
                <a16:creationId xmlns:a16="http://schemas.microsoft.com/office/drawing/2014/main" id="{484046D9-9213-FCB0-4FCE-7EF4A54E64F1}"/>
              </a:ext>
            </a:extLst>
          </p:cNvPr>
          <p:cNvPicPr>
            <a:picLocks noChangeAspect="1"/>
          </p:cNvPicPr>
          <p:nvPr/>
        </p:nvPicPr>
        <p:blipFill rotWithShape="1">
          <a:blip r:embed="rId3"/>
          <a:srcRect l="9410" r="23838" b="-2"/>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72" name="Group 71">
            <a:extLst>
              <a:ext uri="{FF2B5EF4-FFF2-40B4-BE49-F238E27FC236}">
                <a16:creationId xmlns:a16="http://schemas.microsoft.com/office/drawing/2014/main" id="{73840CF4-F848-4FE0-AEA6-C9E806911B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20950" y="549275"/>
            <a:ext cx="667802" cy="631474"/>
            <a:chOff x="10478914" y="1506691"/>
            <a:chExt cx="667802" cy="631474"/>
          </a:xfrm>
        </p:grpSpPr>
        <p:sp>
          <p:nvSpPr>
            <p:cNvPr id="73" name="Freeform: Shape 72">
              <a:extLst>
                <a:ext uri="{FF2B5EF4-FFF2-40B4-BE49-F238E27FC236}">
                  <a16:creationId xmlns:a16="http://schemas.microsoft.com/office/drawing/2014/main" id="{F4B46153-41DB-494F-9B08-EBCCF27283D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a:extLst>
                <a:ext uri="{FF2B5EF4-FFF2-40B4-BE49-F238E27FC236}">
                  <a16:creationId xmlns:a16="http://schemas.microsoft.com/office/drawing/2014/main" id="{7B6D42DA-2D84-4A50-A359-7A5C651B1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 name="Oval 75">
            <a:extLst>
              <a:ext uri="{FF2B5EF4-FFF2-40B4-BE49-F238E27FC236}">
                <a16:creationId xmlns:a16="http://schemas.microsoft.com/office/drawing/2014/main" id="{94459D96-B947-4C7F-8BCA-915F8B07C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2954" y="5171203"/>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AA207E4B-1EEF-4F30-DD03-B252B3551CBF}"/>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36278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E27384-E9B1-D5FF-9801-860ED43A083C}"/>
              </a:ext>
            </a:extLst>
          </p:cNvPr>
          <p:cNvPicPr>
            <a:picLocks noChangeAspect="1"/>
          </p:cNvPicPr>
          <p:nvPr/>
        </p:nvPicPr>
        <p:blipFill>
          <a:blip r:embed="rId3"/>
          <a:stretch>
            <a:fillRect/>
          </a:stretch>
        </p:blipFill>
        <p:spPr>
          <a:xfrm>
            <a:off x="2746177" y="0"/>
            <a:ext cx="6699645" cy="6858000"/>
          </a:xfrm>
          <a:prstGeom prst="rect">
            <a:avLst/>
          </a:prstGeom>
        </p:spPr>
      </p:pic>
      <p:sp>
        <p:nvSpPr>
          <p:cNvPr id="7" name="TextBox 6">
            <a:extLst>
              <a:ext uri="{FF2B5EF4-FFF2-40B4-BE49-F238E27FC236}">
                <a16:creationId xmlns:a16="http://schemas.microsoft.com/office/drawing/2014/main" id="{98FD655E-3918-A739-08D6-C435BD346314}"/>
              </a:ext>
            </a:extLst>
          </p:cNvPr>
          <p:cNvSpPr txBox="1"/>
          <p:nvPr/>
        </p:nvSpPr>
        <p:spPr>
          <a:xfrm>
            <a:off x="9984101" y="6488668"/>
            <a:ext cx="1830811" cy="276999"/>
          </a:xfrm>
          <a:prstGeom prst="rect">
            <a:avLst/>
          </a:prstGeom>
          <a:noFill/>
        </p:spPr>
        <p:txBody>
          <a:bodyPr wrap="square">
            <a:spAutoFit/>
          </a:bodyPr>
          <a:lstStyle/>
          <a:p>
            <a:r>
              <a:rPr lang="en-US" sz="1200" dirty="0"/>
              <a:t>Kelly Brennan/Daily Bruin</a:t>
            </a:r>
          </a:p>
        </p:txBody>
      </p:sp>
      <p:sp>
        <p:nvSpPr>
          <p:cNvPr id="8" name="TextBox 7">
            <a:extLst>
              <a:ext uri="{FF2B5EF4-FFF2-40B4-BE49-F238E27FC236}">
                <a16:creationId xmlns:a16="http://schemas.microsoft.com/office/drawing/2014/main" id="{51523AD6-6668-FB99-5014-668FEC7BE3DA}"/>
              </a:ext>
            </a:extLst>
          </p:cNvPr>
          <p:cNvSpPr txBox="1"/>
          <p:nvPr/>
        </p:nvSpPr>
        <p:spPr>
          <a:xfrm>
            <a:off x="199520" y="6282714"/>
            <a:ext cx="3612667" cy="584775"/>
          </a:xfrm>
          <a:prstGeom prst="rect">
            <a:avLst/>
          </a:prstGeom>
          <a:noFill/>
        </p:spPr>
        <p:txBody>
          <a:bodyPr wrap="square" rtlCol="0">
            <a:spAutoFit/>
          </a:bodyPr>
          <a:lstStyle/>
          <a:p>
            <a:r>
              <a:rPr lang="en-US" sz="1600" dirty="0"/>
              <a:t>© Workplace Education Mani</a:t>
            </a:r>
            <a:r>
              <a:rPr lang="en-US" sz="1600" dirty="0">
                <a:solidFill>
                  <a:schemeClr val="bg1"/>
                </a:solidFill>
              </a:rPr>
              <a:t>toba 2023   </a:t>
            </a:r>
          </a:p>
          <a:p>
            <a:r>
              <a:rPr lang="en-US" sz="1600" dirty="0"/>
              <a:t>All Rights Reserved</a:t>
            </a:r>
          </a:p>
        </p:txBody>
      </p:sp>
    </p:spTree>
    <p:extLst>
      <p:ext uri="{BB962C8B-B14F-4D97-AF65-F5344CB8AC3E}">
        <p14:creationId xmlns:p14="http://schemas.microsoft.com/office/powerpoint/2010/main" val="367157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A9199-9850-A7B4-46B7-74297617ED25}"/>
              </a:ext>
            </a:extLst>
          </p:cNvPr>
          <p:cNvSpPr>
            <a:spLocks noGrp="1"/>
          </p:cNvSpPr>
          <p:nvPr>
            <p:ph type="title"/>
          </p:nvPr>
        </p:nvSpPr>
        <p:spPr/>
        <p:txBody>
          <a:bodyPr/>
          <a:lstStyle/>
          <a:p>
            <a:r>
              <a:rPr lang="en-CA" dirty="0">
                <a:solidFill>
                  <a:srgbClr val="0099CC"/>
                </a:solidFill>
              </a:rPr>
              <a:t>Thank you!</a:t>
            </a:r>
            <a:endParaRPr lang="en-US" dirty="0">
              <a:solidFill>
                <a:srgbClr val="0099CC"/>
              </a:solidFill>
            </a:endParaRPr>
          </a:p>
        </p:txBody>
      </p:sp>
      <p:sp>
        <p:nvSpPr>
          <p:cNvPr id="3" name="Content Placeholder 2">
            <a:extLst>
              <a:ext uri="{FF2B5EF4-FFF2-40B4-BE49-F238E27FC236}">
                <a16:creationId xmlns:a16="http://schemas.microsoft.com/office/drawing/2014/main" id="{DB34AEA1-4750-39E0-41C1-687DDE44E62A}"/>
              </a:ext>
            </a:extLst>
          </p:cNvPr>
          <p:cNvSpPr>
            <a:spLocks noGrp="1"/>
          </p:cNvSpPr>
          <p:nvPr>
            <p:ph idx="1"/>
          </p:nvPr>
        </p:nvSpPr>
        <p:spPr>
          <a:xfrm>
            <a:off x="276094" y="1744218"/>
            <a:ext cx="11639812" cy="4765065"/>
          </a:xfrm>
        </p:spPr>
        <p:txBody>
          <a:bodyPr>
            <a:normAutofit fontScale="62500" lnSpcReduction="20000"/>
          </a:bodyPr>
          <a:lstStyle/>
          <a:p>
            <a:pPr marL="0" indent="0" algn="ctr">
              <a:buNone/>
            </a:pPr>
            <a:r>
              <a:rPr lang="en-CA" sz="4500" dirty="0"/>
              <a:t> Employment and Social Development Canada</a:t>
            </a:r>
          </a:p>
          <a:p>
            <a:pPr marL="0" indent="0" algn="ctr">
              <a:buNone/>
            </a:pPr>
            <a:r>
              <a:rPr lang="en-CA" sz="4500" dirty="0"/>
              <a:t>&amp;</a:t>
            </a:r>
            <a:br>
              <a:rPr lang="en-CA" sz="4500" dirty="0"/>
            </a:br>
            <a:r>
              <a:rPr lang="en-CA" sz="4500" dirty="0"/>
              <a:t>     Manitoba Education and Training</a:t>
            </a:r>
          </a:p>
          <a:p>
            <a:pPr marL="0" indent="0" algn="ctr">
              <a:buNone/>
            </a:pPr>
            <a:r>
              <a:rPr lang="en-CA" sz="4500" dirty="0"/>
              <a:t>for supporting the development of this continuous learning curriculum.</a:t>
            </a:r>
          </a:p>
          <a:p>
            <a:pPr marL="0" indent="0" algn="ctr">
              <a:buNone/>
            </a:pPr>
            <a:endParaRPr lang="en-CA" sz="4500" dirty="0"/>
          </a:p>
          <a:p>
            <a:pPr marL="0" indent="0" algn="ctr">
              <a:buNone/>
            </a:pPr>
            <a:r>
              <a:rPr lang="en-CA" sz="4500" dirty="0"/>
              <a:t>This project was jointly funded through Human Resources Skills Development Canada and Entrepreneurship Training and Trade.</a:t>
            </a:r>
          </a:p>
          <a:p>
            <a:pPr marL="0" indent="0">
              <a:buNone/>
            </a:pPr>
            <a:br>
              <a:rPr lang="en-CA" dirty="0"/>
            </a:br>
            <a:br>
              <a:rPr lang="en-CA" dirty="0"/>
            </a:br>
            <a:endParaRPr lang="en-CA" dirty="0"/>
          </a:p>
        </p:txBody>
      </p:sp>
      <p:sp>
        <p:nvSpPr>
          <p:cNvPr id="4" name="TextBox 3">
            <a:extLst>
              <a:ext uri="{FF2B5EF4-FFF2-40B4-BE49-F238E27FC236}">
                <a16:creationId xmlns:a16="http://schemas.microsoft.com/office/drawing/2014/main" id="{7545E2B1-90CA-AC80-3AE1-964DB43D1B25}"/>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26623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2;p4" descr="Learn about the Skills - Canada.ca">
            <a:extLst>
              <a:ext uri="{FF2B5EF4-FFF2-40B4-BE49-F238E27FC236}">
                <a16:creationId xmlns:a16="http://schemas.microsoft.com/office/drawing/2014/main" id="{975FCAFD-41B8-6A2E-5B78-15C794831261}"/>
              </a:ext>
            </a:extLst>
          </p:cNvPr>
          <p:cNvPicPr preferRelativeResize="0">
            <a:picLocks noGrp="1"/>
          </p:cNvPicPr>
          <p:nvPr>
            <p:ph idx="1"/>
          </p:nvPr>
        </p:nvPicPr>
        <p:blipFill rotWithShape="1">
          <a:blip r:embed="rId2">
            <a:alphaModFix/>
          </a:blip>
          <a:srcRect/>
          <a:stretch/>
        </p:blipFill>
        <p:spPr>
          <a:xfrm>
            <a:off x="2779083" y="457743"/>
            <a:ext cx="6633834" cy="5942513"/>
          </a:xfrm>
          <a:prstGeom prst="rect">
            <a:avLst/>
          </a:prstGeom>
          <a:noFill/>
          <a:ln>
            <a:noFill/>
          </a:ln>
        </p:spPr>
      </p:pic>
    </p:spTree>
    <p:extLst>
      <p:ext uri="{BB962C8B-B14F-4D97-AF65-F5344CB8AC3E}">
        <p14:creationId xmlns:p14="http://schemas.microsoft.com/office/powerpoint/2010/main" val="2196364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A2FB-6641-A925-7168-24CF20354272}"/>
              </a:ext>
            </a:extLst>
          </p:cNvPr>
          <p:cNvSpPr>
            <a:spLocks noGrp="1"/>
          </p:cNvSpPr>
          <p:nvPr>
            <p:ph type="title"/>
          </p:nvPr>
        </p:nvSpPr>
        <p:spPr/>
        <p:txBody>
          <a:bodyPr/>
          <a:lstStyle/>
          <a:p>
            <a:r>
              <a:rPr lang="en-CA" dirty="0"/>
              <a:t>WELCOME AND INTRODUCTIONS</a:t>
            </a:r>
            <a:endParaRPr lang="en-US" dirty="0"/>
          </a:p>
        </p:txBody>
      </p:sp>
      <p:sp>
        <p:nvSpPr>
          <p:cNvPr id="3" name="Content Placeholder 2">
            <a:extLst>
              <a:ext uri="{FF2B5EF4-FFF2-40B4-BE49-F238E27FC236}">
                <a16:creationId xmlns:a16="http://schemas.microsoft.com/office/drawing/2014/main" id="{6B5244D2-97C5-441F-8852-C9C7DC55B750}"/>
              </a:ext>
            </a:extLst>
          </p:cNvPr>
          <p:cNvSpPr>
            <a:spLocks noGrp="1"/>
          </p:cNvSpPr>
          <p:nvPr>
            <p:ph idx="1"/>
          </p:nvPr>
        </p:nvSpPr>
        <p:spPr>
          <a:xfrm>
            <a:off x="2968667" y="2113199"/>
            <a:ext cx="8672469" cy="3979625"/>
          </a:xfrm>
        </p:spPr>
        <p:txBody>
          <a:bodyPr>
            <a:normAutofit/>
          </a:bodyPr>
          <a:lstStyle/>
          <a:p>
            <a:pPr marL="0" indent="0">
              <a:buNone/>
            </a:pPr>
            <a:r>
              <a:rPr lang="en-CA" sz="2800" dirty="0"/>
              <a:t>Please share:</a:t>
            </a:r>
          </a:p>
          <a:p>
            <a:pPr marL="0" indent="0">
              <a:buNone/>
            </a:pPr>
            <a:r>
              <a:rPr lang="en-CA" sz="2800" dirty="0"/>
              <a:t>Your name and where you work.</a:t>
            </a:r>
          </a:p>
          <a:p>
            <a:pPr marL="0" indent="0">
              <a:buNone/>
            </a:pPr>
            <a:r>
              <a:rPr lang="en-CA" sz="2800" dirty="0"/>
              <a:t>What do you like most about your work?</a:t>
            </a:r>
          </a:p>
          <a:p>
            <a:pPr marL="0" indent="0">
              <a:buNone/>
            </a:pPr>
            <a:r>
              <a:rPr lang="en-CA" sz="2800" dirty="0"/>
              <a:t>What do you hope to get out of this training?</a:t>
            </a:r>
            <a:endParaRPr lang="en-US" sz="2800" dirty="0"/>
          </a:p>
        </p:txBody>
      </p:sp>
    </p:spTree>
    <p:extLst>
      <p:ext uri="{BB962C8B-B14F-4D97-AF65-F5344CB8AC3E}">
        <p14:creationId xmlns:p14="http://schemas.microsoft.com/office/powerpoint/2010/main" val="404844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0982-4915-DE86-A27E-84C3D976CD0F}"/>
              </a:ext>
            </a:extLst>
          </p:cNvPr>
          <p:cNvSpPr>
            <a:spLocks noGrp="1"/>
          </p:cNvSpPr>
          <p:nvPr>
            <p:ph type="title"/>
          </p:nvPr>
        </p:nvSpPr>
        <p:spPr/>
        <p:txBody>
          <a:bodyPr/>
          <a:lstStyle/>
          <a:p>
            <a:r>
              <a:rPr lang="en-CA" dirty="0"/>
              <a:t>Learning Objectives</a:t>
            </a:r>
            <a:endParaRPr lang="en-US" dirty="0"/>
          </a:p>
        </p:txBody>
      </p:sp>
      <p:sp>
        <p:nvSpPr>
          <p:cNvPr id="3" name="Content Placeholder 2">
            <a:extLst>
              <a:ext uri="{FF2B5EF4-FFF2-40B4-BE49-F238E27FC236}">
                <a16:creationId xmlns:a16="http://schemas.microsoft.com/office/drawing/2014/main" id="{F8C4B454-953F-4F4B-8B8A-02BC89E78E6E}"/>
              </a:ext>
            </a:extLst>
          </p:cNvPr>
          <p:cNvSpPr>
            <a:spLocks noGrp="1"/>
          </p:cNvSpPr>
          <p:nvPr>
            <p:ph idx="1"/>
          </p:nvPr>
        </p:nvSpPr>
        <p:spPr>
          <a:xfrm>
            <a:off x="1627981" y="1694099"/>
            <a:ext cx="8936037" cy="3979625"/>
          </a:xfrm>
        </p:spPr>
        <p:txBody>
          <a:bodyPr>
            <a:normAutofit/>
          </a:bodyPr>
          <a:lstStyle/>
          <a:p>
            <a:r>
              <a:rPr lang="en-CA" sz="2800" dirty="0"/>
              <a:t>Define systems thinking.</a:t>
            </a:r>
          </a:p>
          <a:p>
            <a:r>
              <a:rPr lang="en-CA" sz="2800" dirty="0"/>
              <a:t>Identify various types of systems.</a:t>
            </a:r>
          </a:p>
          <a:p>
            <a:r>
              <a:rPr lang="en-CA" sz="2800" dirty="0"/>
              <a:t>Understand how systems behave.</a:t>
            </a:r>
          </a:p>
          <a:p>
            <a:r>
              <a:rPr lang="en-CA" sz="2800" dirty="0"/>
              <a:t>Identify common patterns within systems.</a:t>
            </a:r>
          </a:p>
          <a:p>
            <a:r>
              <a:rPr lang="en-CA" sz="2800" dirty="0"/>
              <a:t>Understand how to deal with common patterns.</a:t>
            </a:r>
          </a:p>
          <a:p>
            <a:r>
              <a:rPr lang="en-CA" sz="2800" dirty="0"/>
              <a:t>Apply systems thinking.</a:t>
            </a:r>
          </a:p>
        </p:txBody>
      </p:sp>
      <p:sp>
        <p:nvSpPr>
          <p:cNvPr id="4" name="TextBox 3">
            <a:extLst>
              <a:ext uri="{FF2B5EF4-FFF2-40B4-BE49-F238E27FC236}">
                <a16:creationId xmlns:a16="http://schemas.microsoft.com/office/drawing/2014/main" id="{67DB781B-BF48-231C-4300-495508236E08}"/>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770335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E766-107E-C321-E062-5E0B1B80C3C7}"/>
              </a:ext>
            </a:extLst>
          </p:cNvPr>
          <p:cNvSpPr>
            <a:spLocks noGrp="1"/>
          </p:cNvSpPr>
          <p:nvPr>
            <p:ph type="title"/>
          </p:nvPr>
        </p:nvSpPr>
        <p:spPr/>
        <p:txBody>
          <a:bodyPr/>
          <a:lstStyle/>
          <a:p>
            <a:r>
              <a:rPr lang="en-CA" dirty="0"/>
              <a:t>By the end of this Workshop</a:t>
            </a:r>
            <a:endParaRPr lang="en-US" dirty="0"/>
          </a:p>
        </p:txBody>
      </p:sp>
      <p:sp>
        <p:nvSpPr>
          <p:cNvPr id="3" name="Content Placeholder 2">
            <a:extLst>
              <a:ext uri="{FF2B5EF4-FFF2-40B4-BE49-F238E27FC236}">
                <a16:creationId xmlns:a16="http://schemas.microsoft.com/office/drawing/2014/main" id="{BD29131A-7537-68A0-B1BB-CBEA12A062EE}"/>
              </a:ext>
            </a:extLst>
          </p:cNvPr>
          <p:cNvSpPr>
            <a:spLocks noGrp="1"/>
          </p:cNvSpPr>
          <p:nvPr>
            <p:ph idx="1"/>
          </p:nvPr>
        </p:nvSpPr>
        <p:spPr>
          <a:xfrm>
            <a:off x="1236663" y="1881275"/>
            <a:ext cx="9431337" cy="2863527"/>
          </a:xfrm>
        </p:spPr>
        <p:txBody>
          <a:bodyPr>
            <a:normAutofit/>
          </a:bodyPr>
          <a:lstStyle/>
          <a:p>
            <a:pPr marL="0" indent="0">
              <a:buNone/>
            </a:pPr>
            <a:r>
              <a:rPr lang="en-CA" sz="2800" dirty="0"/>
              <a:t>You will be able to:</a:t>
            </a:r>
          </a:p>
          <a:p>
            <a:r>
              <a:rPr lang="en-CA" sz="2800" dirty="0"/>
              <a:t>Improve performance in personal and/or professional lives.</a:t>
            </a:r>
          </a:p>
          <a:p>
            <a:r>
              <a:rPr lang="en-CA" sz="2800" dirty="0"/>
              <a:t>Improve conflict situations with family and/or co-workers.</a:t>
            </a:r>
          </a:p>
          <a:p>
            <a:r>
              <a:rPr lang="en-CA" sz="2800" dirty="0"/>
              <a:t>Find solutions to problem patterns in your lives.</a:t>
            </a:r>
          </a:p>
        </p:txBody>
      </p:sp>
      <p:sp>
        <p:nvSpPr>
          <p:cNvPr id="4" name="TextBox 3">
            <a:extLst>
              <a:ext uri="{FF2B5EF4-FFF2-40B4-BE49-F238E27FC236}">
                <a16:creationId xmlns:a16="http://schemas.microsoft.com/office/drawing/2014/main" id="{94CAED8B-C0B2-9743-A28B-BFCFC8353FD9}"/>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8767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6E2C1-3158-0655-06D9-61B38B273DD3}"/>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r>
              <a:rPr lang="en-US" sz="6400" kern="1200">
                <a:solidFill>
                  <a:schemeClr val="tx1"/>
                </a:solidFill>
                <a:latin typeface="+mj-lt"/>
                <a:ea typeface="+mj-ea"/>
                <a:cs typeface="+mj-cs"/>
              </a:rPr>
              <a:t>Defining Systems Thinking</a:t>
            </a:r>
          </a:p>
        </p:txBody>
      </p:sp>
      <p:sp>
        <p:nvSpPr>
          <p:cNvPr id="23" name="Oval 22">
            <a:extLst>
              <a:ext uri="{FF2B5EF4-FFF2-40B4-BE49-F238E27FC236}">
                <a16:creationId xmlns:a16="http://schemas.microsoft.com/office/drawing/2014/main" id="{D87560B9-86B8-4558-93E9-FAB8DBE4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6122" y="7174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eform: Shape 24">
            <a:extLst>
              <a:ext uri="{FF2B5EF4-FFF2-40B4-BE49-F238E27FC236}">
                <a16:creationId xmlns:a16="http://schemas.microsoft.com/office/drawing/2014/main" id="{71400469-1077-4353-BFB5-E4159ADF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1524143" y="5425719"/>
            <a:ext cx="826527" cy="463493"/>
          </a:xfrm>
          <a:custGeom>
            <a:avLst/>
            <a:gdLst>
              <a:gd name="connsiteX0" fmla="*/ 791231 w 826527"/>
              <a:gd name="connsiteY0" fmla="*/ 135754 h 463493"/>
              <a:gd name="connsiteX1" fmla="*/ 826527 w 826527"/>
              <a:gd name="connsiteY1" fmla="*/ 178533 h 463493"/>
              <a:gd name="connsiteX2" fmla="*/ 658803 w 826527"/>
              <a:gd name="connsiteY2" fmla="*/ 346257 h 463493"/>
              <a:gd name="connsiteX3" fmla="*/ 627362 w 826527"/>
              <a:gd name="connsiteY3" fmla="*/ 299623 h 463493"/>
              <a:gd name="connsiteX4" fmla="*/ 463493 w 826527"/>
              <a:gd name="connsiteY4" fmla="*/ 231747 h 463493"/>
              <a:gd name="connsiteX5" fmla="*/ 231747 w 826527"/>
              <a:gd name="connsiteY5" fmla="*/ 463493 h 463493"/>
              <a:gd name="connsiteX6" fmla="*/ 0 w 826527"/>
              <a:gd name="connsiteY6" fmla="*/ 463493 h 463493"/>
              <a:gd name="connsiteX7" fmla="*/ 463492 w 826527"/>
              <a:gd name="connsiteY7" fmla="*/ 0 h 463493"/>
              <a:gd name="connsiteX8" fmla="*/ 791231 w 826527"/>
              <a:gd name="connsiteY8" fmla="*/ 135754 h 46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527" h="463493">
                <a:moveTo>
                  <a:pt x="791231" y="135754"/>
                </a:moveTo>
                <a:lnTo>
                  <a:pt x="826527" y="178533"/>
                </a:lnTo>
                <a:lnTo>
                  <a:pt x="658803" y="346257"/>
                </a:lnTo>
                <a:lnTo>
                  <a:pt x="627362" y="299623"/>
                </a:lnTo>
                <a:cubicBezTo>
                  <a:pt x="585424" y="257686"/>
                  <a:pt x="527487" y="231747"/>
                  <a:pt x="463493" y="231747"/>
                </a:cubicBezTo>
                <a:cubicBezTo>
                  <a:pt x="335503" y="231746"/>
                  <a:pt x="231746" y="335503"/>
                  <a:pt x="231747" y="463493"/>
                </a:cubicBezTo>
                <a:lnTo>
                  <a:pt x="0" y="463493"/>
                </a:lnTo>
                <a:cubicBezTo>
                  <a:pt x="0" y="207513"/>
                  <a:pt x="207513" y="0"/>
                  <a:pt x="463492" y="0"/>
                </a:cubicBezTo>
                <a:cubicBezTo>
                  <a:pt x="591482" y="0"/>
                  <a:pt x="707356" y="51879"/>
                  <a:pt x="791231" y="135754"/>
                </a:cubicBezTo>
                <a:close/>
              </a:path>
            </a:pathLst>
          </a:custGeom>
          <a:solidFill>
            <a:schemeClr val="bg2"/>
          </a:solidFill>
          <a:ln>
            <a:noFill/>
          </a:ln>
          <a:effectLst>
            <a:innerShdw blurRad="1270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F28851F7-6B20-43F1-90FF-B41CE11AF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1562489" y="5445666"/>
            <a:ext cx="807174" cy="508309"/>
          </a:xfrm>
          <a:custGeom>
            <a:avLst/>
            <a:gdLst>
              <a:gd name="connsiteX0" fmla="*/ 791232 w 807174"/>
              <a:gd name="connsiteY0" fmla="*/ 148880 h 508309"/>
              <a:gd name="connsiteX1" fmla="*/ 807174 w 807174"/>
              <a:gd name="connsiteY1" fmla="*/ 170072 h 508309"/>
              <a:gd name="connsiteX2" fmla="*/ 636502 w 807174"/>
              <a:gd name="connsiteY2" fmla="*/ 340744 h 508309"/>
              <a:gd name="connsiteX3" fmla="*/ 627362 w 807174"/>
              <a:gd name="connsiteY3" fmla="*/ 328595 h 508309"/>
              <a:gd name="connsiteX4" fmla="*/ 463493 w 807174"/>
              <a:gd name="connsiteY4" fmla="*/ 254155 h 508309"/>
              <a:gd name="connsiteX5" fmla="*/ 231747 w 807174"/>
              <a:gd name="connsiteY5" fmla="*/ 508309 h 508309"/>
              <a:gd name="connsiteX6" fmla="*/ 0 w 807174"/>
              <a:gd name="connsiteY6" fmla="*/ 508309 h 508309"/>
              <a:gd name="connsiteX7" fmla="*/ 463493 w 807174"/>
              <a:gd name="connsiteY7" fmla="*/ 0 h 508309"/>
              <a:gd name="connsiteX8" fmla="*/ 791232 w 807174"/>
              <a:gd name="connsiteY8" fmla="*/ 148880 h 50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174" h="508309">
                <a:moveTo>
                  <a:pt x="791232" y="148880"/>
                </a:moveTo>
                <a:lnTo>
                  <a:pt x="807174" y="170072"/>
                </a:lnTo>
                <a:lnTo>
                  <a:pt x="636502" y="340744"/>
                </a:lnTo>
                <a:lnTo>
                  <a:pt x="627362" y="328595"/>
                </a:lnTo>
                <a:cubicBezTo>
                  <a:pt x="585425" y="282602"/>
                  <a:pt x="527487" y="254155"/>
                  <a:pt x="463493" y="254155"/>
                </a:cubicBezTo>
                <a:cubicBezTo>
                  <a:pt x="335503" y="254155"/>
                  <a:pt x="231746" y="367943"/>
                  <a:pt x="231747" y="508309"/>
                </a:cubicBezTo>
                <a:lnTo>
                  <a:pt x="0" y="508309"/>
                </a:lnTo>
                <a:cubicBezTo>
                  <a:pt x="0" y="227578"/>
                  <a:pt x="207513" y="0"/>
                  <a:pt x="463493" y="0"/>
                </a:cubicBezTo>
                <a:cubicBezTo>
                  <a:pt x="591482" y="-1"/>
                  <a:pt x="707356" y="56895"/>
                  <a:pt x="791232" y="148880"/>
                </a:cubicBezTo>
                <a:close/>
              </a:path>
            </a:pathLst>
          </a:custGeom>
          <a:solidFill>
            <a:schemeClr val="accent6">
              <a:lumMod val="60000"/>
              <a:lumOff val="40000"/>
              <a:alpha val="20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 name="Content Placeholder 3">
            <a:extLst>
              <a:ext uri="{FF2B5EF4-FFF2-40B4-BE49-F238E27FC236}">
                <a16:creationId xmlns:a16="http://schemas.microsoft.com/office/drawing/2014/main" id="{12817C96-B3AB-A73A-A6CA-A43F3AF6B82E}"/>
              </a:ext>
            </a:extLst>
          </p:cNvPr>
          <p:cNvPicPr>
            <a:picLocks noGrp="1" noChangeAspect="1"/>
          </p:cNvPicPr>
          <p:nvPr>
            <p:ph idx="1"/>
          </p:nvPr>
        </p:nvPicPr>
        <p:blipFill rotWithShape="1">
          <a:blip r:embed="rId3"/>
          <a:srcRect t="13055"/>
          <a:stretch/>
        </p:blipFill>
        <p:spPr>
          <a:xfrm>
            <a:off x="6640455" y="606796"/>
            <a:ext cx="4868976" cy="5644408"/>
          </a:xfrm>
          <a:custGeom>
            <a:avLst/>
            <a:gdLst/>
            <a:ahLst/>
            <a:cxnLst/>
            <a:rect l="l" t="t" r="r" b="b"/>
            <a:pathLst>
              <a:path w="4868976" h="5644408">
                <a:moveTo>
                  <a:pt x="2398421" y="0"/>
                </a:moveTo>
                <a:lnTo>
                  <a:pt x="4868973" y="1424628"/>
                </a:lnTo>
                <a:lnTo>
                  <a:pt x="4868976" y="1424625"/>
                </a:lnTo>
                <a:lnTo>
                  <a:pt x="4868976" y="1424628"/>
                </a:lnTo>
                <a:lnTo>
                  <a:pt x="4868976" y="4219781"/>
                </a:lnTo>
                <a:lnTo>
                  <a:pt x="2398419" y="5644408"/>
                </a:lnTo>
                <a:lnTo>
                  <a:pt x="0" y="4219781"/>
                </a:lnTo>
                <a:lnTo>
                  <a:pt x="0" y="1424628"/>
                </a:lnTo>
                <a:lnTo>
                  <a:pt x="0" y="1424625"/>
                </a:lnTo>
                <a:lnTo>
                  <a:pt x="3" y="1424628"/>
                </a:lnTo>
                <a:close/>
              </a:path>
            </a:pathLst>
          </a:custGeom>
        </p:spPr>
      </p:pic>
      <p:sp>
        <p:nvSpPr>
          <p:cNvPr id="29" name="Oval 28">
            <a:extLst>
              <a:ext uri="{FF2B5EF4-FFF2-40B4-BE49-F238E27FC236}">
                <a16:creationId xmlns:a16="http://schemas.microsoft.com/office/drawing/2014/main" id="{09E6BACC-8290-425B-A517-1914E16D8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865497" y="5915162"/>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821A9C03-09DA-87D4-86CA-EBD993F8F9C2}"/>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347973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3D5D8-B508-9DD6-19AE-2850107E84FD}"/>
              </a:ext>
            </a:extLst>
          </p:cNvPr>
          <p:cNvSpPr>
            <a:spLocks noGrp="1"/>
          </p:cNvSpPr>
          <p:nvPr>
            <p:ph type="title"/>
          </p:nvPr>
        </p:nvSpPr>
        <p:spPr>
          <a:xfrm>
            <a:off x="550864" y="217813"/>
            <a:ext cx="3565524" cy="777965"/>
          </a:xfrm>
        </p:spPr>
        <p:txBody>
          <a:bodyPr wrap="square" anchor="b">
            <a:normAutofit/>
          </a:bodyPr>
          <a:lstStyle/>
          <a:p>
            <a:r>
              <a:rPr lang="en-CA" dirty="0"/>
              <a:t>PROBLEMS</a:t>
            </a:r>
            <a:endParaRPr lang="en-US" dirty="0"/>
          </a:p>
        </p:txBody>
      </p:sp>
      <p:sp>
        <p:nvSpPr>
          <p:cNvPr id="3" name="Content Placeholder 2">
            <a:extLst>
              <a:ext uri="{FF2B5EF4-FFF2-40B4-BE49-F238E27FC236}">
                <a16:creationId xmlns:a16="http://schemas.microsoft.com/office/drawing/2014/main" id="{CAE19CF8-3466-89E8-D0D8-FC1B44CC09B1}"/>
              </a:ext>
            </a:extLst>
          </p:cNvPr>
          <p:cNvSpPr>
            <a:spLocks noGrp="1"/>
          </p:cNvSpPr>
          <p:nvPr>
            <p:ph idx="1"/>
          </p:nvPr>
        </p:nvSpPr>
        <p:spPr>
          <a:xfrm>
            <a:off x="550864" y="1050087"/>
            <a:ext cx="4868976" cy="5201117"/>
          </a:xfrm>
        </p:spPr>
        <p:txBody>
          <a:bodyPr anchor="t">
            <a:normAutofit lnSpcReduction="10000"/>
          </a:bodyPr>
          <a:lstStyle/>
          <a:p>
            <a:r>
              <a:rPr lang="en-CA" sz="2800" dirty="0"/>
              <a:t>No area of life is free of them</a:t>
            </a:r>
          </a:p>
          <a:p>
            <a:r>
              <a:rPr lang="en-CA" sz="2800" dirty="0"/>
              <a:t>Make it difficult to reach our performance goals in life, learning and work</a:t>
            </a:r>
          </a:p>
          <a:p>
            <a:r>
              <a:rPr lang="en-CA" sz="2800" dirty="0"/>
              <a:t>Our success is based on how well we deal with our problems</a:t>
            </a:r>
          </a:p>
          <a:p>
            <a:r>
              <a:rPr lang="en-CA" sz="2800" dirty="0"/>
              <a:t>Can make relationships difficult</a:t>
            </a:r>
          </a:p>
          <a:p>
            <a:r>
              <a:rPr lang="en-CA" sz="2800" dirty="0"/>
              <a:t>Can make managing our money difficult</a:t>
            </a:r>
          </a:p>
        </p:txBody>
      </p:sp>
      <p:pic>
        <p:nvPicPr>
          <p:cNvPr id="4" name="Picture 3">
            <a:extLst>
              <a:ext uri="{FF2B5EF4-FFF2-40B4-BE49-F238E27FC236}">
                <a16:creationId xmlns:a16="http://schemas.microsoft.com/office/drawing/2014/main" id="{F9E8D6F8-E4A7-D834-561D-D5C421D9EB12}"/>
              </a:ext>
            </a:extLst>
          </p:cNvPr>
          <p:cNvPicPr>
            <a:picLocks noChangeAspect="1"/>
          </p:cNvPicPr>
          <p:nvPr/>
        </p:nvPicPr>
        <p:blipFill rotWithShape="1">
          <a:blip r:embed="rId2"/>
          <a:srcRect l="21510" r="20262" b="-1"/>
          <a:stretch/>
        </p:blipFill>
        <p:spPr>
          <a:xfrm>
            <a:off x="5719706" y="606796"/>
            <a:ext cx="4868976" cy="5644408"/>
          </a:xfrm>
          <a:custGeom>
            <a:avLst/>
            <a:gdLst/>
            <a:ahLst/>
            <a:cxnLst/>
            <a:rect l="l" t="t" r="r" b="b"/>
            <a:pathLst>
              <a:path w="4868976" h="5644408">
                <a:moveTo>
                  <a:pt x="2398421" y="0"/>
                </a:moveTo>
                <a:lnTo>
                  <a:pt x="4868974" y="1424628"/>
                </a:lnTo>
                <a:lnTo>
                  <a:pt x="4868976" y="1424625"/>
                </a:lnTo>
                <a:lnTo>
                  <a:pt x="4868976" y="1424628"/>
                </a:lnTo>
                <a:lnTo>
                  <a:pt x="4868976" y="4219781"/>
                </a:lnTo>
                <a:lnTo>
                  <a:pt x="2398419" y="5644408"/>
                </a:lnTo>
                <a:lnTo>
                  <a:pt x="0" y="4219781"/>
                </a:lnTo>
                <a:lnTo>
                  <a:pt x="0" y="1424628"/>
                </a:lnTo>
                <a:lnTo>
                  <a:pt x="0" y="1424625"/>
                </a:lnTo>
                <a:lnTo>
                  <a:pt x="3" y="1424628"/>
                </a:lnTo>
                <a:close/>
              </a:path>
            </a:pathLst>
          </a:custGeom>
        </p:spPr>
      </p:pic>
      <p:grpSp>
        <p:nvGrpSpPr>
          <p:cNvPr id="11" name="Group 10">
            <a:extLst>
              <a:ext uri="{FF2B5EF4-FFF2-40B4-BE49-F238E27FC236}">
                <a16:creationId xmlns:a16="http://schemas.microsoft.com/office/drawing/2014/main" id="{C4967C49-2278-4724-94A5-A258F20C3D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66428" y="2112234"/>
            <a:ext cx="1335600" cy="1262947"/>
            <a:chOff x="10145015" y="2343978"/>
            <a:chExt cx="1335600" cy="1262947"/>
          </a:xfrm>
        </p:grpSpPr>
        <p:sp>
          <p:nvSpPr>
            <p:cNvPr id="12" name="Freeform: Shape 11">
              <a:extLst>
                <a:ext uri="{FF2B5EF4-FFF2-40B4-BE49-F238E27FC236}">
                  <a16:creationId xmlns:a16="http://schemas.microsoft.com/office/drawing/2014/main" id="{C5513748-F890-422C-8BC7-7C16A7D3AF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B93B83E9-9019-4D2F-B887-BD399181BD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Oval 14">
            <a:extLst>
              <a:ext uri="{FF2B5EF4-FFF2-40B4-BE49-F238E27FC236}">
                <a16:creationId xmlns:a16="http://schemas.microsoft.com/office/drawing/2014/main" id="{5171FAFB-7223-4BE1-983D-8A0626EAC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612" y="57328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F3100273-F930-6E21-27A7-622B75FC2DD6}"/>
              </a:ext>
            </a:extLst>
          </p:cNvPr>
          <p:cNvSpPr txBox="1"/>
          <p:nvPr/>
        </p:nvSpPr>
        <p:spPr>
          <a:xfrm>
            <a:off x="333375" y="6372225"/>
            <a:ext cx="5248275" cy="338554"/>
          </a:xfrm>
          <a:prstGeom prst="rect">
            <a:avLst/>
          </a:prstGeom>
          <a:noFill/>
        </p:spPr>
        <p:txBody>
          <a:bodyPr wrap="square" rtlCol="0">
            <a:spAutoFit/>
          </a:bodyPr>
          <a:lstStyle/>
          <a:p>
            <a:r>
              <a:rPr lang="en-US" sz="1600" dirty="0"/>
              <a:t>© Workplace Education Manitoba 2023   All Rights Reserved</a:t>
            </a:r>
          </a:p>
        </p:txBody>
      </p:sp>
    </p:spTree>
    <p:extLst>
      <p:ext uri="{BB962C8B-B14F-4D97-AF65-F5344CB8AC3E}">
        <p14:creationId xmlns:p14="http://schemas.microsoft.com/office/powerpoint/2010/main" val="3760965293"/>
      </p:ext>
    </p:extLst>
  </p:cSld>
  <p:clrMapOvr>
    <a:masterClrMapping/>
  </p:clrMapOvr>
</p:sld>
</file>

<file path=ppt/theme/theme1.xml><?xml version="1.0" encoding="utf-8"?>
<a:theme xmlns:a="http://schemas.openxmlformats.org/drawingml/2006/main" name="3DFloat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5472</Words>
  <Application>Microsoft Office PowerPoint</Application>
  <PresentationFormat>Widescreen</PresentationFormat>
  <Paragraphs>445</Paragraphs>
  <Slides>28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Sitka Heading</vt:lpstr>
      <vt:lpstr>Source Sans Pro</vt:lpstr>
      <vt:lpstr>Wingdings</vt:lpstr>
      <vt:lpstr>3DFloatVTI</vt:lpstr>
      <vt:lpstr>Systems Thinking</vt:lpstr>
      <vt:lpstr>PowerPoint Presentation</vt:lpstr>
      <vt:lpstr>Thank you!</vt:lpstr>
      <vt:lpstr>PowerPoint Presentation</vt:lpstr>
      <vt:lpstr>WELCOME AND INTRODUCTIONS</vt:lpstr>
      <vt:lpstr>Learning Objectives</vt:lpstr>
      <vt:lpstr>By the end of this Workshop</vt:lpstr>
      <vt:lpstr>Defining Systems Thinking</vt:lpstr>
      <vt:lpstr>PROBLEMS</vt:lpstr>
      <vt:lpstr>SOLUTIONS</vt:lpstr>
      <vt:lpstr>Applying Systems Thinking</vt:lpstr>
      <vt:lpstr>CAUTION! </vt:lpstr>
      <vt:lpstr>WHERE DO WE BEGIN?</vt:lpstr>
      <vt:lpstr>Systems Thinking is:</vt:lpstr>
      <vt:lpstr>IDENTIFYING TYPES OF SYSTEMS</vt:lpstr>
      <vt:lpstr>THE PARTS OF A WHOLE</vt:lpstr>
      <vt:lpstr>UNDERSTAND HOW SYSTEMS BEHAVE</vt:lpstr>
      <vt:lpstr>The Systems Thinking Model</vt:lpstr>
      <vt:lpstr>GETTING TO THE ROOT OF THE PROBLEM</vt:lpstr>
      <vt:lpstr>THE 5 WHYS</vt:lpstr>
      <vt:lpstr>BRINGING IT TOGETHER</vt:lpstr>
      <vt:lpstr>IDENTIFY COMMON PATTERNS WITHIN SYSTEMS</vt:lpstr>
      <vt:lpstr>UNDERSTAND HOW TO DEAL WITH COMMON PATTERNS </vt:lpstr>
      <vt:lpstr>APPLY SYSTEMS THINKING</vt:lpstr>
      <vt:lpstr>APPLY SYSTEMS THINKING TO PERSONAL AND PROFESSIONAL LIFE</vt:lpstr>
      <vt:lpstr>SUMMARY </vt:lpstr>
      <vt:lpstr>REVIEW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Systems Thinking</dc:title>
  <dc:creator>Diane Stadnyk</dc:creator>
  <cp:lastModifiedBy>Diane Stadnyk</cp:lastModifiedBy>
  <cp:revision>16</cp:revision>
  <dcterms:created xsi:type="dcterms:W3CDTF">2023-07-21T15:17:16Z</dcterms:created>
  <dcterms:modified xsi:type="dcterms:W3CDTF">2023-07-24T20:30:52Z</dcterms:modified>
</cp:coreProperties>
</file>