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March 14,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07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9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8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March 14,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9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6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83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0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9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2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3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March 14,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0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March 14,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96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56AE383-06A1-42D3-B1AF-CE22194F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70B90B-BED1-4715-9BFE-9622C47A2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ED0AE8-6C4C-43A6-9F33-9E4F0A957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728663"/>
            <a:ext cx="5015638" cy="27957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4800" dirty="0"/>
              <a:t>Workplace Connections </a:t>
            </a:r>
            <a:br>
              <a:rPr lang="en-CA" sz="4800" dirty="0"/>
            </a:br>
            <a:r>
              <a:rPr lang="en-CA" sz="4800" dirty="0"/>
              <a:t>Skills for Success</a:t>
            </a:r>
          </a:p>
        </p:txBody>
      </p:sp>
      <p:pic>
        <p:nvPicPr>
          <p:cNvPr id="4" name="Picture 3" descr="Colourful pins connected with a thread">
            <a:extLst>
              <a:ext uri="{FF2B5EF4-FFF2-40B4-BE49-F238E27FC236}">
                <a16:creationId xmlns:a16="http://schemas.microsoft.com/office/drawing/2014/main" id="{B3D04759-1D32-CDF2-4B32-AD94432C41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90" r="30147" b="-1"/>
          <a:stretch/>
        </p:blipFill>
        <p:spPr>
          <a:xfrm>
            <a:off x="6288276" y="10"/>
            <a:ext cx="5903725" cy="6857990"/>
          </a:xfrm>
          <a:custGeom>
            <a:avLst/>
            <a:gdLst/>
            <a:ahLst/>
            <a:cxnLst/>
            <a:rect l="l" t="t" r="r" b="b"/>
            <a:pathLst>
              <a:path w="5903725" h="6858000">
                <a:moveTo>
                  <a:pt x="17547" y="0"/>
                </a:moveTo>
                <a:lnTo>
                  <a:pt x="5903725" y="0"/>
                </a:lnTo>
                <a:lnTo>
                  <a:pt x="5903725" y="6858000"/>
                </a:lnTo>
                <a:lnTo>
                  <a:pt x="57217" y="6858000"/>
                </a:lnTo>
                <a:lnTo>
                  <a:pt x="57185" y="6699667"/>
                </a:lnTo>
                <a:cubicBezTo>
                  <a:pt x="57923" y="6526851"/>
                  <a:pt x="61039" y="6384211"/>
                  <a:pt x="67005" y="6279216"/>
                </a:cubicBezTo>
                <a:cubicBezTo>
                  <a:pt x="108514" y="5194623"/>
                  <a:pt x="-44577" y="788432"/>
                  <a:pt x="13203" y="4200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27230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DE976-6784-BD24-2DE5-B8790157D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 contact us email</a:t>
            </a:r>
            <a:br>
              <a:rPr lang="en-CA" dirty="0"/>
            </a:br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AD55D-016F-33F5-764A-40A020E95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978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5BB3780B-63EB-450D-A804-D6AA12F98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FE0847A5-A329-48CD-B3A7-3892FF6DA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ABE3A-9F7A-46F4-5695-091974C4A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CA" dirty="0"/>
              <a:t>Skills for Success Framework</a:t>
            </a:r>
            <a:br>
              <a:rPr lang="en-CA" dirty="0"/>
            </a:br>
            <a:r>
              <a:rPr lang="en-CA" dirty="0"/>
              <a:t>ESDC</a:t>
            </a:r>
          </a:p>
        </p:txBody>
      </p:sp>
      <p:pic>
        <p:nvPicPr>
          <p:cNvPr id="1026" name="Picture 2" descr="Skills for Success: Creativity and innovation, problem solving, reading, digital, collaboration, adaptability, writing, numeracy, communication">
            <a:extLst>
              <a:ext uri="{FF2B5EF4-FFF2-40B4-BE49-F238E27FC236}">
                <a16:creationId xmlns:a16="http://schemas.microsoft.com/office/drawing/2014/main" id="{C30DC27F-D026-AB3F-607A-C6945DE351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"/>
          <a:stretch/>
        </p:blipFill>
        <p:spPr bwMode="auto">
          <a:xfrm>
            <a:off x="6257657" y="566767"/>
            <a:ext cx="5361537" cy="5404109"/>
          </a:xfrm>
          <a:custGeom>
            <a:avLst/>
            <a:gdLst/>
            <a:ahLst/>
            <a:cxnLst/>
            <a:rect l="l" t="t" r="r" b="b"/>
            <a:pathLst>
              <a:path w="5361537" h="5404109">
                <a:moveTo>
                  <a:pt x="2870828" y="1041"/>
                </a:moveTo>
                <a:cubicBezTo>
                  <a:pt x="3203581" y="14830"/>
                  <a:pt x="3513736" y="163111"/>
                  <a:pt x="3800184" y="290250"/>
                </a:cubicBezTo>
                <a:cubicBezTo>
                  <a:pt x="4171154" y="479730"/>
                  <a:pt x="4508586" y="661721"/>
                  <a:pt x="4702438" y="1026076"/>
                </a:cubicBezTo>
                <a:lnTo>
                  <a:pt x="4959549" y="1326248"/>
                </a:lnTo>
                <a:cubicBezTo>
                  <a:pt x="5129003" y="1601579"/>
                  <a:pt x="5186377" y="1874538"/>
                  <a:pt x="5266423" y="2173276"/>
                </a:cubicBezTo>
                <a:cubicBezTo>
                  <a:pt x="5322579" y="2382854"/>
                  <a:pt x="5370498" y="2561686"/>
                  <a:pt x="5358128" y="2694064"/>
                </a:cubicBezTo>
                <a:cubicBezTo>
                  <a:pt x="5387135" y="3102588"/>
                  <a:pt x="5225012" y="3513996"/>
                  <a:pt x="5101614" y="3771685"/>
                </a:cubicBezTo>
                <a:cubicBezTo>
                  <a:pt x="4997551" y="4040670"/>
                  <a:pt x="4756585" y="4494622"/>
                  <a:pt x="4442699" y="4781934"/>
                </a:cubicBezTo>
                <a:cubicBezTo>
                  <a:pt x="4128813" y="5069245"/>
                  <a:pt x="3867535" y="5122778"/>
                  <a:pt x="3526897" y="5225036"/>
                </a:cubicBezTo>
                <a:cubicBezTo>
                  <a:pt x="3186396" y="5327806"/>
                  <a:pt x="2777866" y="5432329"/>
                  <a:pt x="2398771" y="5397154"/>
                </a:cubicBezTo>
                <a:cubicBezTo>
                  <a:pt x="2019540" y="5361468"/>
                  <a:pt x="1637694" y="5196321"/>
                  <a:pt x="1251137" y="5011566"/>
                </a:cubicBezTo>
                <a:cubicBezTo>
                  <a:pt x="928921" y="4825498"/>
                  <a:pt x="428548" y="4335676"/>
                  <a:pt x="348364" y="4036426"/>
                </a:cubicBezTo>
                <a:cubicBezTo>
                  <a:pt x="268180" y="3737176"/>
                  <a:pt x="-82248" y="2964977"/>
                  <a:pt x="17820" y="2441683"/>
                </a:cubicBezTo>
                <a:cubicBezTo>
                  <a:pt x="117889" y="1918389"/>
                  <a:pt x="122569" y="1757316"/>
                  <a:pt x="362894" y="1276624"/>
                </a:cubicBezTo>
                <a:cubicBezTo>
                  <a:pt x="659155" y="828176"/>
                  <a:pt x="1338551" y="373177"/>
                  <a:pt x="1764257" y="227256"/>
                </a:cubicBezTo>
                <a:cubicBezTo>
                  <a:pt x="2005919" y="114722"/>
                  <a:pt x="2440806" y="61902"/>
                  <a:pt x="2530583" y="37846"/>
                </a:cubicBezTo>
                <a:cubicBezTo>
                  <a:pt x="2646482" y="6791"/>
                  <a:pt x="2759910" y="-3556"/>
                  <a:pt x="2870828" y="104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1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AF6E1-B5DB-8321-BFE0-3AFBB25B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What is </a:t>
            </a:r>
            <a:br>
              <a:rPr lang="en-CA" dirty="0"/>
            </a:br>
            <a:r>
              <a:rPr lang="en-CA" dirty="0"/>
              <a:t>Workplace Connections – Skills for Success?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D4804-4644-4719-C3A1-56E20B7E3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omprehensive training response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reate increased capacity for Skills for Success Workplace delivery across Canada – including ability for workplaces to build engagement, assess training needs, deliver training, and evaluate training outcomes.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 Skills for Success competency will provide the foundational supports employers need related to sustainability, scalability and consistency of delivery and outcomes related to Skills for Success in workplaces.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948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75327-3770-2FF9-F53B-041D42EE1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are we doing?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07406-69B9-55D5-7E40-EEB0B7303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Certifying 120 Skills for Success Workplace Practitioners across Canada</a:t>
            </a:r>
          </a:p>
          <a:p>
            <a:pPr lvl="1"/>
            <a:r>
              <a:rPr lang="en-CA" dirty="0"/>
              <a:t>Included is 12 day training program </a:t>
            </a:r>
          </a:p>
          <a:p>
            <a:pPr lvl="2"/>
            <a:r>
              <a:rPr lang="en-CA" dirty="0"/>
              <a:t>Relational Skills curriculum </a:t>
            </a:r>
          </a:p>
          <a:p>
            <a:pPr lvl="2"/>
            <a:r>
              <a:rPr lang="en-CA" dirty="0"/>
              <a:t>Access to Toolkit </a:t>
            </a:r>
          </a:p>
          <a:p>
            <a:pPr lvl="2"/>
            <a:r>
              <a:rPr lang="en-CA" dirty="0"/>
              <a:t>Practicum delivery with mentorship</a:t>
            </a:r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8088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4059E-28C8-06B5-FFF7-457D89CC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What are Relational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213C8-446A-5EF7-E1F8-AC50A48FD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relational skills cluster is made-up of eight skills that together equip employees not only to work well together but also do so in a way that </a:t>
            </a:r>
          </a:p>
          <a:p>
            <a:pPr marL="0" indent="0" algn="ctr"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builds trust </a:t>
            </a:r>
          </a:p>
          <a:p>
            <a:pPr marL="0" indent="0" algn="ctr"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creates a respectful workplace </a:t>
            </a:r>
          </a:p>
          <a:p>
            <a:pPr marL="0" indent="0" algn="ctr"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supports inclusion and </a:t>
            </a:r>
          </a:p>
          <a:p>
            <a:pPr marL="0" indent="0" algn="ctr"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helps employees manage effectively in the ever changing an increasingly digital and global world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5408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C2990-BD4E-DF12-2DA1-3F6D07566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63286"/>
          </a:xfrm>
        </p:spPr>
        <p:txBody>
          <a:bodyPr/>
          <a:lstStyle/>
          <a:p>
            <a:pPr algn="ctr"/>
            <a:r>
              <a:rPr lang="en-CA" dirty="0"/>
              <a:t>Relational Skills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6D7DD-75A3-31BE-B1A1-5F246349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54630"/>
            <a:ext cx="10728325" cy="411434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 in the New World of Work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Aspects of Problem Solving and Thinking Skills - Systems Thinking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Ready Mindset (Adaptability)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Cultural Competence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Intelligence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Civility &amp; Citizenship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874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421F2-81D4-45E9-860F-7F087AF4D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199"/>
            <a:ext cx="10728322" cy="394735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Identifiers of Gaps in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Relational Skills 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Frequent miscommunications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Inability for team members to recognize when they have offended or are perceived to have disrespected others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Difficulty for individuals and teams to adapt to change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Reports of mistrust amongst the work team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Difficulty with group discussions, events, or problem solving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Individuals taking more time off e.g., as sick days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A lack of team orientation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Complaints from team members about “tone” of communications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Hesitation or inability of individuals to self-direct their learning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Tendency for employees to blame the company or coworkers when things don’t go as planned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Difficulty for individuals to “fit” into the workplace culture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Team members disengaging from group interactions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Persistent reports of high stress in the workplace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Day to day rudeness /incivility in the workplace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Individuals seeming to focus only on their own needs and wants</a:t>
            </a:r>
            <a:b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8839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569CCD8-AB4A-2A0F-7391-18EDF29B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013" y="789215"/>
            <a:ext cx="6911974" cy="4979760"/>
          </a:xfrm>
        </p:spPr>
        <p:txBody>
          <a:bodyPr>
            <a:normAutofit fontScale="32500" lnSpcReduction="20000"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6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Relational Skills Program helps organizations to address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Diversity and Inclusivity </a:t>
            </a: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Onboarding “quick to fit” solutions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Retention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and Workplace Mental Health </a:t>
            </a: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 by building trust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Productivity Efficiencies </a:t>
            </a:r>
          </a:p>
          <a:p>
            <a:pPr marL="342900" lvl="0" indent="-342900"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 Service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Teamwork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2888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573F22E-F70E-4A90-2945-E8232A01C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814" y="843643"/>
            <a:ext cx="11206843" cy="468085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benefits for employees who are offered Relational Skills training</a:t>
            </a:r>
            <a:endParaRPr lang="en-CA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situationally aware,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empathy and shared perspective,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 from a “people first” point of view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change ready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situations from a systems perspective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 a “global citizen” mindset where there is increased understanding of shared experience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Engage with others in a respectful way which fosters an ease in communication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self-management and self-awareness skills that help employees self-direct and manage stress.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CA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4210611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RegularSeedLeftStep">
      <a:dk1>
        <a:srgbClr val="000000"/>
      </a:dk1>
      <a:lt1>
        <a:srgbClr val="FFFFFF"/>
      </a:lt1>
      <a:dk2>
        <a:srgbClr val="1A282F"/>
      </a:dk2>
      <a:lt2>
        <a:srgbClr val="F3F0F1"/>
      </a:lt2>
      <a:accent1>
        <a:srgbClr val="2EB3A6"/>
      </a:accent1>
      <a:accent2>
        <a:srgbClr val="22B66A"/>
      </a:accent2>
      <a:accent3>
        <a:srgbClr val="2FB739"/>
      </a:accent3>
      <a:accent4>
        <a:srgbClr val="55B522"/>
      </a:accent4>
      <a:accent5>
        <a:srgbClr val="8CAB2C"/>
      </a:accent5>
      <a:accent6>
        <a:srgbClr val="B99E23"/>
      </a:accent6>
      <a:hlink>
        <a:srgbClr val="C14551"/>
      </a:hlink>
      <a:folHlink>
        <a:srgbClr val="7F7F7F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528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Avenir Next LT Pro</vt:lpstr>
      <vt:lpstr>Calibri</vt:lpstr>
      <vt:lpstr>Rockwell Nova Light</vt:lpstr>
      <vt:lpstr>Symbol</vt:lpstr>
      <vt:lpstr>The Hand Extrablack</vt:lpstr>
      <vt:lpstr>BlobVTI</vt:lpstr>
      <vt:lpstr>Workplace Connections  Skills for Success</vt:lpstr>
      <vt:lpstr>Skills for Success Framework ESDC</vt:lpstr>
      <vt:lpstr>What is  Workplace Connections – Skills for Success?</vt:lpstr>
      <vt:lpstr>What are we doing?</vt:lpstr>
      <vt:lpstr>What are Relational Skills</vt:lpstr>
      <vt:lpstr>Relational Skills Cluster</vt:lpstr>
      <vt:lpstr>Some Identifiers of Gaps in Relational Skills   • Frequent miscommunications • Inability for team members to recognize when they have offended or are perceived to have disrespected others • Difficulty for individuals and teams to adapt to change • Reports of mistrust amongst the work team • Difficulty with group discussions, events, or problem solving • Individuals taking more time off e.g., as sick days • A lack of team orientation • Complaints from team members about “tone” of communications • Hesitation or inability of individuals to self-direct their learning • Tendency for employees to blame the company or coworkers when things don’t go as planned • Difficulty for individuals to “fit” into the workplace culture • Team members disengaging from group interactions • Persistent reports of high stress in the workplace • Day to day rudeness /incivility in the workplace • Individuals seeming to focus only on their own needs and wants </vt:lpstr>
      <vt:lpstr>PowerPoint Presentation</vt:lpstr>
      <vt:lpstr>PowerPoint Presentation</vt:lpstr>
      <vt:lpstr>To contact us email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Connections  Skills for Success</dc:title>
  <dc:creator>Kara Finney</dc:creator>
  <cp:lastModifiedBy>Kara Finney</cp:lastModifiedBy>
  <cp:revision>2</cp:revision>
  <dcterms:created xsi:type="dcterms:W3CDTF">2023-03-13T21:15:24Z</dcterms:created>
  <dcterms:modified xsi:type="dcterms:W3CDTF">2023-03-14T12:52:33Z</dcterms:modified>
</cp:coreProperties>
</file>