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13"/>
  </p:notesMasterIdLst>
  <p:sldIdLst>
    <p:sldId id="256" r:id="rId2"/>
    <p:sldId id="264" r:id="rId3"/>
    <p:sldId id="267" r:id="rId4"/>
    <p:sldId id="278" r:id="rId5"/>
    <p:sldId id="281" r:id="rId6"/>
    <p:sldId id="276" r:id="rId7"/>
    <p:sldId id="279" r:id="rId8"/>
    <p:sldId id="272" r:id="rId9"/>
    <p:sldId id="280" r:id="rId10"/>
    <p:sldId id="259" r:id="rId11"/>
    <p:sldId id="261" r:id="rId12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72362" autoAdjust="0"/>
  </p:normalViewPr>
  <p:slideViewPr>
    <p:cSldViewPr snapToGrid="0">
      <p:cViewPr varScale="1">
        <p:scale>
          <a:sx n="62" d="100"/>
          <a:sy n="62" d="100"/>
        </p:scale>
        <p:origin x="14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2"/>
    </p:cViewPr>
  </p:sorterViewPr>
  <p:notesViewPr>
    <p:cSldViewPr snapToGrid="0">
      <p:cViewPr varScale="1">
        <p:scale>
          <a:sx n="63" d="100"/>
          <a:sy n="63" d="100"/>
        </p:scale>
        <p:origin x="3158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7B589B-19CD-4956-A09D-F270178F6253}" type="doc">
      <dgm:prSet loTypeId="urn:microsoft.com/office/officeart/2005/8/layout/hierarchy3" loCatId="hierarchy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CA"/>
        </a:p>
      </dgm:t>
    </dgm:pt>
    <dgm:pt modelId="{D7A3FBD2-D3A4-4D02-93D8-832D76291510}">
      <dgm:prSet phldrT="[Text]"/>
      <dgm:spPr/>
      <dgm:t>
        <a:bodyPr/>
        <a:lstStyle/>
        <a:p>
          <a:r>
            <a:rPr lang="en-CA" dirty="0"/>
            <a:t>External</a:t>
          </a:r>
        </a:p>
      </dgm:t>
    </dgm:pt>
    <dgm:pt modelId="{B64F7D17-A2B4-490C-8E83-5BE082D9E6B7}" type="parTrans" cxnId="{7B4F91F3-AF75-4EB6-A72D-94987FD6465D}">
      <dgm:prSet/>
      <dgm:spPr/>
      <dgm:t>
        <a:bodyPr/>
        <a:lstStyle/>
        <a:p>
          <a:endParaRPr lang="en-CA"/>
        </a:p>
      </dgm:t>
    </dgm:pt>
    <dgm:pt modelId="{031AF88A-C5F4-4E91-8A1C-8ECEBD98354C}" type="sibTrans" cxnId="{7B4F91F3-AF75-4EB6-A72D-94987FD6465D}">
      <dgm:prSet/>
      <dgm:spPr/>
      <dgm:t>
        <a:bodyPr/>
        <a:lstStyle/>
        <a:p>
          <a:endParaRPr lang="en-CA"/>
        </a:p>
      </dgm:t>
    </dgm:pt>
    <dgm:pt modelId="{038606A1-A71F-4BDE-B91C-2246607E6D93}">
      <dgm:prSet phldrT="[Text]"/>
      <dgm:spPr/>
      <dgm:t>
        <a:bodyPr/>
        <a:lstStyle/>
        <a:p>
          <a:r>
            <a:rPr lang="en-CA" dirty="0"/>
            <a:t>Internal</a:t>
          </a:r>
        </a:p>
      </dgm:t>
    </dgm:pt>
    <dgm:pt modelId="{EA1DE8F1-BEC5-4D5E-9338-19098CEC5674}" type="parTrans" cxnId="{72972996-A568-4313-92B7-62ABE9DF5ECF}">
      <dgm:prSet/>
      <dgm:spPr/>
      <dgm:t>
        <a:bodyPr/>
        <a:lstStyle/>
        <a:p>
          <a:endParaRPr lang="en-CA"/>
        </a:p>
      </dgm:t>
    </dgm:pt>
    <dgm:pt modelId="{50528499-C154-4F0E-AB79-B40980DEE729}" type="sibTrans" cxnId="{72972996-A568-4313-92B7-62ABE9DF5ECF}">
      <dgm:prSet/>
      <dgm:spPr/>
      <dgm:t>
        <a:bodyPr/>
        <a:lstStyle/>
        <a:p>
          <a:endParaRPr lang="en-CA"/>
        </a:p>
      </dgm:t>
    </dgm:pt>
    <dgm:pt modelId="{35BE7CC2-17E4-4ED4-8BAA-1D3EEB709DA1}" type="pres">
      <dgm:prSet presAssocID="{3D7B589B-19CD-4956-A09D-F270178F625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DDB099-5A16-4EA0-AADE-0C5D7EEF78CD}" type="pres">
      <dgm:prSet presAssocID="{D7A3FBD2-D3A4-4D02-93D8-832D76291510}" presName="root" presStyleCnt="0"/>
      <dgm:spPr/>
    </dgm:pt>
    <dgm:pt modelId="{8D8E4A2D-5C60-48CC-BD6A-FB29F6D0039F}" type="pres">
      <dgm:prSet presAssocID="{D7A3FBD2-D3A4-4D02-93D8-832D76291510}" presName="rootComposite" presStyleCnt="0"/>
      <dgm:spPr/>
    </dgm:pt>
    <dgm:pt modelId="{A0B2FAF2-65AB-42DD-97AD-0B2552AB415C}" type="pres">
      <dgm:prSet presAssocID="{D7A3FBD2-D3A4-4D02-93D8-832D76291510}" presName="rootText" presStyleLbl="node1" presStyleIdx="0" presStyleCnt="2" custLinFactX="19560" custLinFactNeighborX="100000" custLinFactNeighborY="2142"/>
      <dgm:spPr/>
    </dgm:pt>
    <dgm:pt modelId="{180A0A8F-7983-4831-9B33-FB824A2D981C}" type="pres">
      <dgm:prSet presAssocID="{D7A3FBD2-D3A4-4D02-93D8-832D76291510}" presName="rootConnector" presStyleLbl="node1" presStyleIdx="0" presStyleCnt="2"/>
      <dgm:spPr/>
    </dgm:pt>
    <dgm:pt modelId="{B80BF8DD-AD2E-4E97-9DBC-546B28162C56}" type="pres">
      <dgm:prSet presAssocID="{D7A3FBD2-D3A4-4D02-93D8-832D76291510}" presName="childShape" presStyleCnt="0"/>
      <dgm:spPr/>
    </dgm:pt>
    <dgm:pt modelId="{75E62255-AB06-4F92-8FE0-258F9FA38EA1}" type="pres">
      <dgm:prSet presAssocID="{038606A1-A71F-4BDE-B91C-2246607E6D93}" presName="root" presStyleCnt="0"/>
      <dgm:spPr/>
    </dgm:pt>
    <dgm:pt modelId="{32228483-56F7-4936-8B2A-18FF77619A27}" type="pres">
      <dgm:prSet presAssocID="{038606A1-A71F-4BDE-B91C-2246607E6D93}" presName="rootComposite" presStyleCnt="0"/>
      <dgm:spPr/>
    </dgm:pt>
    <dgm:pt modelId="{1BECE9C7-6EFF-406D-8BFE-9233EDDF3E80}" type="pres">
      <dgm:prSet presAssocID="{038606A1-A71F-4BDE-B91C-2246607E6D93}" presName="rootText" presStyleLbl="node1" presStyleIdx="1" presStyleCnt="2" custLinFactX="-25027" custLinFactNeighborX="-100000" custLinFactNeighborY="2142"/>
      <dgm:spPr/>
    </dgm:pt>
    <dgm:pt modelId="{7004F653-9636-46A9-AB9A-B0418269E489}" type="pres">
      <dgm:prSet presAssocID="{038606A1-A71F-4BDE-B91C-2246607E6D93}" presName="rootConnector" presStyleLbl="node1" presStyleIdx="1" presStyleCnt="2"/>
      <dgm:spPr/>
    </dgm:pt>
    <dgm:pt modelId="{96EC2974-97F9-4A46-82B0-06916F0F9B57}" type="pres">
      <dgm:prSet presAssocID="{038606A1-A71F-4BDE-B91C-2246607E6D93}" presName="childShape" presStyleCnt="0"/>
      <dgm:spPr/>
    </dgm:pt>
  </dgm:ptLst>
  <dgm:cxnLst>
    <dgm:cxn modelId="{ADC79023-E874-45E6-80BB-25C372FEC87C}" type="presOf" srcId="{038606A1-A71F-4BDE-B91C-2246607E6D93}" destId="{1BECE9C7-6EFF-406D-8BFE-9233EDDF3E80}" srcOrd="0" destOrd="0" presId="urn:microsoft.com/office/officeart/2005/8/layout/hierarchy3"/>
    <dgm:cxn modelId="{0E6E124E-0655-47AE-9160-453276AFAFFC}" type="presOf" srcId="{D7A3FBD2-D3A4-4D02-93D8-832D76291510}" destId="{A0B2FAF2-65AB-42DD-97AD-0B2552AB415C}" srcOrd="0" destOrd="0" presId="urn:microsoft.com/office/officeart/2005/8/layout/hierarchy3"/>
    <dgm:cxn modelId="{68EC784E-D70F-4946-871A-8439B7B6C9DC}" type="presOf" srcId="{038606A1-A71F-4BDE-B91C-2246607E6D93}" destId="{7004F653-9636-46A9-AB9A-B0418269E489}" srcOrd="1" destOrd="0" presId="urn:microsoft.com/office/officeart/2005/8/layout/hierarchy3"/>
    <dgm:cxn modelId="{72972996-A568-4313-92B7-62ABE9DF5ECF}" srcId="{3D7B589B-19CD-4956-A09D-F270178F6253}" destId="{038606A1-A71F-4BDE-B91C-2246607E6D93}" srcOrd="1" destOrd="0" parTransId="{EA1DE8F1-BEC5-4D5E-9338-19098CEC5674}" sibTransId="{50528499-C154-4F0E-AB79-B40980DEE729}"/>
    <dgm:cxn modelId="{3C3D849B-E620-47D4-8FB3-E3CC71DF1EDC}" type="presOf" srcId="{D7A3FBD2-D3A4-4D02-93D8-832D76291510}" destId="{180A0A8F-7983-4831-9B33-FB824A2D981C}" srcOrd="1" destOrd="0" presId="urn:microsoft.com/office/officeart/2005/8/layout/hierarchy3"/>
    <dgm:cxn modelId="{A584D89B-BB15-4586-A6A1-E89D368ED671}" type="presOf" srcId="{3D7B589B-19CD-4956-A09D-F270178F6253}" destId="{35BE7CC2-17E4-4ED4-8BAA-1D3EEB709DA1}" srcOrd="0" destOrd="0" presId="urn:microsoft.com/office/officeart/2005/8/layout/hierarchy3"/>
    <dgm:cxn modelId="{7B4F91F3-AF75-4EB6-A72D-94987FD6465D}" srcId="{3D7B589B-19CD-4956-A09D-F270178F6253}" destId="{D7A3FBD2-D3A4-4D02-93D8-832D76291510}" srcOrd="0" destOrd="0" parTransId="{B64F7D17-A2B4-490C-8E83-5BE082D9E6B7}" sibTransId="{031AF88A-C5F4-4E91-8A1C-8ECEBD98354C}"/>
    <dgm:cxn modelId="{E1CF2156-D2A4-4754-B2E3-5D02DBD81F6F}" type="presParOf" srcId="{35BE7CC2-17E4-4ED4-8BAA-1D3EEB709DA1}" destId="{9BDDB099-5A16-4EA0-AADE-0C5D7EEF78CD}" srcOrd="0" destOrd="0" presId="urn:microsoft.com/office/officeart/2005/8/layout/hierarchy3"/>
    <dgm:cxn modelId="{2607178E-5588-415D-A69F-08A4E12A9869}" type="presParOf" srcId="{9BDDB099-5A16-4EA0-AADE-0C5D7EEF78CD}" destId="{8D8E4A2D-5C60-48CC-BD6A-FB29F6D0039F}" srcOrd="0" destOrd="0" presId="urn:microsoft.com/office/officeart/2005/8/layout/hierarchy3"/>
    <dgm:cxn modelId="{ECBD45B2-43DD-406E-96AB-FE499CE52DBC}" type="presParOf" srcId="{8D8E4A2D-5C60-48CC-BD6A-FB29F6D0039F}" destId="{A0B2FAF2-65AB-42DD-97AD-0B2552AB415C}" srcOrd="0" destOrd="0" presId="urn:microsoft.com/office/officeart/2005/8/layout/hierarchy3"/>
    <dgm:cxn modelId="{FC7B8AB1-1B37-433B-B798-4AEA44EDD587}" type="presParOf" srcId="{8D8E4A2D-5C60-48CC-BD6A-FB29F6D0039F}" destId="{180A0A8F-7983-4831-9B33-FB824A2D981C}" srcOrd="1" destOrd="0" presId="urn:microsoft.com/office/officeart/2005/8/layout/hierarchy3"/>
    <dgm:cxn modelId="{8DE241B0-99ED-40D2-9841-93EF57AB75E0}" type="presParOf" srcId="{9BDDB099-5A16-4EA0-AADE-0C5D7EEF78CD}" destId="{B80BF8DD-AD2E-4E97-9DBC-546B28162C56}" srcOrd="1" destOrd="0" presId="urn:microsoft.com/office/officeart/2005/8/layout/hierarchy3"/>
    <dgm:cxn modelId="{C38BD213-6B65-4687-88D5-CF4F041ED10F}" type="presParOf" srcId="{35BE7CC2-17E4-4ED4-8BAA-1D3EEB709DA1}" destId="{75E62255-AB06-4F92-8FE0-258F9FA38EA1}" srcOrd="1" destOrd="0" presId="urn:microsoft.com/office/officeart/2005/8/layout/hierarchy3"/>
    <dgm:cxn modelId="{42C73B08-DE23-4289-8E8C-D7BCFAEC0D8E}" type="presParOf" srcId="{75E62255-AB06-4F92-8FE0-258F9FA38EA1}" destId="{32228483-56F7-4936-8B2A-18FF77619A27}" srcOrd="0" destOrd="0" presId="urn:microsoft.com/office/officeart/2005/8/layout/hierarchy3"/>
    <dgm:cxn modelId="{B2BAE01F-EDDF-40CF-819F-100098665DBF}" type="presParOf" srcId="{32228483-56F7-4936-8B2A-18FF77619A27}" destId="{1BECE9C7-6EFF-406D-8BFE-9233EDDF3E80}" srcOrd="0" destOrd="0" presId="urn:microsoft.com/office/officeart/2005/8/layout/hierarchy3"/>
    <dgm:cxn modelId="{CB28C341-3757-4A0C-A06C-5EC3B2932585}" type="presParOf" srcId="{32228483-56F7-4936-8B2A-18FF77619A27}" destId="{7004F653-9636-46A9-AB9A-B0418269E489}" srcOrd="1" destOrd="0" presId="urn:microsoft.com/office/officeart/2005/8/layout/hierarchy3"/>
    <dgm:cxn modelId="{23969D37-11E8-43CE-A324-DBFFE5D16F2E}" type="presParOf" srcId="{75E62255-AB06-4F92-8FE0-258F9FA38EA1}" destId="{96EC2974-97F9-4A46-82B0-06916F0F9B5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2FAF2-65AB-42DD-97AD-0B2552AB415C}">
      <dsp:nvSpPr>
        <dsp:cNvPr id="0" name=""/>
        <dsp:cNvSpPr/>
      </dsp:nvSpPr>
      <dsp:spPr>
        <a:xfrm>
          <a:off x="3887078" y="721592"/>
          <a:ext cx="3250406" cy="16252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6500" kern="1200" dirty="0"/>
            <a:t>External</a:t>
          </a:r>
        </a:p>
      </dsp:txBody>
      <dsp:txXfrm>
        <a:off x="3934679" y="769193"/>
        <a:ext cx="3155204" cy="1530001"/>
      </dsp:txXfrm>
    </dsp:sp>
    <dsp:sp modelId="{1BECE9C7-6EFF-406D-8BFE-9233EDDF3E80}">
      <dsp:nvSpPr>
        <dsp:cNvPr id="0" name=""/>
        <dsp:cNvSpPr/>
      </dsp:nvSpPr>
      <dsp:spPr>
        <a:xfrm>
          <a:off x="15" y="721592"/>
          <a:ext cx="3250406" cy="16252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6500" kern="1200" dirty="0"/>
            <a:t>Internal</a:t>
          </a:r>
        </a:p>
      </dsp:txBody>
      <dsp:txXfrm>
        <a:off x="47616" y="769193"/>
        <a:ext cx="3155204" cy="1530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8E5ECED-9C32-41C5-9982-DB448DD8530F}" type="datetimeFigureOut">
              <a:rPr lang="en-CA" smtClean="0"/>
              <a:t>01/10/2023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96F251E-B827-431B-90C5-B41C4E48109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3076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18204"/>
            <a:ext cx="5681980" cy="428442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251E-B827-431B-90C5-B41C4E48109B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247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WRAP-UP </a:t>
            </a: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ACTIVITY</a:t>
            </a:r>
            <a:endParaRPr lang="en-CA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Ask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participants to respond to the questions/statements on the slide. 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Observer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 record participant responses on the last page of Lesson Plan or in notes for assessment use. (Note to Facilitator) This is valuable information for the final report. 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251E-B827-431B-90C5-B41C4E48109B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4643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518204"/>
            <a:ext cx="5681980" cy="4399218"/>
          </a:xfrm>
        </p:spPr>
        <p:txBody>
          <a:bodyPr/>
          <a:lstStyle/>
          <a:p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251E-B827-431B-90C5-B41C4E48109B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981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5013" y="4518600"/>
            <a:ext cx="5681980" cy="3696712"/>
          </a:xfrm>
        </p:spPr>
        <p:txBody>
          <a:bodyPr/>
          <a:lstStyle/>
          <a:p>
            <a:endParaRPr lang="en-CA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251E-B827-431B-90C5-B41C4E48109B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3563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Learning Objective 1</a:t>
            </a:r>
          </a:p>
          <a:p>
            <a:r>
              <a:rPr lang="en-US" b="1" dirty="0"/>
              <a:t>Define change (both internal and external). </a:t>
            </a:r>
          </a:p>
          <a:p>
            <a:endParaRPr lang="en-US" b="1" dirty="0"/>
          </a:p>
          <a:p>
            <a:r>
              <a:rPr lang="en-US" dirty="0"/>
              <a:t>Activity 1: Personal Journey Through Both Internal and External Changes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251E-B827-431B-90C5-B41C4E48109B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7217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Learning Objective 2</a:t>
            </a:r>
          </a:p>
          <a:p>
            <a:r>
              <a:rPr lang="en-US" b="1" dirty="0"/>
              <a:t>Identify the benefits of change.</a:t>
            </a:r>
          </a:p>
          <a:p>
            <a:endParaRPr lang="en-US" b="1" dirty="0"/>
          </a:p>
          <a:p>
            <a:r>
              <a:rPr lang="en-US" dirty="0"/>
              <a:t>Activity 3: Exploring Personal Experiences and Impact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251E-B827-431B-90C5-B41C4E48109B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9038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Learning Objective 3</a:t>
            </a:r>
          </a:p>
          <a:p>
            <a:r>
              <a:rPr lang="en-US" b="1" dirty="0"/>
              <a:t>Understand the 5 Building Blocks of Change.</a:t>
            </a:r>
          </a:p>
          <a:p>
            <a:endParaRPr lang="en-US" b="1" dirty="0"/>
          </a:p>
          <a:p>
            <a:r>
              <a:rPr lang="en-US" dirty="0"/>
              <a:t>Activity 2: Focus on Awareness and Desire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251E-B827-431B-90C5-B41C4E48109B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49067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 Objective 4</a:t>
            </a:r>
          </a:p>
          <a:p>
            <a:pPr fontAlgn="base"/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Evaluate personal change readiness through self-awareness and desire for change.</a:t>
            </a:r>
          </a:p>
          <a:p>
            <a:pPr fontAlgn="base"/>
            <a:endParaRPr lang="en-US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Activity 4: Personal Change Readiness Survey</a:t>
            </a:r>
          </a:p>
          <a:p>
            <a:pPr fontAlgn="base"/>
            <a:endParaRPr lang="en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251E-B827-431B-90C5-B41C4E48109B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0636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Learning Objective 5</a:t>
            </a:r>
          </a:p>
          <a:p>
            <a:pPr fontAlgn="base"/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Recognize the connection between emotions/feelings with change and how they relate depending on internal or external factors.</a:t>
            </a:r>
          </a:p>
          <a:p>
            <a:pPr fontAlgn="base"/>
            <a:endParaRPr lang="en-C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/>
              <a:t>Activity 5a: Feelings About Change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251E-B827-431B-90C5-B41C4E48109B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1719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18204"/>
            <a:ext cx="5681980" cy="450387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Learning Objective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Recognize the connection between emotions/feelings with change and how they relate depending on internal or external factors.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Activity 5b: The Seven Traits of Change Readiness</a:t>
            </a:r>
            <a:endParaRPr lang="en-CA" sz="1800" b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F251E-B827-431B-90C5-B41C4E48109B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575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773F0-65D6-4C92-8215-FFD17F5A46DB}" type="datetime1">
              <a:rPr lang="en-CA" smtClean="0"/>
              <a:t>01/10/2023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75485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0ABE6-E9DD-4F96-828C-0406ACB97337}" type="datetime1">
              <a:rPr lang="en-CA" smtClean="0"/>
              <a:t>01/10/2023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45078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3BF67-6D4B-4242-9C6D-ADE5CB2E57F6}" type="datetime1">
              <a:rPr lang="en-CA" smtClean="0"/>
              <a:t>01/10/2023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005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C05D-8589-4870-81E7-62AE3EE95112}" type="datetime1">
              <a:rPr lang="en-CA" smtClean="0"/>
              <a:t>01/10/2023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038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D467-03C6-41D5-915E-2A31B46E71EC}" type="datetime1">
              <a:rPr lang="en-CA" smtClean="0"/>
              <a:t>01/10/2023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2797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1D35C-C99E-444A-9969-5727419043A1}" type="datetime1">
              <a:rPr lang="en-CA" smtClean="0"/>
              <a:t>01/10/2023</a:t>
            </a:fld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0056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DEF5-1987-4BA0-85B8-ED54DFD8AC08}" type="datetime1">
              <a:rPr lang="en-CA" smtClean="0"/>
              <a:t>01/10/2023</a:t>
            </a:fld>
            <a:endParaRPr lang="en-CA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7881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F9A41-6B96-4902-A2CC-8B3DFB968DB8}" type="datetime1">
              <a:rPr lang="en-CA" smtClean="0"/>
              <a:t>01/10/2023</a:t>
            </a:fld>
            <a:endParaRPr lang="en-CA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82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84BE-C264-469A-96F4-DFCD09FB32B1}" type="datetime1">
              <a:rPr lang="en-CA" smtClean="0"/>
              <a:t>01/10/2023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472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5F2E-966E-49F3-B819-5F0E1CD6BC6F}" type="datetime1">
              <a:rPr lang="en-CA" smtClean="0"/>
              <a:t>01/10/2023</a:t>
            </a:fld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956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7F76-1A4C-4800-A77E-D2C3363F09CD}" type="datetime1">
              <a:rPr lang="en-CA" smtClean="0"/>
              <a:t>01/10/2023</a:t>
            </a:fld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989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98D7D1-755F-473C-966D-8411FC154201}" type="datetime1">
              <a:rPr lang="en-CA" smtClean="0"/>
              <a:t>01/10/2023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0BB7F92-939C-4FFE-9C4B-B2E95C123AE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389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emindfool.com/how-change-is-good-for-your-personal-and-professional-lif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osci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xels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AA7850C8-8932-45FB-824D-8AB7D8469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528BB4B4-FCCA-4BB8-A5B5-7EDD9652D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74F11-59DF-97E3-937B-83CA9C596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150" y="1229720"/>
            <a:ext cx="3847930" cy="3196288"/>
          </a:xfrm>
        </p:spPr>
        <p:txBody>
          <a:bodyPr>
            <a:normAutofit/>
          </a:bodyPr>
          <a:lstStyle/>
          <a:p>
            <a:pPr algn="ctr"/>
            <a:r>
              <a:rPr lang="en-CA" sz="3600" dirty="0"/>
              <a:t>CHANGE READINESS</a:t>
            </a:r>
            <a:br>
              <a:rPr lang="en-CA" sz="3600" dirty="0"/>
            </a:br>
            <a:br>
              <a:rPr lang="en-CA" sz="3600" dirty="0"/>
            </a:br>
            <a:br>
              <a:rPr lang="en-CA" sz="3600" dirty="0"/>
            </a:br>
            <a:br>
              <a:rPr lang="en-CA" sz="3600" dirty="0"/>
            </a:br>
            <a:br>
              <a:rPr lang="en-CA" sz="3600" dirty="0"/>
            </a:br>
            <a:endParaRPr lang="en-CA" sz="3600" dirty="0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9EAD000C-FECC-4415-AB14-16AC3974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2727" y="758952"/>
            <a:ext cx="3379859" cy="3191490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DC63D4-60AD-F6D8-628F-7FA634711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78" y="798204"/>
            <a:ext cx="3054096" cy="9391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A9CF7B-6D34-42D7-9614-7AA889926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8608" y="758952"/>
            <a:ext cx="2849303" cy="1830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6CCAB5-616C-4A33-8256-D740D31FA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0640" y="4090151"/>
            <a:ext cx="3371946" cy="19997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72A6C1-76CF-4215-B818-52CFF4D7A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8608" y="2722807"/>
            <a:ext cx="2849303" cy="33670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1CE9D6-3D74-4540-A98B-232824586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E6922-6CA2-7F8C-B49A-E063D9D99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CA" dirty="0"/>
              <a:t>© 2022 Workplace Education Manitoba –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F05C3-F6C1-2815-5F48-B17C36948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BB7F92-939C-4FFE-9C4B-B2E95C123AE9}" type="slidenum">
              <a:rPr lang="en-CA" smtClean="0"/>
              <a:pPr>
                <a:spcAft>
                  <a:spcPts val="600"/>
                </a:spcAft>
              </a:pPr>
              <a:t>1</a:t>
            </a:fld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05965-C052-68CB-E39C-96B242CC35CB}"/>
              </a:ext>
            </a:extLst>
          </p:cNvPr>
          <p:cNvSpPr txBox="1"/>
          <p:nvPr/>
        </p:nvSpPr>
        <p:spPr>
          <a:xfrm>
            <a:off x="9196247" y="1238799"/>
            <a:ext cx="191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Funding provided by the Government of Canada and the Manitoba government.</a:t>
            </a:r>
            <a:r>
              <a:rPr lang="en-CA" sz="1200" dirty="0">
                <a:solidFill>
                  <a:schemeClr val="bg1"/>
                </a:solidFill>
                <a:effectLst/>
              </a:rPr>
              <a:t> </a:t>
            </a:r>
            <a:endParaRPr lang="en-CA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21D7B7-4538-AEB6-CC58-6FBDF2966B51}"/>
              </a:ext>
            </a:extLst>
          </p:cNvPr>
          <p:cNvSpPr txBox="1"/>
          <p:nvPr/>
        </p:nvSpPr>
        <p:spPr>
          <a:xfrm>
            <a:off x="5433370" y="2516228"/>
            <a:ext cx="2783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Workplace Education Manitoba (WEM) is a leader in providing customized training and assessment responses across Manitoba. </a:t>
            </a:r>
          </a:p>
          <a:p>
            <a:pPr algn="ctr"/>
            <a:endParaRPr lang="en-CA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A8469D6-E668-A3D9-DB87-D2DF38E6E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72" y="2529551"/>
            <a:ext cx="2914686" cy="1943124"/>
          </a:xfrm>
          <a:prstGeom prst="rect">
            <a:avLst/>
          </a:prstGeom>
        </p:spPr>
      </p:pic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BC93CE8B-1592-FED6-B931-6E71AD457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4" y="3226704"/>
            <a:ext cx="2838224" cy="21286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34C4FA-84DB-8398-1DF8-D935165088F2}"/>
              </a:ext>
            </a:extLst>
          </p:cNvPr>
          <p:cNvSpPr txBox="1"/>
          <p:nvPr/>
        </p:nvSpPr>
        <p:spPr>
          <a:xfrm>
            <a:off x="5215446" y="4426008"/>
            <a:ext cx="3001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SESSION 1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What is Change?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7ED78-A7BA-4349-CC63-983E37178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50" y="6089904"/>
            <a:ext cx="320067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01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D042B-6DB8-EA52-4715-DED22B5D9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04920-0380-BA7F-C9B7-3B11E5F6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10</a:t>
            </a:fld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108791-9E2C-310B-117B-F7095D2B8A94}"/>
              </a:ext>
            </a:extLst>
          </p:cNvPr>
          <p:cNvSpPr txBox="1"/>
          <p:nvPr/>
        </p:nvSpPr>
        <p:spPr>
          <a:xfrm>
            <a:off x="476250" y="1219200"/>
            <a:ext cx="2647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chemeClr val="bg1"/>
                </a:solidFill>
              </a:rPr>
              <a:t>Exploring the </a:t>
            </a:r>
          </a:p>
          <a:p>
            <a:pPr algn="ctr"/>
            <a:r>
              <a:rPr lang="en-CA" sz="4000" dirty="0">
                <a:solidFill>
                  <a:schemeClr val="bg1"/>
                </a:solidFill>
              </a:rPr>
              <a:t>7 Traits </a:t>
            </a:r>
          </a:p>
          <a:p>
            <a:pPr algn="ctr"/>
            <a:r>
              <a:rPr lang="en-CA" sz="4000" dirty="0">
                <a:solidFill>
                  <a:schemeClr val="bg1"/>
                </a:solidFill>
              </a:rPr>
              <a:t>of </a:t>
            </a:r>
          </a:p>
          <a:p>
            <a:pPr algn="ctr"/>
            <a:r>
              <a:rPr lang="en-CA" sz="4000" dirty="0">
                <a:solidFill>
                  <a:schemeClr val="bg1"/>
                </a:solidFill>
              </a:rPr>
              <a:t>Change Readiness</a:t>
            </a:r>
          </a:p>
        </p:txBody>
      </p:sp>
      <p:pic>
        <p:nvPicPr>
          <p:cNvPr id="4" name="Picture 3" descr="A 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CEF33366-E913-DD39-074D-F61C4FC42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01" y="1703913"/>
            <a:ext cx="4223967" cy="2816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04534B-5084-8154-4000-AC75A38DCDF4}"/>
              </a:ext>
            </a:extLst>
          </p:cNvPr>
          <p:cNvSpPr txBox="1"/>
          <p:nvPr/>
        </p:nvSpPr>
        <p:spPr>
          <a:xfrm>
            <a:off x="3553116" y="1228397"/>
            <a:ext cx="78464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/>
              <a:t>Resourcefulness</a:t>
            </a:r>
          </a:p>
          <a:p>
            <a:r>
              <a:rPr lang="en-CA" sz="4000" dirty="0"/>
              <a:t>Optimism</a:t>
            </a:r>
          </a:p>
          <a:p>
            <a:r>
              <a:rPr lang="en-CA" sz="4000" dirty="0"/>
              <a:t>Adventurousness</a:t>
            </a:r>
          </a:p>
          <a:p>
            <a:r>
              <a:rPr lang="en-CA" sz="4000" dirty="0"/>
              <a:t>Drive</a:t>
            </a:r>
          </a:p>
          <a:p>
            <a:r>
              <a:rPr lang="en-CA" sz="4000" dirty="0"/>
              <a:t>Adaptability</a:t>
            </a:r>
          </a:p>
          <a:p>
            <a:r>
              <a:rPr lang="en-CA" sz="4000" dirty="0"/>
              <a:t>Confidence</a:t>
            </a:r>
          </a:p>
          <a:p>
            <a:r>
              <a:rPr lang="en-CA" sz="4000" dirty="0"/>
              <a:t>Tolerance for Ambiguity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D3BA94-1587-2940-3F8E-B94E616A3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091" y="4520138"/>
            <a:ext cx="320067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00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9A690A-ECC3-2817-0557-526FA2A86B6C}"/>
              </a:ext>
            </a:extLst>
          </p:cNvPr>
          <p:cNvSpPr txBox="1"/>
          <p:nvPr/>
        </p:nvSpPr>
        <p:spPr>
          <a:xfrm>
            <a:off x="5451644" y="2471351"/>
            <a:ext cx="6451109" cy="33136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endParaRPr lang="en-CA" sz="4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2C1CD-6D07-129D-C68D-F1651B572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9514" y="6356350"/>
            <a:ext cx="4641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2022 Workplace Education Manitoba –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5A956-9EED-0301-0A04-16A2B230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0BB7F92-939C-4FFE-9C4B-B2E95C123AE9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6B3A68-B395-4B7F-A3D5-FE5F2C7C0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4" r="22364"/>
          <a:stretch/>
        </p:blipFill>
        <p:spPr>
          <a:xfrm>
            <a:off x="530750" y="1223319"/>
            <a:ext cx="4452600" cy="4151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02AB31-7782-4C55-9F95-FFE82A651026}"/>
              </a:ext>
            </a:extLst>
          </p:cNvPr>
          <p:cNvSpPr txBox="1"/>
          <p:nvPr/>
        </p:nvSpPr>
        <p:spPr>
          <a:xfrm>
            <a:off x="1828751" y="5574916"/>
            <a:ext cx="18565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/>
              <a:t>Source: Thebutterflyreader.com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A9F35-F5D9-4F03-B2E6-67D5345AA021}"/>
              </a:ext>
            </a:extLst>
          </p:cNvPr>
          <p:cNvSpPr txBox="1"/>
          <p:nvPr/>
        </p:nvSpPr>
        <p:spPr>
          <a:xfrm>
            <a:off x="5689586" y="1591094"/>
            <a:ext cx="59758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chemeClr val="bg1"/>
                </a:solidFill>
              </a:rPr>
              <a:t>As a result of today’s workshop:</a:t>
            </a:r>
          </a:p>
          <a:p>
            <a:pPr algn="ctr"/>
            <a:r>
              <a:rPr lang="en-CA" sz="3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would you say had the most impact on your thinking around change?</a:t>
            </a:r>
            <a:endParaRPr lang="en-C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24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6AC43-E26B-748B-B200-CCFAC52B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7126" y="6356350"/>
            <a:ext cx="61136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2022 Workplace Education Manitoba –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581E0-E622-11EA-6E1B-505256580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0BB7F92-939C-4FFE-9C4B-B2E95C123AE9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6D734A-2D8A-F600-C41F-3E6DEF56CC92}"/>
              </a:ext>
            </a:extLst>
          </p:cNvPr>
          <p:cNvSpPr txBox="1"/>
          <p:nvPr/>
        </p:nvSpPr>
        <p:spPr>
          <a:xfrm>
            <a:off x="5133570" y="767170"/>
            <a:ext cx="62660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Session Objectives:</a:t>
            </a:r>
          </a:p>
          <a:p>
            <a:r>
              <a:rPr lang="en-US" sz="2400" dirty="0"/>
              <a:t>1.	Define change (both internal and external).</a:t>
            </a:r>
          </a:p>
          <a:p>
            <a:r>
              <a:rPr lang="en-US" sz="2400" dirty="0"/>
              <a:t>2.	Identify the benefits of change.</a:t>
            </a:r>
          </a:p>
          <a:p>
            <a:r>
              <a:rPr lang="en-US" sz="2400" dirty="0"/>
              <a:t>3.    Understand the 5 Building Blocks of Change.</a:t>
            </a:r>
          </a:p>
          <a:p>
            <a:r>
              <a:rPr lang="en-US" sz="2400" dirty="0"/>
              <a:t>4.	Evaluate personal change readiness through 	self-awareness and desire for change.</a:t>
            </a:r>
          </a:p>
          <a:p>
            <a:r>
              <a:rPr lang="en-US" sz="2400" dirty="0"/>
              <a:t>5.	Recognize the connection between 	emotions/feelings with change and how they 	relate depending on internal 	or external 	factors.</a:t>
            </a:r>
          </a:p>
          <a:p>
            <a:r>
              <a:rPr lang="en-US" sz="2400" dirty="0"/>
              <a:t>6.	Apply change readiness methods to life, 	learning, or work.</a:t>
            </a:r>
          </a:p>
          <a:p>
            <a:endParaRPr lang="en-CA" dirty="0"/>
          </a:p>
        </p:txBody>
      </p:sp>
      <p:pic>
        <p:nvPicPr>
          <p:cNvPr id="6" name="Picture 5" descr="A picture containing insect&#10;&#10;Description automatically generated">
            <a:extLst>
              <a:ext uri="{FF2B5EF4-FFF2-40B4-BE49-F238E27FC236}">
                <a16:creationId xmlns:a16="http://schemas.microsoft.com/office/drawing/2014/main" id="{5D0A6862-1AE2-A216-8799-434E20533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02" y="1085849"/>
            <a:ext cx="3801397" cy="2537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AC490-5967-5459-8E66-9DFD2BE9A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63" y="6109440"/>
            <a:ext cx="320067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E062B-D446-4D8B-BC84-4044E7139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© 2022 Workplace Education Manitoba –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7FDE2-30B3-4880-8A48-BFE26046D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3</a:t>
            </a:fld>
            <a:endParaRPr lang="en-CA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C9221D0-3F45-79B9-C453-2BFA033E4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868363"/>
            <a:ext cx="4800600" cy="5121275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1B93C92-EF3A-F80A-DFBF-9360D75CF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1" y="1143000"/>
            <a:ext cx="2978487" cy="2377440"/>
          </a:xfrm>
        </p:spPr>
        <p:txBody>
          <a:bodyPr/>
          <a:lstStyle/>
          <a:p>
            <a:r>
              <a:rPr lang="en-US" dirty="0"/>
              <a:t>ACTIVATOR: </a:t>
            </a:r>
            <a:br>
              <a:rPr lang="en-US" dirty="0"/>
            </a:br>
            <a:r>
              <a:rPr lang="en-US" dirty="0"/>
              <a:t>The Ups and Downs of Change</a:t>
            </a: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E08BC2-2280-FCBA-C7D2-1CA669DF6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122" y="5862531"/>
            <a:ext cx="320067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60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83C8DC-3165-4CB8-9EBE-D9810FAB6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© 2022 Workplace Education Manitoba – all rights reserved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0CC49-987F-4BAB-A12F-B243DC3C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4</a:t>
            </a:fld>
            <a:endParaRPr lang="en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6551737-1F98-4C26-AC8A-CA9ACE71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What is Change?</a:t>
            </a:r>
          </a:p>
        </p:txBody>
      </p:sp>
      <p:pic>
        <p:nvPicPr>
          <p:cNvPr id="3" name="Content Placeholder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526FE35-943D-33A1-60EB-7863E3BAB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985837"/>
            <a:ext cx="7315200" cy="48768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B827CD-5148-BE4D-3270-090980DBC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446" y="5872163"/>
            <a:ext cx="320067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91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D1C473D7-C924-428B-6801-DDE2B71C6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7068" y="3695848"/>
            <a:ext cx="6619600" cy="221756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A06B4-D006-A1D2-EC2A-3BFE4A0F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© 2022 Workplace Education Manitoba –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5F425-7509-F04D-8E6E-F3C308E0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70BB7F92-939C-4FFE-9C4B-B2E95C123AE9}" type="slidenum">
              <a:rPr lang="en-US" b="1" kern="1200" dirty="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</a:t>
            </a:fld>
            <a:endParaRPr lang="en-US" b="1" kern="120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D9D9280-3336-5CC1-AECA-003699961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7507565"/>
              </p:ext>
            </p:extLst>
          </p:nvPr>
        </p:nvGraphicFramePr>
        <p:xfrm>
          <a:off x="3869268" y="864108"/>
          <a:ext cx="7315200" cy="2998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0449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FCF8D96-ACCE-4A38-BFE7-4D631184D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86DBEE-424D-44FD-B201-BC9105BD9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510395"/>
            <a:ext cx="4998962" cy="3274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buFontTx/>
              <a:buChar char="-"/>
            </a:pPr>
            <a:endParaRPr lang="en-US">
              <a:solidFill>
                <a:srgbClr val="FFFFFF"/>
              </a:solidFill>
            </a:endParaRPr>
          </a:p>
          <a:p>
            <a:pPr lvl="0">
              <a:buFontTx/>
              <a:buChar char="-"/>
            </a:pPr>
            <a:r>
              <a:rPr lang="en-US">
                <a:solidFill>
                  <a:srgbClr val="FFFFFF"/>
                </a:solidFill>
                <a:effectLst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en-US">
                <a:solidFill>
                  <a:srgbClr val="FFFFFF"/>
                </a:solidFill>
                <a:effectLst/>
              </a:rPr>
              <a:t> </a:t>
            </a:r>
          </a:p>
          <a:p>
            <a:r>
              <a:rPr lang="en-US">
                <a:solidFill>
                  <a:srgbClr val="FFFFFF"/>
                </a:solidFill>
                <a:effectLst/>
              </a:rPr>
              <a:t> </a:t>
            </a:r>
            <a:br>
              <a:rPr lang="en-US">
                <a:solidFill>
                  <a:srgbClr val="FFFFFF"/>
                </a:solidFill>
                <a:effectLst/>
              </a:rPr>
            </a:br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90870B-9554-6B4A-2017-0935A93FB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2" r="3" b="3"/>
          <a:stretch/>
        </p:blipFill>
        <p:spPr>
          <a:xfrm>
            <a:off x="5713246" y="759254"/>
            <a:ext cx="5608256" cy="5330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9BE6F4-9007-444C-8BB3-03B0D33BC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© 2022 Workplace Education Manitoba –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23A17-EEB7-4AD2-AD61-02D6C8382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70BB7F92-939C-4FFE-9C4B-B2E95C123AE9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AD41FC-6530-9D06-7AF8-BAC3FDE99BC1}"/>
              </a:ext>
            </a:extLst>
          </p:cNvPr>
          <p:cNvSpPr txBox="1"/>
          <p:nvPr/>
        </p:nvSpPr>
        <p:spPr>
          <a:xfrm>
            <a:off x="1779736" y="1844214"/>
            <a:ext cx="20179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4000" dirty="0">
                <a:solidFill>
                  <a:schemeClr val="bg1"/>
                </a:solidFill>
              </a:rPr>
              <a:t>The </a:t>
            </a:r>
          </a:p>
          <a:p>
            <a:pPr algn="ctr"/>
            <a:r>
              <a:rPr lang="en-CA" sz="4000" dirty="0">
                <a:solidFill>
                  <a:schemeClr val="bg1"/>
                </a:solidFill>
              </a:rPr>
              <a:t>Benefits </a:t>
            </a:r>
          </a:p>
          <a:p>
            <a:pPr algn="ctr"/>
            <a:r>
              <a:rPr lang="en-CA" sz="4000" dirty="0">
                <a:solidFill>
                  <a:schemeClr val="bg1"/>
                </a:solidFill>
              </a:rPr>
              <a:t>of </a:t>
            </a:r>
          </a:p>
          <a:p>
            <a:pPr algn="ctr"/>
            <a:r>
              <a:rPr lang="en-CA" sz="4000" dirty="0">
                <a:solidFill>
                  <a:schemeClr val="bg1"/>
                </a:solidFill>
              </a:rPr>
              <a:t>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61C24-F414-EB18-3448-2E78CF1F61D6}"/>
              </a:ext>
            </a:extLst>
          </p:cNvPr>
          <p:cNvSpPr txBox="1"/>
          <p:nvPr/>
        </p:nvSpPr>
        <p:spPr>
          <a:xfrm>
            <a:off x="1779736" y="6081830"/>
            <a:ext cx="964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Source: </a:t>
            </a:r>
            <a:r>
              <a:rPr lang="fr-FR" dirty="0">
                <a:hlinkClick r:id="rId4"/>
              </a:rPr>
              <a:t>https://themindfool.com/how-change-is-good-for-your-personal-and-professional-life/</a:t>
            </a:r>
            <a:r>
              <a:rPr lang="fr-FR" dirty="0"/>
              <a:t> 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3602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9DA23-D9CE-46B8-8499-5EB5DE7D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© 2022 Workplace Education Manitoba – all rights reserved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B87A4D-B7A7-4DD4-9B39-AB9C5C6B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7</a:t>
            </a:fld>
            <a:endParaRPr lang="en-C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56492E-0146-DAA6-22ED-23E22F18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The 5 Building Blocks of Change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9805986-88B2-81A2-14A3-8ABF593CE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97868" y="690337"/>
            <a:ext cx="6764867" cy="5198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39A213-C11D-E36C-67F7-EF91B783E866}"/>
              </a:ext>
            </a:extLst>
          </p:cNvPr>
          <p:cNvSpPr txBox="1"/>
          <p:nvPr/>
        </p:nvSpPr>
        <p:spPr>
          <a:xfrm>
            <a:off x="8405721" y="5888475"/>
            <a:ext cx="275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Source: </a:t>
            </a:r>
            <a:r>
              <a:rPr lang="en-CA" dirty="0">
                <a:hlinkClick r:id="rId4"/>
              </a:rPr>
              <a:t>www.prosci.com</a:t>
            </a:r>
            <a:r>
              <a:rPr lang="en-CA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53168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C4A12-643E-490F-B37D-D0264FAC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2022 Workplace Education Manitoba –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D0AE4-507D-4EDB-B90D-CF0DA71C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0BB7F92-939C-4FFE-9C4B-B2E95C123AE9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545369A-710C-452C-9040-D4E86239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67" y="4602094"/>
            <a:ext cx="11119931" cy="1493906"/>
          </a:xfrm>
        </p:spPr>
        <p:txBody>
          <a:bodyPr/>
          <a:lstStyle/>
          <a:p>
            <a:pPr algn="ctr"/>
            <a:r>
              <a:rPr lang="en-CA" dirty="0"/>
              <a:t>Personal Change Readiness Survey</a:t>
            </a:r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C8736EE-4C01-D02A-64F5-771B2C8F2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79" y="167740"/>
            <a:ext cx="6124007" cy="4082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DAC7B8-2F09-CF10-CB24-FE1F67CC2662}"/>
              </a:ext>
            </a:extLst>
          </p:cNvPr>
          <p:cNvSpPr txBox="1"/>
          <p:nvPr/>
        </p:nvSpPr>
        <p:spPr>
          <a:xfrm>
            <a:off x="9017392" y="3861782"/>
            <a:ext cx="314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/>
              <a:t>Photo source: </a:t>
            </a:r>
            <a:r>
              <a:rPr lang="en-CA" i="1" dirty="0">
                <a:hlinkClick r:id="rId4"/>
              </a:rPr>
              <a:t>www.pexels.com</a:t>
            </a:r>
            <a:r>
              <a:rPr lang="en-CA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4420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A95E9-9760-4424-A188-3C095CF1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© 2022 Workplace Education Manitoba – all rights reserved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AAECC-E31C-43E8-A493-2B21F4D7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B7F92-939C-4FFE-9C4B-B2E95C123AE9}" type="slidenum">
              <a:rPr lang="en-CA" smtClean="0"/>
              <a:t>9</a:t>
            </a:fld>
            <a:endParaRPr lang="en-CA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DE3256-914C-6080-5378-DE5750C48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9" y="1305323"/>
            <a:ext cx="2947482" cy="1333500"/>
          </a:xfrm>
        </p:spPr>
        <p:txBody>
          <a:bodyPr/>
          <a:lstStyle/>
          <a:p>
            <a:pPr algn="ctr"/>
            <a:r>
              <a:rPr lang="en-CA" dirty="0"/>
              <a:t>Feelings About Change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E4B4D77-79FD-DF88-3CCA-0200CE3FA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819" y="2694467"/>
            <a:ext cx="2947482" cy="2455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AC787-35C8-E069-F93C-20E4DE4CE500}"/>
              </a:ext>
            </a:extLst>
          </p:cNvPr>
          <p:cNvSpPr txBox="1"/>
          <p:nvPr/>
        </p:nvSpPr>
        <p:spPr>
          <a:xfrm>
            <a:off x="4114800" y="612844"/>
            <a:ext cx="6858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7 common emotions to change: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Fear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Grief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Enthusiasm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Anger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Confusion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Loneliness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Sadness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Numbness</a:t>
            </a:r>
            <a:endParaRPr lang="en-C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F01B5-1490-4676-2C03-35E9D2057DF4}"/>
              </a:ext>
            </a:extLst>
          </p:cNvPr>
          <p:cNvSpPr txBox="1"/>
          <p:nvPr/>
        </p:nvSpPr>
        <p:spPr>
          <a:xfrm>
            <a:off x="214818" y="5542384"/>
            <a:ext cx="3200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Source: https://ronedmondson.com/2014/07/7-emotions-of-change.html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86782384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6496</TotalTime>
  <Words>573</Words>
  <Application>Microsoft Office PowerPoint</Application>
  <PresentationFormat>Widescreen</PresentationFormat>
  <Paragraphs>113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Wingdings 2</vt:lpstr>
      <vt:lpstr>Frame</vt:lpstr>
      <vt:lpstr>CHANGE READINESS     </vt:lpstr>
      <vt:lpstr>PowerPoint Presentation</vt:lpstr>
      <vt:lpstr>ACTIVATOR:  The Ups and Downs of Change</vt:lpstr>
      <vt:lpstr>What is Change?</vt:lpstr>
      <vt:lpstr>PowerPoint Presentation</vt:lpstr>
      <vt:lpstr>PowerPoint Presentation</vt:lpstr>
      <vt:lpstr>The 5 Building Blocks of Change</vt:lpstr>
      <vt:lpstr>Personal Change Readiness Survey</vt:lpstr>
      <vt:lpstr>Feelings About Change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Management Basics Overview</dc:title>
  <dc:creator>Donna Whyte</dc:creator>
  <cp:lastModifiedBy>Diane Stadnyk</cp:lastModifiedBy>
  <cp:revision>98</cp:revision>
  <cp:lastPrinted>2022-10-25T04:43:42Z</cp:lastPrinted>
  <dcterms:created xsi:type="dcterms:W3CDTF">2022-09-11T23:42:46Z</dcterms:created>
  <dcterms:modified xsi:type="dcterms:W3CDTF">2023-01-10T22:07:30Z</dcterms:modified>
</cp:coreProperties>
</file>