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13"/>
  </p:notesMasterIdLst>
  <p:sldIdLst>
    <p:sldId id="256" r:id="rId2"/>
    <p:sldId id="281" r:id="rId3"/>
    <p:sldId id="282" r:id="rId4"/>
    <p:sldId id="286" r:id="rId5"/>
    <p:sldId id="287" r:id="rId6"/>
    <p:sldId id="288" r:id="rId7"/>
    <p:sldId id="283" r:id="rId8"/>
    <p:sldId id="289" r:id="rId9"/>
    <p:sldId id="290" r:id="rId10"/>
    <p:sldId id="291" r:id="rId11"/>
    <p:sldId id="285" r:id="rId12"/>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2362" autoAdjust="0"/>
  </p:normalViewPr>
  <p:slideViewPr>
    <p:cSldViewPr snapToGrid="0">
      <p:cViewPr varScale="1">
        <p:scale>
          <a:sx n="62" d="100"/>
          <a:sy n="62" d="100"/>
        </p:scale>
        <p:origin x="1498" y="53"/>
      </p:cViewPr>
      <p:guideLst/>
    </p:cSldViewPr>
  </p:slideViewPr>
  <p:notesTextViewPr>
    <p:cViewPr>
      <p:scale>
        <a:sx n="1" d="1"/>
        <a:sy n="1" d="1"/>
      </p:scale>
      <p:origin x="0" y="0"/>
    </p:cViewPr>
  </p:notesTextViewPr>
  <p:sorterViewPr>
    <p:cViewPr varScale="1">
      <p:scale>
        <a:sx n="100" d="100"/>
        <a:sy n="100" d="100"/>
      </p:scale>
      <p:origin x="0" y="-1392"/>
    </p:cViewPr>
  </p:sorterViewPr>
  <p:notesViewPr>
    <p:cSldViewPr snapToGrid="0">
      <p:cViewPr varScale="1">
        <p:scale>
          <a:sx n="63" d="100"/>
          <a:sy n="63" d="100"/>
        </p:scale>
        <p:origin x="3158"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CA"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8E5ECED-9C32-41C5-9982-DB448DD8530F}" type="datetimeFigureOut">
              <a:rPr lang="en-CA" smtClean="0"/>
              <a:t>01/10/2023</a:t>
            </a:fld>
            <a:endParaRPr lang="en-CA"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CA"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96F251E-B827-431B-90C5-B41C4E48109B}" type="slidenum">
              <a:rPr lang="en-CA" smtClean="0"/>
              <a:t>‹#›</a:t>
            </a:fld>
            <a:endParaRPr lang="en-CA" dirty="0"/>
          </a:p>
        </p:txBody>
      </p:sp>
    </p:spTree>
    <p:extLst>
      <p:ext uri="{BB962C8B-B14F-4D97-AF65-F5344CB8AC3E}">
        <p14:creationId xmlns:p14="http://schemas.microsoft.com/office/powerpoint/2010/main" val="1330762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4"/>
            <a:ext cx="5681980" cy="4284420"/>
          </a:xfrm>
        </p:spPr>
        <p: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22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96F251E-B827-431B-90C5-B41C4E48109B}" type="slidenum">
              <a:rPr lang="en-CA" smtClean="0"/>
              <a:t>1</a:t>
            </a:fld>
            <a:endParaRPr lang="en-CA" dirty="0"/>
          </a:p>
        </p:txBody>
      </p:sp>
    </p:spTree>
    <p:extLst>
      <p:ext uri="{BB962C8B-B14F-4D97-AF65-F5344CB8AC3E}">
        <p14:creationId xmlns:p14="http://schemas.microsoft.com/office/powerpoint/2010/main" val="228247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 6</a:t>
            </a:r>
          </a:p>
          <a:p>
            <a:r>
              <a:rPr lang="en-US" dirty="0"/>
              <a:t>Evaluate personal adaptability skills.</a:t>
            </a:r>
          </a:p>
          <a:p>
            <a:endParaRPr lang="en-US" dirty="0"/>
          </a:p>
          <a:p>
            <a:r>
              <a:rPr lang="en-US" dirty="0"/>
              <a:t>Activity 6: Adaptability In My Life - reflection</a:t>
            </a:r>
          </a:p>
          <a:p>
            <a:r>
              <a:rPr lang="en-US" dirty="0"/>
              <a:t>Write the following statements on a flipchart paper:</a:t>
            </a:r>
          </a:p>
          <a:p>
            <a:r>
              <a:rPr lang="en-US" dirty="0"/>
              <a:t>•	The positive outcomes I have experienced from being able to adapt to situations in my life are… </a:t>
            </a:r>
          </a:p>
          <a:p>
            <a:r>
              <a:rPr lang="en-US" dirty="0"/>
              <a:t>•	How do I know this?</a:t>
            </a:r>
          </a:p>
          <a:p>
            <a:r>
              <a:rPr lang="en-US" dirty="0"/>
              <a:t>•	Who else may have experienced a positive impact from changes I made?</a:t>
            </a:r>
          </a:p>
          <a:p>
            <a:r>
              <a:rPr lang="en-US" dirty="0"/>
              <a:t>Provide the participants with time to reflect on the statements individually and then ask them to share their responses to the statements. </a:t>
            </a:r>
          </a:p>
          <a:p>
            <a:r>
              <a:rPr lang="en-US" dirty="0"/>
              <a:t>As each person shares encourage them and provide positive responses. </a:t>
            </a:r>
          </a:p>
          <a:p>
            <a:r>
              <a:rPr lang="en-US" dirty="0"/>
              <a:t>Observer to record each participant response.</a:t>
            </a:r>
          </a:p>
          <a:p>
            <a:endParaRPr lang="en-CA" dirty="0"/>
          </a:p>
        </p:txBody>
      </p:sp>
      <p:sp>
        <p:nvSpPr>
          <p:cNvPr id="4" name="Slide Number Placeholder 3"/>
          <p:cNvSpPr>
            <a:spLocks noGrp="1"/>
          </p:cNvSpPr>
          <p:nvPr>
            <p:ph type="sldNum" sz="quarter" idx="5"/>
          </p:nvPr>
        </p:nvSpPr>
        <p:spPr/>
        <p:txBody>
          <a:bodyPr/>
          <a:lstStyle/>
          <a:p>
            <a:fld id="{796F251E-B827-431B-90C5-B41C4E48109B}" type="slidenum">
              <a:rPr lang="en-CA" smtClean="0"/>
              <a:t>10</a:t>
            </a:fld>
            <a:endParaRPr lang="en-CA" dirty="0"/>
          </a:p>
        </p:txBody>
      </p:sp>
    </p:spTree>
    <p:extLst>
      <p:ext uri="{BB962C8B-B14F-4D97-AF65-F5344CB8AC3E}">
        <p14:creationId xmlns:p14="http://schemas.microsoft.com/office/powerpoint/2010/main" val="2046999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solidFill>
                  <a:srgbClr val="000000"/>
                </a:solidFill>
                <a:effectLst/>
                <a:latin typeface="Calibri" panose="020F0502020204030204" pitchFamily="34" charset="0"/>
                <a:ea typeface="Calibri" panose="020F0502020204030204" pitchFamily="34" charset="0"/>
              </a:rPr>
              <a:t>WRAP-UP ACTIVITY</a:t>
            </a:r>
            <a:endParaRPr lang="en-CA" sz="2000" dirty="0">
              <a:effectLst/>
              <a:latin typeface="Times New Roman" panose="02020603050405020304" pitchFamily="18" charset="0"/>
              <a:ea typeface="Calibri" panose="020F0502020204030204" pitchFamily="34" charset="0"/>
            </a:endParaRPr>
          </a:p>
          <a:p>
            <a:r>
              <a:rPr lang="en-US" sz="2000" b="1" dirty="0">
                <a:solidFill>
                  <a:srgbClr val="000000"/>
                </a:solidFill>
                <a:effectLst/>
                <a:latin typeface="Calibri" panose="020F0502020204030204" pitchFamily="34" charset="0"/>
                <a:ea typeface="Calibri" panose="020F0502020204030204" pitchFamily="34" charset="0"/>
              </a:rPr>
              <a:t>Ask </a:t>
            </a:r>
            <a:r>
              <a:rPr lang="en-US" sz="2000" dirty="0">
                <a:solidFill>
                  <a:srgbClr val="000000"/>
                </a:solidFill>
                <a:effectLst/>
                <a:latin typeface="Calibri" panose="020F0502020204030204" pitchFamily="34" charset="0"/>
                <a:ea typeface="Calibri" panose="020F0502020204030204" pitchFamily="34" charset="0"/>
              </a:rPr>
              <a:t>participants to respond to the questions/statements on the slide. </a:t>
            </a:r>
          </a:p>
          <a:p>
            <a:r>
              <a:rPr lang="en-US" sz="2000" b="1" dirty="0">
                <a:solidFill>
                  <a:srgbClr val="000000"/>
                </a:solidFill>
                <a:effectLst/>
                <a:latin typeface="Calibri" panose="020F0502020204030204" pitchFamily="34" charset="0"/>
                <a:ea typeface="Calibri" panose="020F0502020204030204" pitchFamily="34" charset="0"/>
              </a:rPr>
              <a:t>Observer </a:t>
            </a:r>
            <a:r>
              <a:rPr lang="en-US" sz="2000" dirty="0">
                <a:solidFill>
                  <a:srgbClr val="000000"/>
                </a:solidFill>
                <a:effectLst/>
                <a:latin typeface="Calibri" panose="020F0502020204030204" pitchFamily="34" charset="0"/>
                <a:ea typeface="Calibri" panose="020F0502020204030204" pitchFamily="34" charset="0"/>
              </a:rPr>
              <a:t>will record participant responses on the last page of Lesson Plan or in notes for assessment use. (Note to Facilitator) This is valuable information for the final report. </a:t>
            </a:r>
            <a:endParaRPr lang="en-CA" b="1" dirty="0"/>
          </a:p>
        </p:txBody>
      </p:sp>
      <p:sp>
        <p:nvSpPr>
          <p:cNvPr id="4" name="Slide Number Placeholder 3"/>
          <p:cNvSpPr>
            <a:spLocks noGrp="1"/>
          </p:cNvSpPr>
          <p:nvPr>
            <p:ph type="sldNum" sz="quarter" idx="5"/>
          </p:nvPr>
        </p:nvSpPr>
        <p:spPr/>
        <p:txBody>
          <a:bodyPr/>
          <a:lstStyle/>
          <a:p>
            <a:fld id="{796F251E-B827-431B-90C5-B41C4E48109B}" type="slidenum">
              <a:rPr lang="en-CA" smtClean="0"/>
              <a:t>11</a:t>
            </a:fld>
            <a:endParaRPr lang="en-CA" dirty="0"/>
          </a:p>
        </p:txBody>
      </p:sp>
    </p:spTree>
    <p:extLst>
      <p:ext uri="{BB962C8B-B14F-4D97-AF65-F5344CB8AC3E}">
        <p14:creationId xmlns:p14="http://schemas.microsoft.com/office/powerpoint/2010/main" val="13433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83" y="4518204"/>
            <a:ext cx="5681980" cy="4399218"/>
          </a:xfrm>
        </p:spPr>
        <p:txBody>
          <a:bodyPr/>
          <a:lstStyle/>
          <a:p>
            <a:endParaRPr lang="en-CA" sz="24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96F251E-B827-431B-90C5-B41C4E48109B}" type="slidenum">
              <a:rPr lang="en-CA" smtClean="0"/>
              <a:t>2</a:t>
            </a:fld>
            <a:endParaRPr lang="en-CA" dirty="0"/>
          </a:p>
        </p:txBody>
      </p:sp>
    </p:spTree>
    <p:extLst>
      <p:ext uri="{BB962C8B-B14F-4D97-AF65-F5344CB8AC3E}">
        <p14:creationId xmlns:p14="http://schemas.microsoft.com/office/powerpoint/2010/main" val="381573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5013" y="4518600"/>
            <a:ext cx="5681980" cy="3696712"/>
          </a:xfrm>
        </p:spPr>
        <p:txBody>
          <a:bodyPr/>
          <a:lstStyle/>
          <a:p>
            <a:r>
              <a:rPr lang="en-US" sz="2800" b="0" dirty="0"/>
              <a:t>An activity that involves group members writing a personal story on a piece of paper and placing it into a container. Members then randomly pick out pieces of paper from the container and read them aloud to the group. Then, members try to guess who wrote the story. This activity can allow groups to share personal anecdotes and learn more about other members of the group.</a:t>
            </a:r>
          </a:p>
          <a:p>
            <a:endParaRPr lang="en-US" sz="2800" b="0" dirty="0"/>
          </a:p>
          <a:p>
            <a:r>
              <a:rPr lang="en-US" sz="2800" b="0" dirty="0"/>
              <a:t>Facilitator can highlight that everyone has their own story and journey in life and connect to the topic of developing resilience in relation to change readiness.</a:t>
            </a:r>
          </a:p>
          <a:p>
            <a:endParaRPr lang="en-CA" sz="2800" b="0" dirty="0"/>
          </a:p>
        </p:txBody>
      </p:sp>
      <p:sp>
        <p:nvSpPr>
          <p:cNvPr id="4" name="Slide Number Placeholder 3"/>
          <p:cNvSpPr>
            <a:spLocks noGrp="1"/>
          </p:cNvSpPr>
          <p:nvPr>
            <p:ph type="sldNum" sz="quarter" idx="5"/>
          </p:nvPr>
        </p:nvSpPr>
        <p:spPr/>
        <p:txBody>
          <a:bodyPr/>
          <a:lstStyle/>
          <a:p>
            <a:fld id="{796F251E-B827-431B-90C5-B41C4E48109B}" type="slidenum">
              <a:rPr lang="en-CA" smtClean="0"/>
              <a:t>3</a:t>
            </a:fld>
            <a:endParaRPr lang="en-CA" dirty="0"/>
          </a:p>
        </p:txBody>
      </p:sp>
    </p:spTree>
    <p:extLst>
      <p:ext uri="{BB962C8B-B14F-4D97-AF65-F5344CB8AC3E}">
        <p14:creationId xmlns:p14="http://schemas.microsoft.com/office/powerpoint/2010/main" val="3145950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DEFINING RESILIENCE</a:t>
            </a:r>
          </a:p>
          <a:p>
            <a:r>
              <a:rPr lang="en-US" dirty="0"/>
              <a:t>Refer to pages 2-4 of the workbook and discuss.</a:t>
            </a:r>
          </a:p>
          <a:p>
            <a:endParaRPr lang="en-US" dirty="0"/>
          </a:p>
          <a:p>
            <a:r>
              <a:rPr lang="en-US" dirty="0"/>
              <a:t>Learning Objective 1</a:t>
            </a:r>
          </a:p>
          <a:p>
            <a:r>
              <a:rPr lang="en-US" dirty="0"/>
              <a:t>Defining Resilience </a:t>
            </a:r>
          </a:p>
          <a:p>
            <a:r>
              <a:rPr lang="en-US" dirty="0"/>
              <a:t>Activity 1: A picture tells a thousand words…</a:t>
            </a:r>
          </a:p>
          <a:p>
            <a:r>
              <a:rPr lang="en-US" dirty="0"/>
              <a:t>A group activity designed to introduce, educate, and spark discussion on resilience.</a:t>
            </a:r>
          </a:p>
          <a:p>
            <a:r>
              <a:rPr lang="en-US" dirty="0"/>
              <a:t>Facilitator will spread miscellaneous pictures or magazine cut-outs on the floor. Ask participants to choose a picture card they think best relates to the word resiliency.</a:t>
            </a:r>
          </a:p>
          <a:p>
            <a:r>
              <a:rPr lang="en-US" dirty="0"/>
              <a:t>Participants then share what their card means in relation to resiliency and what resilience means to them.</a:t>
            </a:r>
          </a:p>
          <a:p>
            <a:r>
              <a:rPr lang="en-US" dirty="0"/>
              <a:t>Observer to record responses.</a:t>
            </a:r>
          </a:p>
          <a:p>
            <a:endParaRPr lang="en-CA" dirty="0"/>
          </a:p>
        </p:txBody>
      </p:sp>
      <p:sp>
        <p:nvSpPr>
          <p:cNvPr id="4" name="Slide Number Placeholder 3"/>
          <p:cNvSpPr>
            <a:spLocks noGrp="1"/>
          </p:cNvSpPr>
          <p:nvPr>
            <p:ph type="sldNum" sz="quarter" idx="5"/>
          </p:nvPr>
        </p:nvSpPr>
        <p:spPr/>
        <p:txBody>
          <a:bodyPr/>
          <a:lstStyle/>
          <a:p>
            <a:fld id="{796F251E-B827-431B-90C5-B41C4E48109B}" type="slidenum">
              <a:rPr lang="en-CA" smtClean="0"/>
              <a:t>4</a:t>
            </a:fld>
            <a:endParaRPr lang="en-CA" dirty="0"/>
          </a:p>
        </p:txBody>
      </p:sp>
    </p:spTree>
    <p:extLst>
      <p:ext uri="{BB962C8B-B14F-4D97-AF65-F5344CB8AC3E}">
        <p14:creationId xmlns:p14="http://schemas.microsoft.com/office/powerpoint/2010/main" val="1415219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OF RESILIENCE AND CHARACTERISTICS OF RESILIENT PEOPLE</a:t>
            </a:r>
          </a:p>
          <a:p>
            <a:r>
              <a:rPr lang="en-US" dirty="0"/>
              <a:t>Refer to pages 6-7 of the workbook. </a:t>
            </a:r>
          </a:p>
          <a:p>
            <a:endParaRPr lang="en-US" dirty="0"/>
          </a:p>
          <a:p>
            <a:r>
              <a:rPr lang="en-US" dirty="0"/>
              <a:t>Learning Objective 2</a:t>
            </a:r>
          </a:p>
          <a:p>
            <a:r>
              <a:rPr lang="en-US" dirty="0"/>
              <a:t>Recognize the characteristics of resilient people.</a:t>
            </a:r>
          </a:p>
          <a:p>
            <a:r>
              <a:rPr lang="en-US" dirty="0"/>
              <a:t>Activity 2a: How resilient are you?</a:t>
            </a:r>
          </a:p>
          <a:p>
            <a:r>
              <a:rPr lang="en-US" dirty="0"/>
              <a:t>Hand out “How resilient are you?” self-assessment.</a:t>
            </a:r>
          </a:p>
          <a:p>
            <a:r>
              <a:rPr lang="en-US" dirty="0"/>
              <a:t>Ask participants to complete the assessment individually.</a:t>
            </a:r>
          </a:p>
          <a:p>
            <a:r>
              <a:rPr lang="en-US" dirty="0"/>
              <a:t>Discuss each statement for understanding.</a:t>
            </a:r>
          </a:p>
          <a:p>
            <a:r>
              <a:rPr lang="en-US" dirty="0"/>
              <a:t>Ask participants what thoughts they now have about their resiliency skills.</a:t>
            </a:r>
          </a:p>
          <a:p>
            <a:endParaRPr lang="en-US" dirty="0"/>
          </a:p>
          <a:p>
            <a:r>
              <a:rPr lang="en-US" dirty="0"/>
              <a:t>Activity 2b: Three Trees</a:t>
            </a:r>
          </a:p>
          <a:p>
            <a:r>
              <a:rPr lang="en-US" dirty="0"/>
              <a:t>The purpose of this activity is to become self-aware of our response to change, and how well we adapt and cope with inevitable change.</a:t>
            </a:r>
          </a:p>
          <a:p>
            <a:r>
              <a:rPr lang="en-US" dirty="0"/>
              <a:t>Facilitator will have large pictures of an oak tree, willow, and tumbleweed posted. </a:t>
            </a:r>
          </a:p>
          <a:p>
            <a:r>
              <a:rPr lang="en-US" dirty="0"/>
              <a:t>Handout individual worksheets with these pictures on them and the brief explanation of these coping styles, and a questionnaire for each participant to complete individually. </a:t>
            </a:r>
          </a:p>
          <a:p>
            <a:r>
              <a:rPr lang="en-US" dirty="0"/>
              <a:t>Once everyone has completed the worksheet, Facilitator will discuss and debrief. </a:t>
            </a:r>
          </a:p>
          <a:p>
            <a:r>
              <a:rPr lang="en-US" dirty="0"/>
              <a:t>Observer will record reflections and responses. </a:t>
            </a:r>
          </a:p>
          <a:p>
            <a:endParaRPr lang="en-CA" dirty="0"/>
          </a:p>
        </p:txBody>
      </p:sp>
      <p:sp>
        <p:nvSpPr>
          <p:cNvPr id="4" name="Slide Number Placeholder 3"/>
          <p:cNvSpPr>
            <a:spLocks noGrp="1"/>
          </p:cNvSpPr>
          <p:nvPr>
            <p:ph type="sldNum" sz="quarter" idx="5"/>
          </p:nvPr>
        </p:nvSpPr>
        <p:spPr/>
        <p:txBody>
          <a:bodyPr/>
          <a:lstStyle/>
          <a:p>
            <a:fld id="{796F251E-B827-431B-90C5-B41C4E48109B}" type="slidenum">
              <a:rPr lang="en-CA" smtClean="0"/>
              <a:t>5</a:t>
            </a:fld>
            <a:endParaRPr lang="en-CA" dirty="0"/>
          </a:p>
        </p:txBody>
      </p:sp>
    </p:spTree>
    <p:extLst>
      <p:ext uri="{BB962C8B-B14F-4D97-AF65-F5344CB8AC3E}">
        <p14:creationId xmlns:p14="http://schemas.microsoft.com/office/powerpoint/2010/main" val="290847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Benefits of resilience</a:t>
            </a:r>
          </a:p>
        </p:txBody>
      </p:sp>
      <p:sp>
        <p:nvSpPr>
          <p:cNvPr id="4" name="Slide Number Placeholder 3"/>
          <p:cNvSpPr>
            <a:spLocks noGrp="1"/>
          </p:cNvSpPr>
          <p:nvPr>
            <p:ph type="sldNum" sz="quarter" idx="5"/>
          </p:nvPr>
        </p:nvSpPr>
        <p:spPr/>
        <p:txBody>
          <a:bodyPr/>
          <a:lstStyle/>
          <a:p>
            <a:fld id="{796F251E-B827-431B-90C5-B41C4E48109B}" type="slidenum">
              <a:rPr lang="en-CA" smtClean="0"/>
              <a:t>6</a:t>
            </a:fld>
            <a:endParaRPr lang="en-CA" dirty="0"/>
          </a:p>
        </p:txBody>
      </p:sp>
    </p:spTree>
    <p:extLst>
      <p:ext uri="{BB962C8B-B14F-4D97-AF65-F5344CB8AC3E}">
        <p14:creationId xmlns:p14="http://schemas.microsoft.com/office/powerpoint/2010/main" val="340295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 BUILDING BLOCKS OF CHANGE</a:t>
            </a:r>
          </a:p>
          <a:p>
            <a:r>
              <a:rPr lang="en-US" dirty="0"/>
              <a:t>Refer to pages 6-7 of the workbook. </a:t>
            </a:r>
          </a:p>
          <a:p>
            <a:r>
              <a:rPr lang="en-US" dirty="0"/>
              <a:t>5 Building Blocks of Changes (ADKAR model) review from Session 1. </a:t>
            </a:r>
          </a:p>
          <a:p>
            <a:r>
              <a:rPr lang="en-US" dirty="0"/>
              <a:t>Specific focus on Knowledge and Ability with more detail on these building blocks and how they relate to resilience.</a:t>
            </a:r>
          </a:p>
          <a:p>
            <a:endParaRPr lang="en-US" dirty="0"/>
          </a:p>
          <a:p>
            <a:r>
              <a:rPr lang="en-US" dirty="0"/>
              <a:t>Learning Objective 3 &amp; 4</a:t>
            </a:r>
          </a:p>
          <a:p>
            <a:r>
              <a:rPr lang="en-US" dirty="0"/>
              <a:t>Review the 5 Building Blocks of Change (ADKAR model).</a:t>
            </a:r>
          </a:p>
          <a:p>
            <a:r>
              <a:rPr lang="en-US" dirty="0"/>
              <a:t>Increase understanding of Knowledge and Ability focus more detail on these building blocks.</a:t>
            </a:r>
          </a:p>
          <a:p>
            <a:endParaRPr lang="en-US" dirty="0"/>
          </a:p>
          <a:p>
            <a:endParaRPr lang="en-CA" dirty="0"/>
          </a:p>
        </p:txBody>
      </p:sp>
      <p:sp>
        <p:nvSpPr>
          <p:cNvPr id="4" name="Slide Number Placeholder 3"/>
          <p:cNvSpPr>
            <a:spLocks noGrp="1"/>
          </p:cNvSpPr>
          <p:nvPr>
            <p:ph type="sldNum" sz="quarter" idx="5"/>
          </p:nvPr>
        </p:nvSpPr>
        <p:spPr/>
        <p:txBody>
          <a:bodyPr/>
          <a:lstStyle/>
          <a:p>
            <a:fld id="{796F251E-B827-431B-90C5-B41C4E48109B}" type="slidenum">
              <a:rPr lang="en-CA" smtClean="0"/>
              <a:t>7</a:t>
            </a:fld>
            <a:endParaRPr lang="en-CA" dirty="0"/>
          </a:p>
        </p:txBody>
      </p:sp>
    </p:spTree>
    <p:extLst>
      <p:ext uri="{BB962C8B-B14F-4D97-AF65-F5344CB8AC3E}">
        <p14:creationId xmlns:p14="http://schemas.microsoft.com/office/powerpoint/2010/main" val="1528043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3: Video – The prison of your mind, Sean Stephenson</a:t>
            </a:r>
          </a:p>
          <a:p>
            <a:r>
              <a:rPr lang="en-US" dirty="0"/>
              <a:t>https://m.youtube.com/watch?v=VaRO5-V1uK0 </a:t>
            </a:r>
          </a:p>
          <a:p>
            <a:r>
              <a:rPr lang="en-US" dirty="0"/>
              <a:t>Watch the video as a group. </a:t>
            </a:r>
          </a:p>
          <a:p>
            <a:r>
              <a:rPr lang="en-US" dirty="0"/>
              <a:t>Encourage participants to share their insights from the video. </a:t>
            </a:r>
          </a:p>
          <a:p>
            <a:r>
              <a:rPr lang="en-US" dirty="0"/>
              <a:t>What do you feel Sean shared in his </a:t>
            </a:r>
            <a:r>
              <a:rPr lang="en-US" dirty="0" err="1"/>
              <a:t>TedX</a:t>
            </a:r>
            <a:r>
              <a:rPr lang="en-US" dirty="0"/>
              <a:t> Talk that relates to knowledge and ability, resilience, and change readiness?</a:t>
            </a:r>
          </a:p>
          <a:p>
            <a:r>
              <a:rPr lang="en-US" dirty="0"/>
              <a:t>Discuss as a group.</a:t>
            </a:r>
          </a:p>
          <a:p>
            <a:r>
              <a:rPr lang="en-US" dirty="0"/>
              <a:t>Observer to record responses.</a:t>
            </a:r>
          </a:p>
          <a:p>
            <a:endParaRPr lang="en-CA" dirty="0"/>
          </a:p>
        </p:txBody>
      </p:sp>
      <p:sp>
        <p:nvSpPr>
          <p:cNvPr id="4" name="Slide Number Placeholder 3"/>
          <p:cNvSpPr>
            <a:spLocks noGrp="1"/>
          </p:cNvSpPr>
          <p:nvPr>
            <p:ph type="sldNum" sz="quarter" idx="5"/>
          </p:nvPr>
        </p:nvSpPr>
        <p:spPr/>
        <p:txBody>
          <a:bodyPr/>
          <a:lstStyle/>
          <a:p>
            <a:fld id="{796F251E-B827-431B-90C5-B41C4E48109B}" type="slidenum">
              <a:rPr lang="en-CA" smtClean="0"/>
              <a:t>8</a:t>
            </a:fld>
            <a:endParaRPr lang="en-CA" dirty="0"/>
          </a:p>
        </p:txBody>
      </p:sp>
    </p:spTree>
    <p:extLst>
      <p:ext uri="{BB962C8B-B14F-4D97-AF65-F5344CB8AC3E}">
        <p14:creationId xmlns:p14="http://schemas.microsoft.com/office/powerpoint/2010/main" val="3448595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 5</a:t>
            </a:r>
          </a:p>
          <a:p>
            <a:r>
              <a:rPr lang="en-US" dirty="0"/>
              <a:t>Connect personal values to individual approach of coping with change and developing resilience.</a:t>
            </a:r>
          </a:p>
          <a:p>
            <a:endParaRPr lang="en-US" dirty="0"/>
          </a:p>
          <a:p>
            <a:r>
              <a:rPr lang="en-US" dirty="0"/>
              <a:t>Activity 5: Values Cards</a:t>
            </a:r>
          </a:p>
          <a:p>
            <a:r>
              <a:rPr lang="en-US" dirty="0"/>
              <a:t>Facilitator to handout a set of values cards to each participant. </a:t>
            </a:r>
          </a:p>
          <a:p>
            <a:r>
              <a:rPr lang="en-US" dirty="0"/>
              <a:t>Ask participants to move to an area that they have more room (either using another table, or floor space, </a:t>
            </a:r>
            <a:r>
              <a:rPr lang="en-US" dirty="0" err="1"/>
              <a:t>etc</a:t>
            </a:r>
            <a:r>
              <a:rPr lang="en-US" dirty="0"/>
              <a:t>).</a:t>
            </a:r>
          </a:p>
          <a:p>
            <a:r>
              <a:rPr lang="en-US" dirty="0"/>
              <a:t>Explain to place the five category cards in a row in front of them. </a:t>
            </a:r>
          </a:p>
          <a:p>
            <a:r>
              <a:rPr lang="en-US" dirty="0"/>
              <a:t>These are “Most Important to Me”, “Very Important to Me”, “Important to Me”, “Somewhat Important to Me”, and “Not Important to Me.”</a:t>
            </a:r>
          </a:p>
          <a:p>
            <a:r>
              <a:rPr lang="en-US" dirty="0"/>
              <a:t>Ask participants to go through the set of values cards and place each under the category card that best reflects their ranking of importance.</a:t>
            </a:r>
          </a:p>
          <a:p>
            <a:r>
              <a:rPr lang="en-US" dirty="0"/>
              <a:t>Once everyone has finished, discuss and connect to how their values can support their ability to cope with change and develop their resilience. </a:t>
            </a:r>
          </a:p>
          <a:p>
            <a:r>
              <a:rPr lang="en-US" dirty="0"/>
              <a:t>Observer to record responses.</a:t>
            </a:r>
          </a:p>
          <a:p>
            <a:endParaRPr lang="en-CA" dirty="0"/>
          </a:p>
        </p:txBody>
      </p:sp>
      <p:sp>
        <p:nvSpPr>
          <p:cNvPr id="4" name="Slide Number Placeholder 3"/>
          <p:cNvSpPr>
            <a:spLocks noGrp="1"/>
          </p:cNvSpPr>
          <p:nvPr>
            <p:ph type="sldNum" sz="quarter" idx="5"/>
          </p:nvPr>
        </p:nvSpPr>
        <p:spPr/>
        <p:txBody>
          <a:bodyPr/>
          <a:lstStyle/>
          <a:p>
            <a:fld id="{796F251E-B827-431B-90C5-B41C4E48109B}" type="slidenum">
              <a:rPr lang="en-CA" smtClean="0"/>
              <a:t>9</a:t>
            </a:fld>
            <a:endParaRPr lang="en-CA" dirty="0"/>
          </a:p>
        </p:txBody>
      </p:sp>
    </p:spTree>
    <p:extLst>
      <p:ext uri="{BB962C8B-B14F-4D97-AF65-F5344CB8AC3E}">
        <p14:creationId xmlns:p14="http://schemas.microsoft.com/office/powerpoint/2010/main" val="96751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A773F0-65D6-4C92-8215-FFD17F5A46DB}" type="datetime1">
              <a:rPr lang="en-CA" smtClean="0"/>
              <a:t>01/10/2023</a:t>
            </a:fld>
            <a:endParaRPr lang="en-CA" dirty="0"/>
          </a:p>
        </p:txBody>
      </p:sp>
      <p:sp>
        <p:nvSpPr>
          <p:cNvPr id="5" name="Footer Placeholder 4"/>
          <p:cNvSpPr>
            <a:spLocks noGrp="1"/>
          </p:cNvSpPr>
          <p:nvPr>
            <p:ph type="ftr" sz="quarter" idx="11"/>
          </p:nvPr>
        </p:nvSpPr>
        <p:spPr/>
        <p:txBody>
          <a:bodyPr/>
          <a:lstStyle/>
          <a:p>
            <a:r>
              <a:rPr lang="en-CA" dirty="0"/>
              <a:t>© 2022 Workplace Education Manitoba – all rights reserved</a:t>
            </a:r>
          </a:p>
        </p:txBody>
      </p:sp>
      <p:sp>
        <p:nvSpPr>
          <p:cNvPr id="6" name="Slide Number Placeholder 5"/>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337548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B0ABE6-E9DD-4F96-828C-0406ACB97337}" type="datetime1">
              <a:rPr lang="en-CA" smtClean="0"/>
              <a:t>01/10/2023</a:t>
            </a:fld>
            <a:endParaRPr lang="en-CA" dirty="0"/>
          </a:p>
        </p:txBody>
      </p:sp>
      <p:sp>
        <p:nvSpPr>
          <p:cNvPr id="8" name="Footer Placeholder 7"/>
          <p:cNvSpPr>
            <a:spLocks noGrp="1"/>
          </p:cNvSpPr>
          <p:nvPr>
            <p:ph type="ftr" sz="quarter" idx="11"/>
          </p:nvPr>
        </p:nvSpPr>
        <p:spPr/>
        <p:txBody>
          <a:bodyPr/>
          <a:lstStyle/>
          <a:p>
            <a:r>
              <a:rPr lang="en-CA" dirty="0"/>
              <a:t>© 2022 Workplace Education Manitoba – all rights reserved</a:t>
            </a:r>
          </a:p>
        </p:txBody>
      </p:sp>
      <p:sp>
        <p:nvSpPr>
          <p:cNvPr id="9" name="Slide Number Placeholder 8"/>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264507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93BF67-6D4B-4242-9C6D-ADE5CB2E57F6}" type="datetime1">
              <a:rPr lang="en-CA" smtClean="0"/>
              <a:t>01/10/2023</a:t>
            </a:fld>
            <a:endParaRPr lang="en-CA" dirty="0"/>
          </a:p>
        </p:txBody>
      </p:sp>
      <p:sp>
        <p:nvSpPr>
          <p:cNvPr id="8" name="Footer Placeholder 7"/>
          <p:cNvSpPr>
            <a:spLocks noGrp="1"/>
          </p:cNvSpPr>
          <p:nvPr>
            <p:ph type="ftr" sz="quarter" idx="11"/>
          </p:nvPr>
        </p:nvSpPr>
        <p:spPr/>
        <p:txBody>
          <a:bodyPr/>
          <a:lstStyle/>
          <a:p>
            <a:r>
              <a:rPr lang="en-CA" dirty="0"/>
              <a:t>© 2022 Workplace Education Manitoba – all rights reserved</a:t>
            </a:r>
          </a:p>
        </p:txBody>
      </p:sp>
      <p:sp>
        <p:nvSpPr>
          <p:cNvPr id="9" name="Slide Number Placeholder 8"/>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41900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CBC05D-8589-4870-81E7-62AE3EE95112}" type="datetime1">
              <a:rPr lang="en-CA" smtClean="0"/>
              <a:t>01/10/2023</a:t>
            </a:fld>
            <a:endParaRPr lang="en-CA" dirty="0"/>
          </a:p>
        </p:txBody>
      </p:sp>
      <p:sp>
        <p:nvSpPr>
          <p:cNvPr id="5" name="Footer Placeholder 4"/>
          <p:cNvSpPr>
            <a:spLocks noGrp="1"/>
          </p:cNvSpPr>
          <p:nvPr>
            <p:ph type="ftr" sz="quarter" idx="11"/>
          </p:nvPr>
        </p:nvSpPr>
        <p:spPr/>
        <p:txBody>
          <a:bodyPr/>
          <a:lstStyle/>
          <a:p>
            <a:r>
              <a:rPr lang="en-CA" dirty="0"/>
              <a:t>© 2022 Workplace Education Manitoba – all rights reserved</a:t>
            </a:r>
          </a:p>
        </p:txBody>
      </p:sp>
      <p:sp>
        <p:nvSpPr>
          <p:cNvPr id="6" name="Slide Number Placeholder 5"/>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151038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1FD467-03C6-41D5-915E-2A31B46E71EC}" type="datetime1">
              <a:rPr lang="en-CA" smtClean="0"/>
              <a:t>01/10/2023</a:t>
            </a:fld>
            <a:endParaRPr lang="en-CA" dirty="0"/>
          </a:p>
        </p:txBody>
      </p:sp>
      <p:sp>
        <p:nvSpPr>
          <p:cNvPr id="5" name="Footer Placeholder 4"/>
          <p:cNvSpPr>
            <a:spLocks noGrp="1"/>
          </p:cNvSpPr>
          <p:nvPr>
            <p:ph type="ftr" sz="quarter" idx="11"/>
          </p:nvPr>
        </p:nvSpPr>
        <p:spPr/>
        <p:txBody>
          <a:bodyPr/>
          <a:lstStyle/>
          <a:p>
            <a:r>
              <a:rPr lang="en-CA" dirty="0"/>
              <a:t>© 2022 Workplace Education Manitoba – all rights reserved</a:t>
            </a:r>
          </a:p>
        </p:txBody>
      </p:sp>
      <p:sp>
        <p:nvSpPr>
          <p:cNvPr id="6" name="Slide Number Placeholder 5"/>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382797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CD71D35C-C99E-444A-9969-5727419043A1}" type="datetime1">
              <a:rPr lang="en-CA" smtClean="0"/>
              <a:t>01/10/2023</a:t>
            </a:fld>
            <a:endParaRPr lang="en-CA" dirty="0"/>
          </a:p>
        </p:txBody>
      </p:sp>
      <p:sp>
        <p:nvSpPr>
          <p:cNvPr id="9" name="Footer Placeholder 8"/>
          <p:cNvSpPr>
            <a:spLocks noGrp="1"/>
          </p:cNvSpPr>
          <p:nvPr>
            <p:ph type="ftr" sz="quarter" idx="11"/>
          </p:nvPr>
        </p:nvSpPr>
        <p:spPr/>
        <p:txBody>
          <a:bodyPr/>
          <a:lstStyle/>
          <a:p>
            <a:r>
              <a:rPr lang="en-CA" dirty="0"/>
              <a:t>© 2022 Workplace Education Manitoba – all rights reserved</a:t>
            </a:r>
          </a:p>
        </p:txBody>
      </p:sp>
      <p:sp>
        <p:nvSpPr>
          <p:cNvPr id="10" name="Slide Number Placeholder 9"/>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8005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4F6DEF5-1987-4BA0-85B8-ED54DFD8AC08}" type="datetime1">
              <a:rPr lang="en-CA" smtClean="0"/>
              <a:t>01/10/2023</a:t>
            </a:fld>
            <a:endParaRPr lang="en-CA" dirty="0"/>
          </a:p>
        </p:txBody>
      </p:sp>
      <p:sp>
        <p:nvSpPr>
          <p:cNvPr id="11" name="Footer Placeholder 10"/>
          <p:cNvSpPr>
            <a:spLocks noGrp="1"/>
          </p:cNvSpPr>
          <p:nvPr>
            <p:ph type="ftr" sz="quarter" idx="11"/>
          </p:nvPr>
        </p:nvSpPr>
        <p:spPr/>
        <p:txBody>
          <a:bodyPr/>
          <a:lstStyle/>
          <a:p>
            <a:r>
              <a:rPr lang="en-CA" dirty="0"/>
              <a:t>© 2022 Workplace Education Manitoba – all rights reserved</a:t>
            </a:r>
          </a:p>
        </p:txBody>
      </p:sp>
      <p:sp>
        <p:nvSpPr>
          <p:cNvPr id="12" name="Slide Number Placeholder 11"/>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2778812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F4F9A41-6B96-4902-A2CC-8B3DFB968DB8}" type="datetime1">
              <a:rPr lang="en-CA" smtClean="0"/>
              <a:t>01/10/2023</a:t>
            </a:fld>
            <a:endParaRPr lang="en-CA" dirty="0"/>
          </a:p>
        </p:txBody>
      </p:sp>
      <p:sp>
        <p:nvSpPr>
          <p:cNvPr id="7" name="Footer Placeholder 6"/>
          <p:cNvSpPr>
            <a:spLocks noGrp="1"/>
          </p:cNvSpPr>
          <p:nvPr>
            <p:ph type="ftr" sz="quarter" idx="11"/>
          </p:nvPr>
        </p:nvSpPr>
        <p:spPr/>
        <p:txBody>
          <a:bodyPr/>
          <a:lstStyle/>
          <a:p>
            <a:r>
              <a:rPr lang="en-CA" dirty="0"/>
              <a:t>© 2022 Workplace Education Manitoba – all rights reserved</a:t>
            </a:r>
          </a:p>
        </p:txBody>
      </p:sp>
      <p:sp>
        <p:nvSpPr>
          <p:cNvPr id="8" name="Slide Number Placeholder 7"/>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13882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E484BE-C264-469A-96F4-DFCD09FB32B1}" type="datetime1">
              <a:rPr lang="en-CA" smtClean="0"/>
              <a:t>01/10/2023</a:t>
            </a:fld>
            <a:endParaRPr lang="en-CA" dirty="0"/>
          </a:p>
        </p:txBody>
      </p:sp>
      <p:sp>
        <p:nvSpPr>
          <p:cNvPr id="6" name="Footer Placeholder 5"/>
          <p:cNvSpPr>
            <a:spLocks noGrp="1"/>
          </p:cNvSpPr>
          <p:nvPr>
            <p:ph type="ftr" sz="quarter" idx="11"/>
          </p:nvPr>
        </p:nvSpPr>
        <p:spPr/>
        <p:txBody>
          <a:bodyPr/>
          <a:lstStyle/>
          <a:p>
            <a:r>
              <a:rPr lang="en-CA" dirty="0"/>
              <a:t>© 2022 Workplace Education Manitoba – all rights reserved</a:t>
            </a:r>
          </a:p>
        </p:txBody>
      </p:sp>
      <p:sp>
        <p:nvSpPr>
          <p:cNvPr id="7" name="Slide Number Placeholder 6"/>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136472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F615F2E-966E-49F3-B819-5F0E1CD6BC6F}" type="datetime1">
              <a:rPr lang="en-CA" smtClean="0"/>
              <a:t>01/10/2023</a:t>
            </a:fld>
            <a:endParaRPr lang="en-CA" dirty="0"/>
          </a:p>
        </p:txBody>
      </p:sp>
      <p:sp>
        <p:nvSpPr>
          <p:cNvPr id="9" name="Footer Placeholder 8"/>
          <p:cNvSpPr>
            <a:spLocks noGrp="1"/>
          </p:cNvSpPr>
          <p:nvPr>
            <p:ph type="ftr" sz="quarter" idx="11"/>
          </p:nvPr>
        </p:nvSpPr>
        <p:spPr/>
        <p:txBody>
          <a:bodyPr/>
          <a:lstStyle/>
          <a:p>
            <a:r>
              <a:rPr lang="en-CA" dirty="0"/>
              <a:t>© 2022 Workplace Education Manitoba – all rights reserved</a:t>
            </a:r>
          </a:p>
        </p:txBody>
      </p:sp>
      <p:sp>
        <p:nvSpPr>
          <p:cNvPr id="10" name="Slide Number Placeholder 9"/>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213956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F7C7F76-1A4C-4800-A77E-D2C3363F09CD}" type="datetime1">
              <a:rPr lang="en-CA" smtClean="0"/>
              <a:t>01/10/2023</a:t>
            </a:fld>
            <a:endParaRPr lang="en-CA" dirty="0"/>
          </a:p>
        </p:txBody>
      </p:sp>
      <p:sp>
        <p:nvSpPr>
          <p:cNvPr id="9" name="Footer Placeholder 8"/>
          <p:cNvSpPr>
            <a:spLocks noGrp="1"/>
          </p:cNvSpPr>
          <p:nvPr>
            <p:ph type="ftr" sz="quarter" idx="11"/>
          </p:nvPr>
        </p:nvSpPr>
        <p:spPr>
          <a:xfrm>
            <a:off x="3499101" y="6356350"/>
            <a:ext cx="5911517" cy="365125"/>
          </a:xfrm>
        </p:spPr>
        <p:txBody>
          <a:bodyPr/>
          <a:lstStyle/>
          <a:p>
            <a:r>
              <a:rPr lang="en-CA" dirty="0"/>
              <a:t>© 2022 Workplace Education Manitoba – all rights reserved</a:t>
            </a:r>
          </a:p>
        </p:txBody>
      </p:sp>
      <p:sp>
        <p:nvSpPr>
          <p:cNvPr id="10" name="Slide Number Placeholder 9"/>
          <p:cNvSpPr>
            <a:spLocks noGrp="1"/>
          </p:cNvSpPr>
          <p:nvPr>
            <p:ph type="sldNum" sz="quarter" idx="12"/>
          </p:nvPr>
        </p:nvSpPr>
        <p:spPr/>
        <p:txBody>
          <a:bodyPr/>
          <a:lstStyle/>
          <a:p>
            <a:fld id="{70BB7F92-939C-4FFE-9C4B-B2E95C123AE9}" type="slidenum">
              <a:rPr lang="en-CA" smtClean="0"/>
              <a:t>‹#›</a:t>
            </a:fld>
            <a:endParaRPr lang="en-CA" dirty="0"/>
          </a:p>
        </p:txBody>
      </p:sp>
    </p:spTree>
    <p:extLst>
      <p:ext uri="{BB962C8B-B14F-4D97-AF65-F5344CB8AC3E}">
        <p14:creationId xmlns:p14="http://schemas.microsoft.com/office/powerpoint/2010/main" val="153989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E98D7D1-755F-473C-966D-8411FC154201}" type="datetime1">
              <a:rPr lang="en-CA" smtClean="0"/>
              <a:t>01/10/2023</a:t>
            </a:fld>
            <a:endParaRPr lang="en-CA"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CA" dirty="0"/>
              <a:t>© 2022 Workplace Education Manitoba – all rights reserved</a:t>
            </a: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0BB7F92-939C-4FFE-9C4B-B2E95C123AE9}" type="slidenum">
              <a:rPr lang="en-CA" smtClean="0"/>
              <a:t>‹#›</a:t>
            </a:fld>
            <a:endParaRPr lang="en-CA" dirty="0"/>
          </a:p>
        </p:txBody>
      </p:sp>
    </p:spTree>
    <p:extLst>
      <p:ext uri="{BB962C8B-B14F-4D97-AF65-F5344CB8AC3E}">
        <p14:creationId xmlns:p14="http://schemas.microsoft.com/office/powerpoint/2010/main" val="389389048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happyproject.in/resilience-definition/"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exploringyourmind.com/8-characteristics-resilient-peop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prosci.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m.youtube.com/watch?v=VaRO5-V1uK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174F11-59DF-97E3-937B-83CA9C5969FB}"/>
              </a:ext>
            </a:extLst>
          </p:cNvPr>
          <p:cNvSpPr>
            <a:spLocks noGrp="1"/>
          </p:cNvSpPr>
          <p:nvPr>
            <p:ph type="ctrTitle"/>
          </p:nvPr>
        </p:nvSpPr>
        <p:spPr>
          <a:xfrm>
            <a:off x="480607" y="1533832"/>
            <a:ext cx="3847930" cy="4050814"/>
          </a:xfrm>
        </p:spPr>
        <p:txBody>
          <a:bodyPr>
            <a:normAutofit/>
          </a:bodyPr>
          <a:lstStyle/>
          <a:p>
            <a:pPr algn="ctr"/>
            <a:r>
              <a:rPr lang="en-CA" sz="3600" dirty="0"/>
              <a:t>CHANGE READINESS</a:t>
            </a:r>
            <a:br>
              <a:rPr lang="en-CA" sz="3600" dirty="0"/>
            </a:br>
            <a:br>
              <a:rPr lang="en-CA" sz="3600" dirty="0"/>
            </a:br>
            <a:br>
              <a:rPr lang="en-CA" sz="3600" dirty="0"/>
            </a:br>
            <a:r>
              <a:rPr lang="en-CA" sz="3600" dirty="0"/>
              <a:t>SESSION 2</a:t>
            </a:r>
            <a:br>
              <a:rPr lang="en-CA" sz="3600" dirty="0"/>
            </a:br>
            <a:r>
              <a:rPr lang="en-CA" sz="3600" dirty="0"/>
              <a:t>Resilience</a:t>
            </a:r>
            <a:br>
              <a:rPr lang="en-CA" sz="3600" dirty="0"/>
            </a:br>
            <a:br>
              <a:rPr lang="en-CA" sz="3600" dirty="0"/>
            </a:br>
            <a:endParaRPr lang="en-CA" sz="3600" dirty="0"/>
          </a:p>
        </p:txBody>
      </p:sp>
      <p:sp>
        <p:nvSpPr>
          <p:cNvPr id="23" name="Rectangle 15">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5DC63D4-60AD-F6D8-628F-7FA634711A5B}"/>
              </a:ext>
            </a:extLst>
          </p:cNvPr>
          <p:cNvPicPr>
            <a:picLocks noChangeAspect="1"/>
          </p:cNvPicPr>
          <p:nvPr/>
        </p:nvPicPr>
        <p:blipFill>
          <a:blip r:embed="rId3"/>
          <a:stretch>
            <a:fillRect/>
          </a:stretch>
        </p:blipFill>
        <p:spPr>
          <a:xfrm>
            <a:off x="5297977" y="945996"/>
            <a:ext cx="3054096" cy="939134"/>
          </a:xfrm>
          <a:prstGeom prst="rect">
            <a:avLst/>
          </a:prstGeom>
        </p:spPr>
      </p:pic>
      <p:sp>
        <p:nvSpPr>
          <p:cNvPr id="18" name="Rectangle 17">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a:extLst>
              <a:ext uri="{FF2B5EF4-FFF2-40B4-BE49-F238E27FC236}">
                <a16:creationId xmlns:a16="http://schemas.microsoft.com/office/drawing/2014/main" id="{689E6922-6CA2-7F8C-B49A-E063D9D99882}"/>
              </a:ext>
            </a:extLst>
          </p:cNvPr>
          <p:cNvSpPr>
            <a:spLocks noGrp="1"/>
          </p:cNvSpPr>
          <p:nvPr>
            <p:ph type="ftr" sz="quarter" idx="11"/>
          </p:nvPr>
        </p:nvSpPr>
        <p:spPr>
          <a:xfrm>
            <a:off x="3869268" y="6356350"/>
            <a:ext cx="5911517" cy="365125"/>
          </a:xfrm>
        </p:spPr>
        <p:txBody>
          <a:bodyPr>
            <a:normAutofit/>
          </a:bodyPr>
          <a:lstStyle/>
          <a:p>
            <a:pPr>
              <a:spcAft>
                <a:spcPts val="600"/>
              </a:spcAft>
            </a:pPr>
            <a:r>
              <a:rPr lang="en-CA" dirty="0"/>
              <a:t>© 2022 Workplace Education Manitoba – all rights reserved</a:t>
            </a:r>
          </a:p>
        </p:txBody>
      </p:sp>
      <p:sp>
        <p:nvSpPr>
          <p:cNvPr id="6" name="Slide Number Placeholder 5">
            <a:extLst>
              <a:ext uri="{FF2B5EF4-FFF2-40B4-BE49-F238E27FC236}">
                <a16:creationId xmlns:a16="http://schemas.microsoft.com/office/drawing/2014/main" id="{B19F05C3-F6C1-2815-5F48-B17C36948E64}"/>
              </a:ext>
            </a:extLst>
          </p:cNvPr>
          <p:cNvSpPr>
            <a:spLocks noGrp="1"/>
          </p:cNvSpPr>
          <p:nvPr>
            <p:ph type="sldNum" sz="quarter" idx="12"/>
          </p:nvPr>
        </p:nvSpPr>
        <p:spPr>
          <a:xfrm>
            <a:off x="10634135" y="6356350"/>
            <a:ext cx="1530927" cy="365125"/>
          </a:xfrm>
        </p:spPr>
        <p:txBody>
          <a:bodyPr>
            <a:normAutofit/>
          </a:bodyPr>
          <a:lstStyle/>
          <a:p>
            <a:pPr>
              <a:spcAft>
                <a:spcPts val="600"/>
              </a:spcAft>
            </a:pPr>
            <a:fld id="{70BB7F92-939C-4FFE-9C4B-B2E95C123AE9}" type="slidenum">
              <a:rPr lang="en-CA" smtClean="0"/>
              <a:pPr>
                <a:spcAft>
                  <a:spcPts val="600"/>
                </a:spcAft>
              </a:pPr>
              <a:t>1</a:t>
            </a:fld>
            <a:endParaRPr lang="en-CA" dirty="0"/>
          </a:p>
        </p:txBody>
      </p:sp>
      <p:sp>
        <p:nvSpPr>
          <p:cNvPr id="8" name="TextBox 7">
            <a:extLst>
              <a:ext uri="{FF2B5EF4-FFF2-40B4-BE49-F238E27FC236}">
                <a16:creationId xmlns:a16="http://schemas.microsoft.com/office/drawing/2014/main" id="{3A105965-C052-68CB-E39C-96B242CC35CB}"/>
              </a:ext>
            </a:extLst>
          </p:cNvPr>
          <p:cNvSpPr txBox="1"/>
          <p:nvPr/>
        </p:nvSpPr>
        <p:spPr>
          <a:xfrm>
            <a:off x="9196247" y="1238799"/>
            <a:ext cx="1915955" cy="646331"/>
          </a:xfrm>
          <a:prstGeom prst="rect">
            <a:avLst/>
          </a:prstGeom>
          <a:noFill/>
        </p:spPr>
        <p:txBody>
          <a:bodyPr wrap="square" rtlCol="0">
            <a:spAutoFit/>
          </a:bodyPr>
          <a:lstStyle/>
          <a:p>
            <a:pPr algn="ctr"/>
            <a:r>
              <a:rPr lang="en-CA" sz="1200" dirty="0">
                <a:solidFill>
                  <a:schemeClr val="bg1"/>
                </a:solidFill>
                <a:effectLst/>
                <a:ea typeface="Calibri" panose="020F0502020204030204" pitchFamily="34" charset="0"/>
              </a:rPr>
              <a:t>Funding provided by the Government of Canada and the Manitoba government.</a:t>
            </a:r>
            <a:r>
              <a:rPr lang="en-CA" sz="1200" dirty="0">
                <a:solidFill>
                  <a:schemeClr val="bg1"/>
                </a:solidFill>
                <a:effectLst/>
              </a:rPr>
              <a:t> </a:t>
            </a:r>
            <a:endParaRPr lang="en-CA" sz="1200" dirty="0">
              <a:solidFill>
                <a:schemeClr val="bg1"/>
              </a:solidFill>
            </a:endParaRPr>
          </a:p>
        </p:txBody>
      </p:sp>
      <p:sp>
        <p:nvSpPr>
          <p:cNvPr id="9" name="TextBox 8">
            <a:extLst>
              <a:ext uri="{FF2B5EF4-FFF2-40B4-BE49-F238E27FC236}">
                <a16:creationId xmlns:a16="http://schemas.microsoft.com/office/drawing/2014/main" id="{1321D7B7-4538-AEB6-CC58-6FBDF2966B51}"/>
              </a:ext>
            </a:extLst>
          </p:cNvPr>
          <p:cNvSpPr txBox="1"/>
          <p:nvPr/>
        </p:nvSpPr>
        <p:spPr>
          <a:xfrm>
            <a:off x="8707148" y="3523144"/>
            <a:ext cx="2598832" cy="1908215"/>
          </a:xfrm>
          <a:prstGeom prst="rect">
            <a:avLst/>
          </a:prstGeom>
          <a:noFill/>
        </p:spPr>
        <p:txBody>
          <a:bodyPr wrap="square" rtlCol="0">
            <a:spAutoFit/>
          </a:bodyPr>
          <a:lstStyle/>
          <a:p>
            <a:pPr algn="ctr"/>
            <a:r>
              <a:rPr lang="en-CA" b="1" dirty="0">
                <a:effectLst/>
                <a:latin typeface="Calibri" panose="020F0502020204030204" pitchFamily="34" charset="0"/>
                <a:ea typeface="Calibri" panose="020F0502020204030204" pitchFamily="34" charset="0"/>
                <a:cs typeface="Calibri" panose="020F0502020204030204" pitchFamily="34" charset="0"/>
              </a:rPr>
              <a:t>Workplace Education Manitoba (WEM) is a leader in providing customized training and assessment responses across Manitoba. </a:t>
            </a:r>
          </a:p>
          <a:p>
            <a:pPr algn="ctr"/>
            <a:endParaRPr lang="en-CA" sz="1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icture containing rock, outdoor, rocky&#10;&#10;Description automatically generated">
            <a:extLst>
              <a:ext uri="{FF2B5EF4-FFF2-40B4-BE49-F238E27FC236}">
                <a16:creationId xmlns:a16="http://schemas.microsoft.com/office/drawing/2014/main" id="{78F09607-EACB-1D61-EFF5-3F19D20218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675" y="2722807"/>
            <a:ext cx="3158700" cy="2132027"/>
          </a:xfrm>
          <a:prstGeom prst="rect">
            <a:avLst/>
          </a:prstGeom>
        </p:spPr>
      </p:pic>
      <p:pic>
        <p:nvPicPr>
          <p:cNvPr id="13" name="Picture 12">
            <a:extLst>
              <a:ext uri="{FF2B5EF4-FFF2-40B4-BE49-F238E27FC236}">
                <a16:creationId xmlns:a16="http://schemas.microsoft.com/office/drawing/2014/main" id="{3AB79E46-2E5A-F978-8691-C126BE765EFC}"/>
              </a:ext>
            </a:extLst>
          </p:cNvPr>
          <p:cNvPicPr>
            <a:picLocks noChangeAspect="1"/>
          </p:cNvPicPr>
          <p:nvPr/>
        </p:nvPicPr>
        <p:blipFill>
          <a:blip r:embed="rId5"/>
          <a:stretch>
            <a:fillRect/>
          </a:stretch>
        </p:blipFill>
        <p:spPr>
          <a:xfrm>
            <a:off x="5273954" y="6000595"/>
            <a:ext cx="3200677" cy="493819"/>
          </a:xfrm>
          <a:prstGeom prst="rect">
            <a:avLst/>
          </a:prstGeom>
        </p:spPr>
      </p:pic>
    </p:spTree>
    <p:extLst>
      <p:ext uri="{BB962C8B-B14F-4D97-AF65-F5344CB8AC3E}">
        <p14:creationId xmlns:p14="http://schemas.microsoft.com/office/powerpoint/2010/main" val="4283601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70C2-E732-D433-02E5-A85A3D800C8C}"/>
              </a:ext>
            </a:extLst>
          </p:cNvPr>
          <p:cNvSpPr>
            <a:spLocks noGrp="1"/>
          </p:cNvSpPr>
          <p:nvPr>
            <p:ph type="title"/>
          </p:nvPr>
        </p:nvSpPr>
        <p:spPr/>
        <p:txBody>
          <a:bodyPr>
            <a:normAutofit/>
          </a:bodyPr>
          <a:lstStyle/>
          <a:p>
            <a:pPr algn="ctr"/>
            <a:r>
              <a:rPr lang="en-CA" sz="2400" b="1" dirty="0">
                <a:solidFill>
                  <a:srgbClr val="000000"/>
                </a:solidFill>
                <a:effectLst/>
                <a:latin typeface="Calibri" panose="020F0502020204030204" pitchFamily="34" charset="0"/>
                <a:ea typeface="Times New Roman" panose="02020603050405020304" pitchFamily="18" charset="0"/>
              </a:rPr>
              <a:t>PERSONAL ADAPTABILITY SKILLS</a:t>
            </a:r>
            <a:br>
              <a:rPr lang="en-CA" sz="2400" dirty="0">
                <a:effectLst/>
                <a:latin typeface="Times New Roman" panose="02020603050405020304" pitchFamily="18" charset="0"/>
                <a:ea typeface="Calibri" panose="020F0502020204030204" pitchFamily="34" charset="0"/>
              </a:rPr>
            </a:br>
            <a:br>
              <a:rPr lang="en-CA" sz="2400" dirty="0">
                <a:effectLst/>
                <a:latin typeface="Times New Roman" panose="02020603050405020304" pitchFamily="18" charset="0"/>
                <a:ea typeface="Calibri" panose="020F0502020204030204" pitchFamily="34" charset="0"/>
              </a:rPr>
            </a:br>
            <a:r>
              <a:rPr lang="en-CA" sz="2400" dirty="0">
                <a:effectLst/>
                <a:latin typeface="Calibri" panose="020F0502020204030204" pitchFamily="34" charset="0"/>
                <a:ea typeface="Times New Roman" panose="02020603050405020304" pitchFamily="18" charset="0"/>
              </a:rPr>
              <a:t>Adaptability is the ability to respond to unexpected change with grace and to be able to accomplish a task even if things go wrong.</a:t>
            </a:r>
            <a:br>
              <a:rPr lang="en-CA" sz="2400" dirty="0">
                <a:effectLst/>
                <a:latin typeface="Times New Roman" panose="02020603050405020304" pitchFamily="18" charset="0"/>
                <a:ea typeface="Calibri" panose="020F0502020204030204" pitchFamily="34" charset="0"/>
              </a:rPr>
            </a:br>
            <a:endParaRPr lang="en-CA" sz="2400" dirty="0"/>
          </a:p>
        </p:txBody>
      </p:sp>
      <p:sp>
        <p:nvSpPr>
          <p:cNvPr id="4" name="Footer Placeholder 3">
            <a:extLst>
              <a:ext uri="{FF2B5EF4-FFF2-40B4-BE49-F238E27FC236}">
                <a16:creationId xmlns:a16="http://schemas.microsoft.com/office/drawing/2014/main" id="{AF87F811-5D26-9679-7596-5BFFF02167D8}"/>
              </a:ext>
            </a:extLst>
          </p:cNvPr>
          <p:cNvSpPr>
            <a:spLocks noGrp="1"/>
          </p:cNvSpPr>
          <p:nvPr>
            <p:ph type="ftr" sz="quarter" idx="11"/>
          </p:nvPr>
        </p:nvSpPr>
        <p:spPr/>
        <p:txBody>
          <a:bodyPr/>
          <a:lstStyle/>
          <a:p>
            <a:r>
              <a:rPr lang="en-CA"/>
              <a:t>© 2022 Workplace Education Manitoba – all rights reserved</a:t>
            </a:r>
            <a:endParaRPr lang="en-CA" dirty="0"/>
          </a:p>
        </p:txBody>
      </p:sp>
      <p:sp>
        <p:nvSpPr>
          <p:cNvPr id="5" name="Slide Number Placeholder 4">
            <a:extLst>
              <a:ext uri="{FF2B5EF4-FFF2-40B4-BE49-F238E27FC236}">
                <a16:creationId xmlns:a16="http://schemas.microsoft.com/office/drawing/2014/main" id="{99A565B6-2E72-2AE9-8626-2FFA848B5863}"/>
              </a:ext>
            </a:extLst>
          </p:cNvPr>
          <p:cNvSpPr>
            <a:spLocks noGrp="1"/>
          </p:cNvSpPr>
          <p:nvPr>
            <p:ph type="sldNum" sz="quarter" idx="12"/>
          </p:nvPr>
        </p:nvSpPr>
        <p:spPr/>
        <p:txBody>
          <a:bodyPr/>
          <a:lstStyle/>
          <a:p>
            <a:fld id="{70BB7F92-939C-4FFE-9C4B-B2E95C123AE9}" type="slidenum">
              <a:rPr lang="en-CA" smtClean="0"/>
              <a:t>10</a:t>
            </a:fld>
            <a:endParaRPr lang="en-CA" dirty="0"/>
          </a:p>
        </p:txBody>
      </p:sp>
      <p:pic>
        <p:nvPicPr>
          <p:cNvPr id="13" name="Content Placeholder 12" descr="A green lizard on a branch&#10;&#10;Description automatically generated with low confidence">
            <a:extLst>
              <a:ext uri="{FF2B5EF4-FFF2-40B4-BE49-F238E27FC236}">
                <a16:creationId xmlns:a16="http://schemas.microsoft.com/office/drawing/2014/main" id="{3BDAA91C-48CD-4859-7D2C-46564F7ACB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5589" y="863600"/>
            <a:ext cx="7662206" cy="5121275"/>
          </a:xfrm>
        </p:spPr>
      </p:pic>
      <p:pic>
        <p:nvPicPr>
          <p:cNvPr id="14" name="Picture 13">
            <a:extLst>
              <a:ext uri="{FF2B5EF4-FFF2-40B4-BE49-F238E27FC236}">
                <a16:creationId xmlns:a16="http://schemas.microsoft.com/office/drawing/2014/main" id="{5971A56A-42B8-00BA-3E72-5E2F4C378116}"/>
              </a:ext>
            </a:extLst>
          </p:cNvPr>
          <p:cNvPicPr>
            <a:picLocks noChangeAspect="1"/>
          </p:cNvPicPr>
          <p:nvPr/>
        </p:nvPicPr>
        <p:blipFill>
          <a:blip r:embed="rId4"/>
          <a:stretch>
            <a:fillRect/>
          </a:stretch>
        </p:blipFill>
        <p:spPr>
          <a:xfrm>
            <a:off x="8112306" y="5923703"/>
            <a:ext cx="3200677" cy="493819"/>
          </a:xfrm>
          <a:prstGeom prst="rect">
            <a:avLst/>
          </a:prstGeom>
        </p:spPr>
      </p:pic>
    </p:spTree>
    <p:extLst>
      <p:ext uri="{BB962C8B-B14F-4D97-AF65-F5344CB8AC3E}">
        <p14:creationId xmlns:p14="http://schemas.microsoft.com/office/powerpoint/2010/main" val="404960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514"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a:extLst>
              <a:ext uri="{FF2B5EF4-FFF2-40B4-BE49-F238E27FC236}">
                <a16:creationId xmlns:a16="http://schemas.microsoft.com/office/drawing/2014/main" id="{3B9A690A-ECC3-2817-0557-526FA2A86B6C}"/>
              </a:ext>
            </a:extLst>
          </p:cNvPr>
          <p:cNvSpPr txBox="1"/>
          <p:nvPr/>
        </p:nvSpPr>
        <p:spPr>
          <a:xfrm>
            <a:off x="5451644" y="2471351"/>
            <a:ext cx="6451109" cy="3313630"/>
          </a:xfrm>
          <a:prstGeom prst="rect">
            <a:avLst/>
          </a:prstGeom>
        </p:spPr>
        <p:txBody>
          <a:bodyPr vert="horz" lIns="91440" tIns="45720" rIns="91440" bIns="45720" rtlCol="0" anchor="t">
            <a:normAutofit/>
          </a:bodyPr>
          <a:lstStyle/>
          <a:p>
            <a:pPr defTabSz="914400">
              <a:lnSpc>
                <a:spcPct val="90000"/>
              </a:lnSpc>
              <a:spcBef>
                <a:spcPct val="0"/>
              </a:spcBef>
              <a:spcAft>
                <a:spcPts val="600"/>
              </a:spcAft>
              <a:buClr>
                <a:schemeClr val="accent1"/>
              </a:buClr>
            </a:pPr>
            <a:endParaRPr lang="en-CA" sz="4400" dirty="0">
              <a:solidFill>
                <a:schemeClr val="bg1"/>
              </a:solidFill>
              <a:effectLst/>
              <a:latin typeface="Times New Roman" panose="02020603050405020304" pitchFamily="18" charset="0"/>
              <a:ea typeface="Calibri" panose="020F0502020204030204" pitchFamily="34" charset="0"/>
            </a:endParaRPr>
          </a:p>
        </p:txBody>
      </p:sp>
      <p:sp>
        <p:nvSpPr>
          <p:cNvPr id="4" name="Footer Placeholder 3">
            <a:extLst>
              <a:ext uri="{FF2B5EF4-FFF2-40B4-BE49-F238E27FC236}">
                <a16:creationId xmlns:a16="http://schemas.microsoft.com/office/drawing/2014/main" id="{86F2C1CD-6D07-129D-C68D-F1651B5721CF}"/>
              </a:ext>
            </a:extLst>
          </p:cNvPr>
          <p:cNvSpPr>
            <a:spLocks noGrp="1"/>
          </p:cNvSpPr>
          <p:nvPr>
            <p:ph type="ftr" sz="quarter" idx="11"/>
          </p:nvPr>
        </p:nvSpPr>
        <p:spPr>
          <a:xfrm>
            <a:off x="5139514" y="6356350"/>
            <a:ext cx="4641271" cy="365125"/>
          </a:xfrm>
        </p:spPr>
        <p:txBody>
          <a:bodyPr vert="horz" lIns="91440" tIns="45720" rIns="91440" bIns="45720" rtlCol="0" anchor="ctr">
            <a:normAutofit/>
          </a:bodyPr>
          <a:lstStyle/>
          <a:p>
            <a:pPr>
              <a:spcAft>
                <a:spcPts val="600"/>
              </a:spcAft>
            </a:pPr>
            <a:r>
              <a:rPr lang="en-US" kern="1200" dirty="0">
                <a:solidFill>
                  <a:schemeClr val="tx1">
                    <a:lumMod val="50000"/>
                    <a:lumOff val="50000"/>
                  </a:schemeClr>
                </a:solidFill>
                <a:latin typeface="+mn-lt"/>
                <a:ea typeface="+mn-ea"/>
                <a:cs typeface="+mn-cs"/>
              </a:rPr>
              <a:t>© 2022 Workplace Education Manitoba – all rights reserved</a:t>
            </a:r>
          </a:p>
        </p:txBody>
      </p:sp>
      <p:sp>
        <p:nvSpPr>
          <p:cNvPr id="5" name="Slide Number Placeholder 4">
            <a:extLst>
              <a:ext uri="{FF2B5EF4-FFF2-40B4-BE49-F238E27FC236}">
                <a16:creationId xmlns:a16="http://schemas.microsoft.com/office/drawing/2014/main" id="{40F5A956-9EED-0301-0A04-16A2B230FDC4}"/>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70BB7F92-939C-4FFE-9C4B-B2E95C123AE9}" type="slidenum">
              <a:rPr lang="en-US" b="1" kern="1200" dirty="0">
                <a:solidFill>
                  <a:schemeClr val="accent1"/>
                </a:solidFill>
                <a:latin typeface="+mn-lt"/>
                <a:ea typeface="+mn-ea"/>
                <a:cs typeface="+mn-cs"/>
              </a:rPr>
              <a:pPr>
                <a:spcAft>
                  <a:spcPts val="600"/>
                </a:spcAft>
              </a:pPr>
              <a:t>11</a:t>
            </a:fld>
            <a:endParaRPr lang="en-US" b="1" kern="1200" dirty="0">
              <a:solidFill>
                <a:schemeClr val="accent1"/>
              </a:solidFill>
              <a:latin typeface="+mn-lt"/>
              <a:ea typeface="+mn-ea"/>
              <a:cs typeface="+mn-cs"/>
            </a:endParaRPr>
          </a:p>
        </p:txBody>
      </p:sp>
      <p:pic>
        <p:nvPicPr>
          <p:cNvPr id="2" name="Picture 1">
            <a:extLst>
              <a:ext uri="{FF2B5EF4-FFF2-40B4-BE49-F238E27FC236}">
                <a16:creationId xmlns:a16="http://schemas.microsoft.com/office/drawing/2014/main" id="{B76B3A68-B395-4B7F-A3D5-FE5F2C7C03FB}"/>
              </a:ext>
            </a:extLst>
          </p:cNvPr>
          <p:cNvPicPr>
            <a:picLocks noChangeAspect="1"/>
          </p:cNvPicPr>
          <p:nvPr/>
        </p:nvPicPr>
        <p:blipFill rotWithShape="1">
          <a:blip r:embed="rId3"/>
          <a:srcRect l="24014" r="22364"/>
          <a:stretch/>
        </p:blipFill>
        <p:spPr>
          <a:xfrm>
            <a:off x="530750" y="1223319"/>
            <a:ext cx="4452600" cy="4151870"/>
          </a:xfrm>
          <a:prstGeom prst="ellipse">
            <a:avLst/>
          </a:prstGeom>
          <a:ln>
            <a:noFill/>
          </a:ln>
          <a:effectLst>
            <a:softEdge rad="112500"/>
          </a:effectLst>
        </p:spPr>
      </p:pic>
      <p:sp>
        <p:nvSpPr>
          <p:cNvPr id="3" name="TextBox 2">
            <a:extLst>
              <a:ext uri="{FF2B5EF4-FFF2-40B4-BE49-F238E27FC236}">
                <a16:creationId xmlns:a16="http://schemas.microsoft.com/office/drawing/2014/main" id="{FB02AB31-7782-4C55-9F95-FFE82A651026}"/>
              </a:ext>
            </a:extLst>
          </p:cNvPr>
          <p:cNvSpPr txBox="1"/>
          <p:nvPr/>
        </p:nvSpPr>
        <p:spPr>
          <a:xfrm>
            <a:off x="1828751" y="5574916"/>
            <a:ext cx="1856598" cy="246221"/>
          </a:xfrm>
          <a:prstGeom prst="rect">
            <a:avLst/>
          </a:prstGeom>
          <a:noFill/>
        </p:spPr>
        <p:txBody>
          <a:bodyPr wrap="none" rtlCol="0">
            <a:spAutoFit/>
          </a:bodyPr>
          <a:lstStyle/>
          <a:p>
            <a:r>
              <a:rPr lang="en-CA" sz="1000" dirty="0"/>
              <a:t>Source: Thebutterflyreader.com</a:t>
            </a:r>
          </a:p>
        </p:txBody>
      </p:sp>
      <p:sp>
        <p:nvSpPr>
          <p:cNvPr id="8" name="TextBox 7">
            <a:extLst>
              <a:ext uri="{FF2B5EF4-FFF2-40B4-BE49-F238E27FC236}">
                <a16:creationId xmlns:a16="http://schemas.microsoft.com/office/drawing/2014/main" id="{69D63668-2684-11D0-12A4-015F356037D0}"/>
              </a:ext>
            </a:extLst>
          </p:cNvPr>
          <p:cNvSpPr txBox="1"/>
          <p:nvPr/>
        </p:nvSpPr>
        <p:spPr>
          <a:xfrm>
            <a:off x="6096000" y="1997839"/>
            <a:ext cx="5149515" cy="2862322"/>
          </a:xfrm>
          <a:prstGeom prst="rect">
            <a:avLst/>
          </a:prstGeom>
          <a:noFill/>
        </p:spPr>
        <p:txBody>
          <a:bodyPr wrap="square">
            <a:spAutoFit/>
          </a:bodyPr>
          <a:lstStyle/>
          <a:p>
            <a:pPr algn="ctr"/>
            <a:r>
              <a:rPr lang="en-US" sz="3600" dirty="0">
                <a:solidFill>
                  <a:schemeClr val="bg1"/>
                </a:solidFill>
              </a:rPr>
              <a:t>What would you say had the most impact on your thinking around resilience because of today’s workshop?</a:t>
            </a:r>
            <a:endParaRPr lang="en-CA" sz="3600" dirty="0">
              <a:solidFill>
                <a:schemeClr val="bg1"/>
              </a:solidFill>
            </a:endParaRPr>
          </a:p>
        </p:txBody>
      </p:sp>
    </p:spTree>
    <p:extLst>
      <p:ext uri="{BB962C8B-B14F-4D97-AF65-F5344CB8AC3E}">
        <p14:creationId xmlns:p14="http://schemas.microsoft.com/office/powerpoint/2010/main" val="286169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916AC43-E26B-748B-B200-CCFAC52BDE85}"/>
              </a:ext>
            </a:extLst>
          </p:cNvPr>
          <p:cNvSpPr>
            <a:spLocks noGrp="1"/>
          </p:cNvSpPr>
          <p:nvPr>
            <p:ph type="ftr" sz="quarter" idx="11"/>
          </p:nvPr>
        </p:nvSpPr>
        <p:spPr>
          <a:xfrm>
            <a:off x="3667126" y="6356350"/>
            <a:ext cx="6113660" cy="365125"/>
          </a:xfrm>
        </p:spPr>
        <p:txBody>
          <a:bodyPr vert="horz" lIns="91440" tIns="45720" rIns="91440" bIns="45720" rtlCol="0" anchor="ctr">
            <a:normAutofit/>
          </a:bodyPr>
          <a:lstStyle/>
          <a:p>
            <a:pPr>
              <a:spcAft>
                <a:spcPts val="600"/>
              </a:spcAft>
            </a:pPr>
            <a:r>
              <a:rPr lang="en-US" kern="1200">
                <a:solidFill>
                  <a:schemeClr val="tx1">
                    <a:lumMod val="50000"/>
                    <a:lumOff val="50000"/>
                  </a:schemeClr>
                </a:solidFill>
                <a:latin typeface="+mn-lt"/>
                <a:ea typeface="+mn-ea"/>
                <a:cs typeface="+mn-cs"/>
              </a:rPr>
              <a:t>© 2022 Workplace Education Manitoba – all rights reserved</a:t>
            </a:r>
          </a:p>
        </p:txBody>
      </p:sp>
      <p:sp>
        <p:nvSpPr>
          <p:cNvPr id="5" name="Slide Number Placeholder 4">
            <a:extLst>
              <a:ext uri="{FF2B5EF4-FFF2-40B4-BE49-F238E27FC236}">
                <a16:creationId xmlns:a16="http://schemas.microsoft.com/office/drawing/2014/main" id="{311581E0-E622-11EA-6E1B-505256580858}"/>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70BB7F92-939C-4FFE-9C4B-B2E95C123AE9}" type="slidenum">
              <a:rPr lang="en-US" b="1" kern="1200" dirty="0">
                <a:solidFill>
                  <a:schemeClr val="accent1"/>
                </a:solidFill>
                <a:latin typeface="+mn-lt"/>
                <a:ea typeface="+mn-ea"/>
                <a:cs typeface="+mn-cs"/>
              </a:rPr>
              <a:pPr>
                <a:spcAft>
                  <a:spcPts val="600"/>
                </a:spcAft>
              </a:pPr>
              <a:t>2</a:t>
            </a:fld>
            <a:endParaRPr lang="en-US" b="1" kern="1200" dirty="0">
              <a:solidFill>
                <a:schemeClr val="accent1"/>
              </a:solidFill>
              <a:latin typeface="+mn-lt"/>
              <a:ea typeface="+mn-ea"/>
              <a:cs typeface="+mn-cs"/>
            </a:endParaRPr>
          </a:p>
        </p:txBody>
      </p:sp>
      <p:sp>
        <p:nvSpPr>
          <p:cNvPr id="2" name="TextBox 1">
            <a:extLst>
              <a:ext uri="{FF2B5EF4-FFF2-40B4-BE49-F238E27FC236}">
                <a16:creationId xmlns:a16="http://schemas.microsoft.com/office/drawing/2014/main" id="{116D734A-2D8A-F600-C41F-3E6DEF56CC92}"/>
              </a:ext>
            </a:extLst>
          </p:cNvPr>
          <p:cNvSpPr txBox="1"/>
          <p:nvPr/>
        </p:nvSpPr>
        <p:spPr>
          <a:xfrm>
            <a:off x="5158147" y="951398"/>
            <a:ext cx="6266028" cy="738664"/>
          </a:xfrm>
          <a:prstGeom prst="rect">
            <a:avLst/>
          </a:prstGeom>
          <a:noFill/>
        </p:spPr>
        <p:txBody>
          <a:bodyPr wrap="square" rtlCol="0">
            <a:spAutoFit/>
          </a:bodyPr>
          <a:lstStyle/>
          <a:p>
            <a:r>
              <a:rPr lang="en-CA" sz="2400" b="1" dirty="0"/>
              <a:t>Session Objectives:</a:t>
            </a:r>
          </a:p>
          <a:p>
            <a:endParaRPr lang="en-CA" dirty="0"/>
          </a:p>
        </p:txBody>
      </p:sp>
      <p:pic>
        <p:nvPicPr>
          <p:cNvPr id="6" name="Picture 5" descr="A picture containing insect&#10;&#10;Description automatically generated">
            <a:extLst>
              <a:ext uri="{FF2B5EF4-FFF2-40B4-BE49-F238E27FC236}">
                <a16:creationId xmlns:a16="http://schemas.microsoft.com/office/drawing/2014/main" id="{5D0A6862-1AE2-A216-8799-434E20533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02" y="1085849"/>
            <a:ext cx="3801397" cy="2537019"/>
          </a:xfrm>
          <a:prstGeom prst="rect">
            <a:avLst/>
          </a:prstGeom>
        </p:spPr>
      </p:pic>
      <p:pic>
        <p:nvPicPr>
          <p:cNvPr id="3" name="Picture 2">
            <a:extLst>
              <a:ext uri="{FF2B5EF4-FFF2-40B4-BE49-F238E27FC236}">
                <a16:creationId xmlns:a16="http://schemas.microsoft.com/office/drawing/2014/main" id="{C88AC490-5967-5459-8E66-9DFD2BE9AC3B}"/>
              </a:ext>
            </a:extLst>
          </p:cNvPr>
          <p:cNvPicPr>
            <a:picLocks noChangeAspect="1"/>
          </p:cNvPicPr>
          <p:nvPr/>
        </p:nvPicPr>
        <p:blipFill>
          <a:blip r:embed="rId4"/>
          <a:stretch>
            <a:fillRect/>
          </a:stretch>
        </p:blipFill>
        <p:spPr>
          <a:xfrm>
            <a:off x="196563" y="6109440"/>
            <a:ext cx="3200677" cy="493819"/>
          </a:xfrm>
          <a:prstGeom prst="rect">
            <a:avLst/>
          </a:prstGeom>
        </p:spPr>
      </p:pic>
      <p:sp>
        <p:nvSpPr>
          <p:cNvPr id="7" name="TextBox 6">
            <a:extLst>
              <a:ext uri="{FF2B5EF4-FFF2-40B4-BE49-F238E27FC236}">
                <a16:creationId xmlns:a16="http://schemas.microsoft.com/office/drawing/2014/main" id="{E8AC7A3A-4EE1-52B3-26F6-B05D75D479C3}"/>
              </a:ext>
            </a:extLst>
          </p:cNvPr>
          <p:cNvSpPr txBox="1"/>
          <p:nvPr/>
        </p:nvSpPr>
        <p:spPr>
          <a:xfrm>
            <a:off x="5133571" y="1690062"/>
            <a:ext cx="6266027" cy="3477875"/>
          </a:xfrm>
          <a:prstGeom prst="rect">
            <a:avLst/>
          </a:prstGeom>
          <a:noFill/>
        </p:spPr>
        <p:txBody>
          <a:bodyPr wrap="square" rtlCol="0">
            <a:spAutoFit/>
          </a:bodyPr>
          <a:lstStyle/>
          <a:p>
            <a:pPr marL="342900" lvl="0" indent="-342900">
              <a:buFont typeface="+mj-lt"/>
              <a:buAutoNum type="arabicPeriod"/>
            </a:pPr>
            <a:r>
              <a:rPr lang="en-US" sz="2200" dirty="0">
                <a:effectLst/>
                <a:latin typeface="Calibri" panose="020F0502020204030204" pitchFamily="34" charset="0"/>
                <a:ea typeface="Calibri" panose="020F0502020204030204" pitchFamily="34" charset="0"/>
              </a:rPr>
              <a:t>Define resilience.</a:t>
            </a:r>
            <a:endParaRPr lang="en-CA" sz="2200" dirty="0">
              <a:effectLst/>
              <a:latin typeface="Times New Roman" panose="02020603050405020304" pitchFamily="18" charset="0"/>
              <a:ea typeface="Calibri" panose="020F0502020204030204" pitchFamily="34" charset="0"/>
            </a:endParaRPr>
          </a:p>
          <a:p>
            <a:pPr marL="342900" lvl="0" indent="-342900">
              <a:buFont typeface="+mj-lt"/>
              <a:buAutoNum type="arabicPeriod"/>
            </a:pPr>
            <a:r>
              <a:rPr lang="en-US" sz="2200" dirty="0">
                <a:effectLst/>
                <a:latin typeface="Calibri" panose="020F0502020204030204" pitchFamily="34" charset="0"/>
                <a:ea typeface="Calibri" panose="020F0502020204030204" pitchFamily="34" charset="0"/>
              </a:rPr>
              <a:t>Recognize the characteristics of resilient people.</a:t>
            </a:r>
            <a:endParaRPr lang="en-CA" sz="2200" dirty="0">
              <a:effectLst/>
              <a:latin typeface="Times New Roman" panose="02020603050405020304" pitchFamily="18" charset="0"/>
              <a:ea typeface="Calibri" panose="020F0502020204030204" pitchFamily="34" charset="0"/>
            </a:endParaRPr>
          </a:p>
          <a:p>
            <a:pPr marL="342900" lvl="0" indent="-342900">
              <a:buFont typeface="+mj-lt"/>
              <a:buAutoNum type="arabicPeriod"/>
            </a:pPr>
            <a:r>
              <a:rPr lang="en-US" sz="2200" dirty="0">
                <a:effectLst/>
                <a:latin typeface="Calibri" panose="020F0502020204030204" pitchFamily="34" charset="0"/>
                <a:ea typeface="Calibri" panose="020F0502020204030204" pitchFamily="34" charset="0"/>
              </a:rPr>
              <a:t>Review the 5 Building Blocks of Change (ADKAR model).</a:t>
            </a:r>
            <a:endParaRPr lang="en-CA" sz="2200" dirty="0">
              <a:effectLst/>
              <a:latin typeface="Times New Roman" panose="02020603050405020304" pitchFamily="18" charset="0"/>
              <a:ea typeface="Calibri" panose="020F0502020204030204" pitchFamily="34" charset="0"/>
            </a:endParaRPr>
          </a:p>
          <a:p>
            <a:pPr marL="342900" lvl="0" indent="-342900">
              <a:buFont typeface="+mj-lt"/>
              <a:buAutoNum type="arabicPeriod"/>
            </a:pPr>
            <a:r>
              <a:rPr lang="en-US" sz="2200" dirty="0">
                <a:effectLst/>
                <a:latin typeface="Calibri" panose="020F0502020204030204" pitchFamily="34" charset="0"/>
                <a:ea typeface="Calibri" panose="020F0502020204030204" pitchFamily="34" charset="0"/>
              </a:rPr>
              <a:t>Increase understanding of </a:t>
            </a:r>
            <a:r>
              <a:rPr lang="en-US" sz="2200" b="1" u="sng" dirty="0">
                <a:effectLst/>
                <a:latin typeface="Calibri" panose="020F0502020204030204" pitchFamily="34" charset="0"/>
                <a:ea typeface="Calibri" panose="020F0502020204030204" pitchFamily="34" charset="0"/>
              </a:rPr>
              <a:t>K</a:t>
            </a:r>
            <a:r>
              <a:rPr lang="en-US" sz="2200" dirty="0">
                <a:effectLst/>
                <a:latin typeface="Calibri" panose="020F0502020204030204" pitchFamily="34" charset="0"/>
                <a:ea typeface="Calibri" panose="020F0502020204030204" pitchFamily="34" charset="0"/>
              </a:rPr>
              <a:t>nowledge and </a:t>
            </a:r>
            <a:r>
              <a:rPr lang="en-US" sz="2200" b="1" u="sng" dirty="0">
                <a:effectLst/>
                <a:latin typeface="Calibri" panose="020F0502020204030204" pitchFamily="34" charset="0"/>
                <a:ea typeface="Calibri" panose="020F0502020204030204" pitchFamily="34" charset="0"/>
              </a:rPr>
              <a:t>A</a:t>
            </a:r>
            <a:r>
              <a:rPr lang="en-US" sz="2200" dirty="0">
                <a:effectLst/>
                <a:latin typeface="Calibri" panose="020F0502020204030204" pitchFamily="34" charset="0"/>
                <a:ea typeface="Calibri" panose="020F0502020204030204" pitchFamily="34" charset="0"/>
              </a:rPr>
              <a:t>bility focus more detail on these building blocks.</a:t>
            </a:r>
            <a:endParaRPr lang="en-CA" sz="2200" dirty="0">
              <a:effectLst/>
              <a:latin typeface="Times New Roman" panose="02020603050405020304" pitchFamily="18" charset="0"/>
              <a:ea typeface="Calibri" panose="020F0502020204030204" pitchFamily="34" charset="0"/>
            </a:endParaRPr>
          </a:p>
          <a:p>
            <a:pPr marL="342900" lvl="0" indent="-342900">
              <a:buFont typeface="+mj-lt"/>
              <a:buAutoNum type="arabicPeriod"/>
            </a:pPr>
            <a:r>
              <a:rPr lang="en-US" sz="2200" dirty="0">
                <a:effectLst/>
                <a:latin typeface="Calibri" panose="020F0502020204030204" pitchFamily="34" charset="0"/>
                <a:ea typeface="Calibri" panose="020F0502020204030204" pitchFamily="34" charset="0"/>
              </a:rPr>
              <a:t>Connect personal values to individual approach of coping with change and developing resilience.</a:t>
            </a:r>
            <a:endParaRPr lang="en-CA" sz="2200" dirty="0">
              <a:effectLst/>
              <a:latin typeface="Times New Roman" panose="02020603050405020304" pitchFamily="18" charset="0"/>
              <a:ea typeface="Calibri" panose="020F0502020204030204" pitchFamily="34" charset="0"/>
            </a:endParaRPr>
          </a:p>
          <a:p>
            <a:pPr marL="342900" lvl="0" indent="-342900">
              <a:buFont typeface="+mj-lt"/>
              <a:buAutoNum type="arabicPeriod"/>
            </a:pPr>
            <a:r>
              <a:rPr lang="en-US" sz="2200" dirty="0">
                <a:effectLst/>
                <a:latin typeface="Calibri" panose="020F0502020204030204" pitchFamily="34" charset="0"/>
                <a:ea typeface="Calibri" panose="020F0502020204030204" pitchFamily="34" charset="0"/>
              </a:rPr>
              <a:t>Evaluate personal adaptability skills.</a:t>
            </a:r>
            <a:endParaRPr lang="en-CA" sz="2200" dirty="0">
              <a:effectLst/>
              <a:latin typeface="Times New Roman" panose="02020603050405020304" pitchFamily="18" charset="0"/>
              <a:ea typeface="Calibri" panose="020F0502020204030204" pitchFamily="34" charset="0"/>
            </a:endParaRPr>
          </a:p>
          <a:p>
            <a:pPr marL="342900" lvl="0" indent="-342900">
              <a:buFont typeface="+mj-lt"/>
              <a:buAutoNum type="arabicPeriod"/>
            </a:pPr>
            <a:r>
              <a:rPr lang="en-US" sz="2200" dirty="0">
                <a:effectLst/>
                <a:latin typeface="Calibri" panose="020F0502020204030204" pitchFamily="34" charset="0"/>
                <a:ea typeface="Calibri" panose="020F0502020204030204" pitchFamily="34" charset="0"/>
              </a:rPr>
              <a:t>Apply resiliency methods to life, learning, or work.</a:t>
            </a:r>
            <a:endParaRPr lang="en-CA" sz="2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9750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7DE062B-D446-4D8B-BC84-4044E71393EE}"/>
              </a:ext>
            </a:extLst>
          </p:cNvPr>
          <p:cNvSpPr>
            <a:spLocks noGrp="1"/>
          </p:cNvSpPr>
          <p:nvPr>
            <p:ph type="ftr" sz="quarter" idx="11"/>
          </p:nvPr>
        </p:nvSpPr>
        <p:spPr/>
        <p:txBody>
          <a:bodyPr/>
          <a:lstStyle/>
          <a:p>
            <a:r>
              <a:rPr lang="en-CA" dirty="0"/>
              <a:t>© 2022 Workplace Education Manitoba – all rights reserved</a:t>
            </a:r>
          </a:p>
        </p:txBody>
      </p:sp>
      <p:sp>
        <p:nvSpPr>
          <p:cNvPr id="6" name="Slide Number Placeholder 5">
            <a:extLst>
              <a:ext uri="{FF2B5EF4-FFF2-40B4-BE49-F238E27FC236}">
                <a16:creationId xmlns:a16="http://schemas.microsoft.com/office/drawing/2014/main" id="{1AA7FDE2-30B3-4880-8A48-BFE26046DD4B}"/>
              </a:ext>
            </a:extLst>
          </p:cNvPr>
          <p:cNvSpPr>
            <a:spLocks noGrp="1"/>
          </p:cNvSpPr>
          <p:nvPr>
            <p:ph type="sldNum" sz="quarter" idx="12"/>
          </p:nvPr>
        </p:nvSpPr>
        <p:spPr/>
        <p:txBody>
          <a:bodyPr/>
          <a:lstStyle/>
          <a:p>
            <a:fld id="{70BB7F92-939C-4FFE-9C4B-B2E95C123AE9}" type="slidenum">
              <a:rPr lang="en-CA" smtClean="0"/>
              <a:t>3</a:t>
            </a:fld>
            <a:endParaRPr lang="en-CA" dirty="0"/>
          </a:p>
        </p:txBody>
      </p:sp>
      <p:sp>
        <p:nvSpPr>
          <p:cNvPr id="9" name="Title 8">
            <a:extLst>
              <a:ext uri="{FF2B5EF4-FFF2-40B4-BE49-F238E27FC236}">
                <a16:creationId xmlns:a16="http://schemas.microsoft.com/office/drawing/2014/main" id="{61B93C92-EF3A-F80A-DFBF-9360D75CF222}"/>
              </a:ext>
            </a:extLst>
          </p:cNvPr>
          <p:cNvSpPr>
            <a:spLocks noGrp="1"/>
          </p:cNvSpPr>
          <p:nvPr>
            <p:ph type="title"/>
          </p:nvPr>
        </p:nvSpPr>
        <p:spPr>
          <a:xfrm>
            <a:off x="144064" y="1051560"/>
            <a:ext cx="3177634" cy="2377440"/>
          </a:xfrm>
        </p:spPr>
        <p:txBody>
          <a:bodyPr/>
          <a:lstStyle/>
          <a:p>
            <a:pPr algn="ctr"/>
            <a:r>
              <a:rPr lang="en-US" dirty="0"/>
              <a:t>ACTIVATOR: </a:t>
            </a:r>
            <a:br>
              <a:rPr lang="en-US" dirty="0"/>
            </a:br>
            <a:r>
              <a:rPr lang="en-US" dirty="0"/>
              <a:t>Whose Story Is It?</a:t>
            </a:r>
            <a:endParaRPr lang="en-CA" dirty="0"/>
          </a:p>
        </p:txBody>
      </p:sp>
      <p:pic>
        <p:nvPicPr>
          <p:cNvPr id="2" name="Picture 1">
            <a:extLst>
              <a:ext uri="{FF2B5EF4-FFF2-40B4-BE49-F238E27FC236}">
                <a16:creationId xmlns:a16="http://schemas.microsoft.com/office/drawing/2014/main" id="{F9E08BC2-2280-FCBA-C7D2-1CA669DF601F}"/>
              </a:ext>
            </a:extLst>
          </p:cNvPr>
          <p:cNvPicPr>
            <a:picLocks noChangeAspect="1"/>
          </p:cNvPicPr>
          <p:nvPr/>
        </p:nvPicPr>
        <p:blipFill>
          <a:blip r:embed="rId3"/>
          <a:stretch>
            <a:fillRect/>
          </a:stretch>
        </p:blipFill>
        <p:spPr>
          <a:xfrm>
            <a:off x="8607122" y="5862531"/>
            <a:ext cx="3200677" cy="493819"/>
          </a:xfrm>
          <a:prstGeom prst="rect">
            <a:avLst/>
          </a:prstGeom>
        </p:spPr>
      </p:pic>
      <p:pic>
        <p:nvPicPr>
          <p:cNvPr id="10" name="Content Placeholder 9" descr="A pencil on a piece of paper&#10;&#10;Description automatically generated with medium confidence">
            <a:extLst>
              <a:ext uri="{FF2B5EF4-FFF2-40B4-BE49-F238E27FC236}">
                <a16:creationId xmlns:a16="http://schemas.microsoft.com/office/drawing/2014/main" id="{6166EC62-7BE6-EE71-E911-2F41A675921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48065" y="868363"/>
            <a:ext cx="6286069" cy="5121275"/>
          </a:xfrm>
        </p:spPr>
      </p:pic>
    </p:spTree>
    <p:extLst>
      <p:ext uri="{BB962C8B-B14F-4D97-AF65-F5344CB8AC3E}">
        <p14:creationId xmlns:p14="http://schemas.microsoft.com/office/powerpoint/2010/main" val="3204025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577A01-3DD8-4E33-BEE1-3065F7E6F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9599"/>
            <a:ext cx="705248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52F1C5E-B849-96F2-A357-831A427A4C38}"/>
              </a:ext>
            </a:extLst>
          </p:cNvPr>
          <p:cNvSpPr>
            <a:spLocks noGrp="1"/>
          </p:cNvSpPr>
          <p:nvPr>
            <p:ph type="title"/>
          </p:nvPr>
        </p:nvSpPr>
        <p:spPr>
          <a:xfrm>
            <a:off x="289248" y="1123837"/>
            <a:ext cx="6451110" cy="1255469"/>
          </a:xfrm>
        </p:spPr>
        <p:txBody>
          <a:bodyPr>
            <a:normAutofit/>
          </a:bodyPr>
          <a:lstStyle/>
          <a:p>
            <a:pPr algn="ctr"/>
            <a:r>
              <a:rPr lang="en-CA" dirty="0"/>
              <a:t>RESILIENCE</a:t>
            </a:r>
          </a:p>
        </p:txBody>
      </p:sp>
      <p:sp>
        <p:nvSpPr>
          <p:cNvPr id="3" name="Content Placeholder 2">
            <a:extLst>
              <a:ext uri="{FF2B5EF4-FFF2-40B4-BE49-F238E27FC236}">
                <a16:creationId xmlns:a16="http://schemas.microsoft.com/office/drawing/2014/main" id="{8F95ED8F-756E-2AAC-E687-467A651F713B}"/>
              </a:ext>
            </a:extLst>
          </p:cNvPr>
          <p:cNvSpPr>
            <a:spLocks noGrp="1"/>
          </p:cNvSpPr>
          <p:nvPr>
            <p:ph idx="1"/>
          </p:nvPr>
        </p:nvSpPr>
        <p:spPr>
          <a:xfrm>
            <a:off x="289248" y="2510395"/>
            <a:ext cx="6451109" cy="3274586"/>
          </a:xfrm>
        </p:spPr>
        <p:txBody>
          <a:bodyPr anchor="t">
            <a:normAutofit/>
          </a:bodyPr>
          <a:lstStyle/>
          <a:p>
            <a:pPr marL="0" indent="0" algn="ctr">
              <a:buNone/>
            </a:pPr>
            <a:r>
              <a:rPr lang="en-US" sz="2400">
                <a:solidFill>
                  <a:srgbClr val="FFFFFF"/>
                </a:solidFill>
              </a:rPr>
              <a:t>The capacity and dynamic process of adaptively overcoming stress and adversity while maintaining normal psychological and physical functioning. It can be viewed as a defense mechanism, which enables people to thrive in the face of adversity.</a:t>
            </a:r>
          </a:p>
          <a:p>
            <a:pPr marL="0" indent="0">
              <a:buNone/>
            </a:pPr>
            <a:endParaRPr lang="en-US" sz="2400">
              <a:solidFill>
                <a:srgbClr val="FFFFFF"/>
              </a:solidFill>
            </a:endParaRPr>
          </a:p>
          <a:p>
            <a:pPr marL="0" indent="0" algn="ctr">
              <a:buNone/>
            </a:pPr>
            <a:r>
              <a:rPr lang="en-US" sz="2400">
                <a:solidFill>
                  <a:srgbClr val="FFFFFF"/>
                </a:solidFill>
              </a:rPr>
              <a:t>What does it mean to you?</a:t>
            </a:r>
            <a:endParaRPr lang="en-CA" sz="2400" dirty="0">
              <a:solidFill>
                <a:srgbClr val="FFFFFF"/>
              </a:solidFill>
            </a:endParaRPr>
          </a:p>
        </p:txBody>
      </p:sp>
      <p:pic>
        <p:nvPicPr>
          <p:cNvPr id="7" name="Picture 6" descr="A drop of water falling into a pool of water&#10;&#10;Description automatically generated with medium confidence">
            <a:extLst>
              <a:ext uri="{FF2B5EF4-FFF2-40B4-BE49-F238E27FC236}">
                <a16:creationId xmlns:a16="http://schemas.microsoft.com/office/drawing/2014/main" id="{8B0CFC6E-A2C4-59F7-B80F-A0F0B7C4A054}"/>
              </a:ext>
            </a:extLst>
          </p:cNvPr>
          <p:cNvPicPr>
            <a:picLocks noChangeAspect="1"/>
          </p:cNvPicPr>
          <p:nvPr/>
        </p:nvPicPr>
        <p:blipFill rotWithShape="1">
          <a:blip r:embed="rId3">
            <a:extLst>
              <a:ext uri="{28A0092B-C50C-407E-A947-70E740481C1C}">
                <a14:useLocalDpi xmlns:a14="http://schemas.microsoft.com/office/drawing/2010/main" val="0"/>
              </a:ext>
            </a:extLst>
          </a:blip>
          <a:srcRect t="5825" r="1" b="1"/>
          <a:stretch/>
        </p:blipFill>
        <p:spPr>
          <a:xfrm>
            <a:off x="7545032" y="759599"/>
            <a:ext cx="3778286" cy="5330650"/>
          </a:xfrm>
          <a:prstGeom prst="rect">
            <a:avLst/>
          </a:prstGeom>
        </p:spPr>
      </p:pic>
      <p:sp>
        <p:nvSpPr>
          <p:cNvPr id="4" name="Footer Placeholder 3">
            <a:extLst>
              <a:ext uri="{FF2B5EF4-FFF2-40B4-BE49-F238E27FC236}">
                <a16:creationId xmlns:a16="http://schemas.microsoft.com/office/drawing/2014/main" id="{2F1D7086-D376-B58F-B66E-00DD19420834}"/>
              </a:ext>
            </a:extLst>
          </p:cNvPr>
          <p:cNvSpPr>
            <a:spLocks noGrp="1"/>
          </p:cNvSpPr>
          <p:nvPr>
            <p:ph type="ftr" sz="quarter" idx="11"/>
          </p:nvPr>
        </p:nvSpPr>
        <p:spPr>
          <a:xfrm>
            <a:off x="3869268" y="6356350"/>
            <a:ext cx="5911517" cy="365125"/>
          </a:xfrm>
        </p:spPr>
        <p:txBody>
          <a:bodyPr>
            <a:normAutofit/>
          </a:bodyPr>
          <a:lstStyle/>
          <a:p>
            <a:pPr>
              <a:spcAft>
                <a:spcPts val="600"/>
              </a:spcAft>
            </a:pPr>
            <a:r>
              <a:rPr lang="en-CA"/>
              <a:t>© 2022 Workplace Education Manitoba – all rights reserved</a:t>
            </a:r>
          </a:p>
        </p:txBody>
      </p:sp>
      <p:sp>
        <p:nvSpPr>
          <p:cNvPr id="5" name="Slide Number Placeholder 4">
            <a:extLst>
              <a:ext uri="{FF2B5EF4-FFF2-40B4-BE49-F238E27FC236}">
                <a16:creationId xmlns:a16="http://schemas.microsoft.com/office/drawing/2014/main" id="{67628A25-BC60-60DE-98AA-4298C7FAFC3A}"/>
              </a:ext>
            </a:extLst>
          </p:cNvPr>
          <p:cNvSpPr>
            <a:spLocks noGrp="1"/>
          </p:cNvSpPr>
          <p:nvPr>
            <p:ph type="sldNum" sz="quarter" idx="12"/>
          </p:nvPr>
        </p:nvSpPr>
        <p:spPr>
          <a:xfrm>
            <a:off x="10634135" y="6356350"/>
            <a:ext cx="1530927" cy="365125"/>
          </a:xfrm>
        </p:spPr>
        <p:txBody>
          <a:bodyPr>
            <a:normAutofit/>
          </a:bodyPr>
          <a:lstStyle/>
          <a:p>
            <a:pPr>
              <a:spcAft>
                <a:spcPts val="600"/>
              </a:spcAft>
            </a:pPr>
            <a:fld id="{70BB7F92-939C-4FFE-9C4B-B2E95C123AE9}" type="slidenum">
              <a:rPr lang="en-CA" smtClean="0"/>
              <a:pPr>
                <a:spcAft>
                  <a:spcPts val="600"/>
                </a:spcAft>
              </a:pPr>
              <a:t>4</a:t>
            </a:fld>
            <a:endParaRPr lang="en-CA"/>
          </a:p>
        </p:txBody>
      </p:sp>
      <p:pic>
        <p:nvPicPr>
          <p:cNvPr id="8" name="Picture 7">
            <a:extLst>
              <a:ext uri="{FF2B5EF4-FFF2-40B4-BE49-F238E27FC236}">
                <a16:creationId xmlns:a16="http://schemas.microsoft.com/office/drawing/2014/main" id="{C77D676A-631B-6396-9634-41AC35249C36}"/>
              </a:ext>
            </a:extLst>
          </p:cNvPr>
          <p:cNvPicPr>
            <a:picLocks noChangeAspect="1"/>
          </p:cNvPicPr>
          <p:nvPr/>
        </p:nvPicPr>
        <p:blipFill>
          <a:blip r:embed="rId4"/>
          <a:stretch>
            <a:fillRect/>
          </a:stretch>
        </p:blipFill>
        <p:spPr>
          <a:xfrm>
            <a:off x="8395857" y="5976390"/>
            <a:ext cx="3200677" cy="493819"/>
          </a:xfrm>
          <a:prstGeom prst="rect">
            <a:avLst/>
          </a:prstGeom>
        </p:spPr>
      </p:pic>
      <p:sp>
        <p:nvSpPr>
          <p:cNvPr id="10" name="TextBox 9">
            <a:extLst>
              <a:ext uri="{FF2B5EF4-FFF2-40B4-BE49-F238E27FC236}">
                <a16:creationId xmlns:a16="http://schemas.microsoft.com/office/drawing/2014/main" id="{9301205C-358C-887C-3407-8424A5523D94}"/>
              </a:ext>
            </a:extLst>
          </p:cNvPr>
          <p:cNvSpPr txBox="1"/>
          <p:nvPr/>
        </p:nvSpPr>
        <p:spPr>
          <a:xfrm>
            <a:off x="-1887080" y="6159172"/>
            <a:ext cx="6102220" cy="307777"/>
          </a:xfrm>
          <a:prstGeom prst="rect">
            <a:avLst/>
          </a:prstGeom>
          <a:noFill/>
        </p:spPr>
        <p:txBody>
          <a:bodyPr wrap="square">
            <a:spAutoFit/>
          </a:bodyPr>
          <a:lstStyle/>
          <a:p>
            <a:pPr algn="r"/>
            <a:r>
              <a:rPr lang="fr-FR" sz="1400" i="1" dirty="0">
                <a:solidFill>
                  <a:srgbClr val="444444"/>
                </a:solidFill>
                <a:effectLst/>
                <a:latin typeface="Calibri" panose="020F0502020204030204" pitchFamily="34" charset="0"/>
                <a:ea typeface="Times New Roman" panose="02020603050405020304" pitchFamily="18" charset="0"/>
              </a:rPr>
              <a:t>Source: </a:t>
            </a:r>
            <a:r>
              <a:rPr lang="fr-FR" sz="1400" i="1" u="sng" dirty="0">
                <a:solidFill>
                  <a:srgbClr val="0000FF"/>
                </a:solidFill>
                <a:effectLst/>
                <a:latin typeface="Calibri" panose="020F0502020204030204" pitchFamily="34" charset="0"/>
                <a:ea typeface="Times New Roman" panose="02020603050405020304" pitchFamily="18" charset="0"/>
                <a:hlinkClick r:id="rId5"/>
              </a:rPr>
              <a:t>https://happyproject.in/resilience-definition/</a:t>
            </a:r>
            <a:r>
              <a:rPr lang="fr-FR" sz="1400" i="1" dirty="0">
                <a:solidFill>
                  <a:srgbClr val="444444"/>
                </a:solidFill>
                <a:effectLst/>
                <a:latin typeface="Calibri" panose="020F0502020204030204" pitchFamily="34" charset="0"/>
                <a:ea typeface="Times New Roman" panose="02020603050405020304" pitchFamily="18" charset="0"/>
              </a:rPr>
              <a:t> </a:t>
            </a:r>
            <a:endParaRPr lang="en-CA"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7459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C593A04-5E18-CE63-C295-51790F88566B}"/>
              </a:ext>
            </a:extLst>
          </p:cNvPr>
          <p:cNvSpPr>
            <a:spLocks noGrp="1"/>
          </p:cNvSpPr>
          <p:nvPr>
            <p:ph type="title"/>
          </p:nvPr>
        </p:nvSpPr>
        <p:spPr>
          <a:xfrm>
            <a:off x="1600754" y="1087374"/>
            <a:ext cx="8983489" cy="1000978"/>
          </a:xfrm>
        </p:spPr>
        <p:txBody>
          <a:bodyPr>
            <a:normAutofit/>
          </a:bodyPr>
          <a:lstStyle/>
          <a:p>
            <a:r>
              <a:rPr lang="en-CA" dirty="0"/>
              <a:t>CHARACTERISTICS OF RESILIENT PEOPLE</a:t>
            </a:r>
          </a:p>
        </p:txBody>
      </p:sp>
      <p:sp>
        <p:nvSpPr>
          <p:cNvPr id="15" name="Rectangle 14">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Content Placeholder 5">
            <a:extLst>
              <a:ext uri="{FF2B5EF4-FFF2-40B4-BE49-F238E27FC236}">
                <a16:creationId xmlns:a16="http://schemas.microsoft.com/office/drawing/2014/main" id="{FD10277D-419C-DDF3-F464-3D89CCB80828}"/>
              </a:ext>
            </a:extLst>
          </p:cNvPr>
          <p:cNvSpPr>
            <a:spLocks noGrp="1"/>
          </p:cNvSpPr>
          <p:nvPr>
            <p:ph idx="1"/>
          </p:nvPr>
        </p:nvSpPr>
        <p:spPr>
          <a:xfrm>
            <a:off x="1600753" y="2535446"/>
            <a:ext cx="8983489" cy="3554457"/>
          </a:xfrm>
        </p:spPr>
        <p:txBody>
          <a:bodyPr>
            <a:normAutofit/>
          </a:bodyPr>
          <a:lstStyle/>
          <a:p>
            <a:pPr marL="0" indent="0">
              <a:buNone/>
            </a:pPr>
            <a:r>
              <a:rPr lang="en-US" dirty="0">
                <a:solidFill>
                  <a:schemeClr val="tx1"/>
                </a:solidFill>
              </a:rPr>
              <a:t>1. They are able to detect the cause of their problems</a:t>
            </a:r>
          </a:p>
          <a:p>
            <a:pPr marL="0" indent="0">
              <a:buNone/>
            </a:pPr>
            <a:r>
              <a:rPr lang="en-US" dirty="0">
                <a:solidFill>
                  <a:schemeClr val="tx1"/>
                </a:solidFill>
              </a:rPr>
              <a:t>2. They know how to handle their emotions</a:t>
            </a:r>
          </a:p>
          <a:p>
            <a:pPr marL="0" indent="0">
              <a:buNone/>
            </a:pPr>
            <a:r>
              <a:rPr lang="en-US" dirty="0">
                <a:solidFill>
                  <a:schemeClr val="tx1"/>
                </a:solidFill>
              </a:rPr>
              <a:t>3. They keep calm in stressful situations</a:t>
            </a:r>
          </a:p>
          <a:p>
            <a:pPr marL="0" indent="0">
              <a:buNone/>
            </a:pPr>
            <a:r>
              <a:rPr lang="en-CA" dirty="0">
                <a:solidFill>
                  <a:schemeClr val="tx1"/>
                </a:solidFill>
              </a:rPr>
              <a:t>4. They are realistic</a:t>
            </a:r>
          </a:p>
          <a:p>
            <a:pPr marL="0" indent="0">
              <a:buNone/>
            </a:pPr>
            <a:r>
              <a:rPr lang="en-CA" dirty="0">
                <a:solidFill>
                  <a:schemeClr val="tx1"/>
                </a:solidFill>
              </a:rPr>
              <a:t>5. They trust themselves</a:t>
            </a:r>
          </a:p>
          <a:p>
            <a:pPr marL="0" indent="0">
              <a:buNone/>
            </a:pPr>
            <a:r>
              <a:rPr lang="en-CA" dirty="0">
                <a:solidFill>
                  <a:schemeClr val="tx1"/>
                </a:solidFill>
              </a:rPr>
              <a:t>6. They are empathetic</a:t>
            </a:r>
          </a:p>
          <a:p>
            <a:pPr marL="0" indent="0">
              <a:buNone/>
            </a:pPr>
            <a:r>
              <a:rPr lang="en-US" dirty="0">
                <a:solidFill>
                  <a:schemeClr val="tx1"/>
                </a:solidFill>
              </a:rPr>
              <a:t>7. They are able to motivate themselves</a:t>
            </a:r>
          </a:p>
          <a:p>
            <a:pPr marL="0" indent="0">
              <a:buNone/>
            </a:pPr>
            <a:r>
              <a:rPr lang="en-US" dirty="0">
                <a:solidFill>
                  <a:schemeClr val="tx1"/>
                </a:solidFill>
              </a:rPr>
              <a:t>8. They don’t ask why, they ask how</a:t>
            </a:r>
            <a:endParaRPr lang="en-CA" dirty="0">
              <a:solidFill>
                <a:schemeClr val="tx1"/>
              </a:solidFill>
            </a:endParaRPr>
          </a:p>
        </p:txBody>
      </p:sp>
      <p:sp>
        <p:nvSpPr>
          <p:cNvPr id="4" name="Footer Placeholder 3">
            <a:extLst>
              <a:ext uri="{FF2B5EF4-FFF2-40B4-BE49-F238E27FC236}">
                <a16:creationId xmlns:a16="http://schemas.microsoft.com/office/drawing/2014/main" id="{550B10EE-95F6-0637-689C-EF6851090002}"/>
              </a:ext>
            </a:extLst>
          </p:cNvPr>
          <p:cNvSpPr>
            <a:spLocks noGrp="1"/>
          </p:cNvSpPr>
          <p:nvPr>
            <p:ph type="ftr" sz="quarter" idx="11"/>
          </p:nvPr>
        </p:nvSpPr>
        <p:spPr>
          <a:xfrm>
            <a:off x="3869268" y="6356350"/>
            <a:ext cx="5911517" cy="365125"/>
          </a:xfrm>
        </p:spPr>
        <p:txBody>
          <a:bodyPr>
            <a:normAutofit/>
          </a:bodyPr>
          <a:lstStyle/>
          <a:p>
            <a:pPr>
              <a:spcAft>
                <a:spcPts val="600"/>
              </a:spcAft>
            </a:pPr>
            <a:r>
              <a:rPr lang="en-CA"/>
              <a:t>© 2022 Workplace Education Manitoba – all rights reserved</a:t>
            </a:r>
          </a:p>
        </p:txBody>
      </p:sp>
      <p:sp>
        <p:nvSpPr>
          <p:cNvPr id="5" name="Slide Number Placeholder 4">
            <a:extLst>
              <a:ext uri="{FF2B5EF4-FFF2-40B4-BE49-F238E27FC236}">
                <a16:creationId xmlns:a16="http://schemas.microsoft.com/office/drawing/2014/main" id="{3FF95EE0-4021-8D34-8235-92EA0358A0E6}"/>
              </a:ext>
            </a:extLst>
          </p:cNvPr>
          <p:cNvSpPr>
            <a:spLocks noGrp="1"/>
          </p:cNvSpPr>
          <p:nvPr>
            <p:ph type="sldNum" sz="quarter" idx="12"/>
          </p:nvPr>
        </p:nvSpPr>
        <p:spPr>
          <a:xfrm>
            <a:off x="10634135" y="6356350"/>
            <a:ext cx="1530927" cy="365125"/>
          </a:xfrm>
        </p:spPr>
        <p:txBody>
          <a:bodyPr>
            <a:normAutofit/>
          </a:bodyPr>
          <a:lstStyle/>
          <a:p>
            <a:pPr>
              <a:spcAft>
                <a:spcPts val="600"/>
              </a:spcAft>
            </a:pPr>
            <a:fld id="{70BB7F92-939C-4FFE-9C4B-B2E95C123AE9}" type="slidenum">
              <a:rPr lang="en-CA" smtClean="0"/>
              <a:pPr>
                <a:spcAft>
                  <a:spcPts val="600"/>
                </a:spcAft>
              </a:pPr>
              <a:t>5</a:t>
            </a:fld>
            <a:endParaRPr lang="en-CA"/>
          </a:p>
        </p:txBody>
      </p:sp>
      <p:sp>
        <p:nvSpPr>
          <p:cNvPr id="8" name="TextBox 7">
            <a:extLst>
              <a:ext uri="{FF2B5EF4-FFF2-40B4-BE49-F238E27FC236}">
                <a16:creationId xmlns:a16="http://schemas.microsoft.com/office/drawing/2014/main" id="{E4D806AE-7909-E86F-3361-91F8E401AA80}"/>
              </a:ext>
            </a:extLst>
          </p:cNvPr>
          <p:cNvSpPr txBox="1"/>
          <p:nvPr/>
        </p:nvSpPr>
        <p:spPr>
          <a:xfrm>
            <a:off x="-363894" y="6083233"/>
            <a:ext cx="6102220" cy="307777"/>
          </a:xfrm>
          <a:prstGeom prst="rect">
            <a:avLst/>
          </a:prstGeom>
          <a:noFill/>
        </p:spPr>
        <p:txBody>
          <a:bodyPr wrap="square">
            <a:spAutoFit/>
          </a:bodyPr>
          <a:lstStyle/>
          <a:p>
            <a:pPr algn="r"/>
            <a:r>
              <a:rPr lang="fr-FR" sz="1400" i="1" dirty="0">
                <a:effectLst/>
                <a:latin typeface="Calibri" panose="020F0502020204030204" pitchFamily="34" charset="0"/>
                <a:ea typeface="Calibri" panose="020F0502020204030204" pitchFamily="34" charset="0"/>
              </a:rPr>
              <a:t>Source: </a:t>
            </a:r>
            <a:r>
              <a:rPr lang="fr-FR" sz="1400" i="1" u="sng" dirty="0">
                <a:solidFill>
                  <a:srgbClr val="0000FF"/>
                </a:solidFill>
                <a:effectLst/>
                <a:latin typeface="Calibri" panose="020F0502020204030204" pitchFamily="34" charset="0"/>
                <a:ea typeface="Calibri" panose="020F0502020204030204" pitchFamily="34" charset="0"/>
                <a:hlinkClick r:id="rId3"/>
              </a:rPr>
              <a:t>https://exploringyourmind.com/8-characteristics-resilient-people/</a:t>
            </a:r>
            <a:r>
              <a:rPr lang="fr-FR" sz="1400" i="1" dirty="0">
                <a:effectLst/>
                <a:latin typeface="Calibri" panose="020F0502020204030204" pitchFamily="34" charset="0"/>
                <a:ea typeface="Calibri" panose="020F0502020204030204" pitchFamily="34" charset="0"/>
              </a:rPr>
              <a:t> </a:t>
            </a:r>
            <a:endParaRPr lang="en-CA" sz="1400" dirty="0">
              <a:effectLst/>
              <a:latin typeface="Times New Roman" panose="02020603050405020304" pitchFamily="18" charset="0"/>
              <a:ea typeface="Calibri" panose="020F0502020204030204" pitchFamily="34" charset="0"/>
            </a:endParaRPr>
          </a:p>
        </p:txBody>
      </p:sp>
      <p:pic>
        <p:nvPicPr>
          <p:cNvPr id="10" name="Picture 9" descr="A group of people raising their hands&#10;&#10;Description automatically generated with medium confidence">
            <a:extLst>
              <a:ext uri="{FF2B5EF4-FFF2-40B4-BE49-F238E27FC236}">
                <a16:creationId xmlns:a16="http://schemas.microsoft.com/office/drawing/2014/main" id="{38CD3A27-85FC-192A-F964-11CC12825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2887" y="2970852"/>
            <a:ext cx="4838103" cy="3187313"/>
          </a:xfrm>
          <a:prstGeom prst="rect">
            <a:avLst/>
          </a:prstGeom>
        </p:spPr>
      </p:pic>
      <p:pic>
        <p:nvPicPr>
          <p:cNvPr id="12" name="Picture 11">
            <a:extLst>
              <a:ext uri="{FF2B5EF4-FFF2-40B4-BE49-F238E27FC236}">
                <a16:creationId xmlns:a16="http://schemas.microsoft.com/office/drawing/2014/main" id="{E90653AE-F14B-F489-A83A-FE2F72ADC23E}"/>
              </a:ext>
            </a:extLst>
          </p:cNvPr>
          <p:cNvPicPr>
            <a:picLocks noChangeAspect="1"/>
          </p:cNvPicPr>
          <p:nvPr/>
        </p:nvPicPr>
        <p:blipFill>
          <a:blip r:embed="rId5"/>
          <a:stretch>
            <a:fillRect/>
          </a:stretch>
        </p:blipFill>
        <p:spPr>
          <a:xfrm>
            <a:off x="8758868" y="6083233"/>
            <a:ext cx="3200677" cy="493819"/>
          </a:xfrm>
          <a:prstGeom prst="rect">
            <a:avLst/>
          </a:prstGeom>
        </p:spPr>
      </p:pic>
    </p:spTree>
    <p:extLst>
      <p:ext uri="{BB962C8B-B14F-4D97-AF65-F5344CB8AC3E}">
        <p14:creationId xmlns:p14="http://schemas.microsoft.com/office/powerpoint/2010/main" val="347876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5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906E684-8073-8A6F-AD44-215E3B299746}"/>
              </a:ext>
            </a:extLst>
          </p:cNvPr>
          <p:cNvPicPr>
            <a:picLocks noChangeAspect="1"/>
          </p:cNvPicPr>
          <p:nvPr/>
        </p:nvPicPr>
        <p:blipFill>
          <a:blip r:embed="rId3"/>
          <a:stretch>
            <a:fillRect/>
          </a:stretch>
        </p:blipFill>
        <p:spPr>
          <a:xfrm>
            <a:off x="1491675" y="771434"/>
            <a:ext cx="9208650" cy="5271953"/>
          </a:xfrm>
          <a:prstGeom prst="rect">
            <a:avLst/>
          </a:prstGeom>
        </p:spPr>
      </p:pic>
      <p:sp>
        <p:nvSpPr>
          <p:cNvPr id="4" name="Footer Placeholder 3">
            <a:extLst>
              <a:ext uri="{FF2B5EF4-FFF2-40B4-BE49-F238E27FC236}">
                <a16:creationId xmlns:a16="http://schemas.microsoft.com/office/drawing/2014/main" id="{BFA68B19-688B-9150-2BAC-9F3E27497337}"/>
              </a:ext>
            </a:extLst>
          </p:cNvPr>
          <p:cNvSpPr>
            <a:spLocks noGrp="1"/>
          </p:cNvSpPr>
          <p:nvPr>
            <p:ph type="ftr" sz="quarter" idx="11"/>
          </p:nvPr>
        </p:nvSpPr>
        <p:spPr>
          <a:xfrm>
            <a:off x="3869268" y="6404118"/>
            <a:ext cx="5911517" cy="365125"/>
          </a:xfrm>
        </p:spPr>
        <p:txBody>
          <a:bodyPr>
            <a:normAutofit/>
          </a:bodyPr>
          <a:lstStyle/>
          <a:p>
            <a:pPr>
              <a:spcAft>
                <a:spcPts val="600"/>
              </a:spcAft>
            </a:pPr>
            <a:r>
              <a:rPr lang="en-CA">
                <a:solidFill>
                  <a:srgbClr val="FFFFFF"/>
                </a:solidFill>
              </a:rPr>
              <a:t>© 2022 Workplace Education Manitoba – all rights reserved</a:t>
            </a:r>
          </a:p>
        </p:txBody>
      </p:sp>
      <p:sp>
        <p:nvSpPr>
          <p:cNvPr id="5" name="Slide Number Placeholder 4">
            <a:extLst>
              <a:ext uri="{FF2B5EF4-FFF2-40B4-BE49-F238E27FC236}">
                <a16:creationId xmlns:a16="http://schemas.microsoft.com/office/drawing/2014/main" id="{1A520945-B6C7-3612-39DB-56680C98943E}"/>
              </a:ext>
            </a:extLst>
          </p:cNvPr>
          <p:cNvSpPr>
            <a:spLocks noGrp="1"/>
          </p:cNvSpPr>
          <p:nvPr>
            <p:ph type="sldNum" sz="quarter" idx="12"/>
          </p:nvPr>
        </p:nvSpPr>
        <p:spPr>
          <a:xfrm>
            <a:off x="10634135" y="6356350"/>
            <a:ext cx="1530927" cy="365125"/>
          </a:xfrm>
        </p:spPr>
        <p:txBody>
          <a:bodyPr>
            <a:normAutofit/>
          </a:bodyPr>
          <a:lstStyle/>
          <a:p>
            <a:pPr>
              <a:spcAft>
                <a:spcPts val="600"/>
              </a:spcAft>
            </a:pPr>
            <a:fld id="{70BB7F92-939C-4FFE-9C4B-B2E95C123AE9}" type="slidenum">
              <a:rPr lang="en-CA">
                <a:solidFill>
                  <a:srgbClr val="FFFFFF"/>
                </a:solidFill>
              </a:rPr>
              <a:pPr>
                <a:spcAft>
                  <a:spcPts val="600"/>
                </a:spcAft>
              </a:pPr>
              <a:t>6</a:t>
            </a:fld>
            <a:endParaRPr lang="en-CA">
              <a:solidFill>
                <a:srgbClr val="FFFFFF"/>
              </a:solidFill>
            </a:endParaRPr>
          </a:p>
        </p:txBody>
      </p:sp>
      <p:pic>
        <p:nvPicPr>
          <p:cNvPr id="8" name="Picture 7">
            <a:extLst>
              <a:ext uri="{FF2B5EF4-FFF2-40B4-BE49-F238E27FC236}">
                <a16:creationId xmlns:a16="http://schemas.microsoft.com/office/drawing/2014/main" id="{3168C7B2-F09E-4C58-BF5D-5BBA827318B4}"/>
              </a:ext>
            </a:extLst>
          </p:cNvPr>
          <p:cNvPicPr>
            <a:picLocks noChangeAspect="1"/>
          </p:cNvPicPr>
          <p:nvPr/>
        </p:nvPicPr>
        <p:blipFill>
          <a:blip r:embed="rId4"/>
          <a:stretch>
            <a:fillRect/>
          </a:stretch>
        </p:blipFill>
        <p:spPr>
          <a:xfrm>
            <a:off x="5000322" y="6043387"/>
            <a:ext cx="6399276" cy="242319"/>
          </a:xfrm>
          <a:prstGeom prst="rect">
            <a:avLst/>
          </a:prstGeom>
        </p:spPr>
      </p:pic>
    </p:spTree>
    <p:extLst>
      <p:ext uri="{BB962C8B-B14F-4D97-AF65-F5344CB8AC3E}">
        <p14:creationId xmlns:p14="http://schemas.microsoft.com/office/powerpoint/2010/main" val="22932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319DA23-D9CE-46B8-8499-5EB5DE7D82DA}"/>
              </a:ext>
            </a:extLst>
          </p:cNvPr>
          <p:cNvSpPr>
            <a:spLocks noGrp="1"/>
          </p:cNvSpPr>
          <p:nvPr>
            <p:ph type="ftr" sz="quarter" idx="11"/>
          </p:nvPr>
        </p:nvSpPr>
        <p:spPr/>
        <p:txBody>
          <a:bodyPr/>
          <a:lstStyle/>
          <a:p>
            <a:r>
              <a:rPr lang="en-CA"/>
              <a:t>© 2022 Workplace Education Manitoba – all rights reserved</a:t>
            </a:r>
            <a:endParaRPr lang="en-CA" dirty="0"/>
          </a:p>
        </p:txBody>
      </p:sp>
      <p:sp>
        <p:nvSpPr>
          <p:cNvPr id="5" name="Slide Number Placeholder 4">
            <a:extLst>
              <a:ext uri="{FF2B5EF4-FFF2-40B4-BE49-F238E27FC236}">
                <a16:creationId xmlns:a16="http://schemas.microsoft.com/office/drawing/2014/main" id="{04B87A4D-B7A7-4DD4-9B39-AB9C5C6BB7BF}"/>
              </a:ext>
            </a:extLst>
          </p:cNvPr>
          <p:cNvSpPr>
            <a:spLocks noGrp="1"/>
          </p:cNvSpPr>
          <p:nvPr>
            <p:ph type="sldNum" sz="quarter" idx="12"/>
          </p:nvPr>
        </p:nvSpPr>
        <p:spPr/>
        <p:txBody>
          <a:bodyPr/>
          <a:lstStyle/>
          <a:p>
            <a:fld id="{70BB7F92-939C-4FFE-9C4B-B2E95C123AE9}" type="slidenum">
              <a:rPr lang="en-CA" smtClean="0"/>
              <a:t>7</a:t>
            </a:fld>
            <a:endParaRPr lang="en-CA" dirty="0"/>
          </a:p>
        </p:txBody>
      </p:sp>
      <p:sp>
        <p:nvSpPr>
          <p:cNvPr id="7" name="Title 6">
            <a:extLst>
              <a:ext uri="{FF2B5EF4-FFF2-40B4-BE49-F238E27FC236}">
                <a16:creationId xmlns:a16="http://schemas.microsoft.com/office/drawing/2014/main" id="{9756492E-0146-DAA6-22ED-23E22F18A9BB}"/>
              </a:ext>
            </a:extLst>
          </p:cNvPr>
          <p:cNvSpPr>
            <a:spLocks noGrp="1"/>
          </p:cNvSpPr>
          <p:nvPr>
            <p:ph type="title"/>
          </p:nvPr>
        </p:nvSpPr>
        <p:spPr/>
        <p:txBody>
          <a:bodyPr/>
          <a:lstStyle/>
          <a:p>
            <a:pPr algn="ctr"/>
            <a:r>
              <a:rPr lang="en-CA" dirty="0"/>
              <a:t>The 5 Building Blocks of Change</a:t>
            </a:r>
          </a:p>
        </p:txBody>
      </p:sp>
      <p:pic>
        <p:nvPicPr>
          <p:cNvPr id="2" name="Content Placeholder 1">
            <a:extLst>
              <a:ext uri="{FF2B5EF4-FFF2-40B4-BE49-F238E27FC236}">
                <a16:creationId xmlns:a16="http://schemas.microsoft.com/office/drawing/2014/main" id="{69805986-88B2-81A2-14A3-8ABF593CE2DF}"/>
              </a:ext>
            </a:extLst>
          </p:cNvPr>
          <p:cNvPicPr>
            <a:picLocks noGrp="1" noChangeAspect="1"/>
          </p:cNvPicPr>
          <p:nvPr>
            <p:ph idx="1"/>
          </p:nvPr>
        </p:nvPicPr>
        <p:blipFill>
          <a:blip r:embed="rId3"/>
          <a:stretch>
            <a:fillRect/>
          </a:stretch>
        </p:blipFill>
        <p:spPr>
          <a:xfrm>
            <a:off x="4097868" y="690337"/>
            <a:ext cx="6764867" cy="5198138"/>
          </a:xfrm>
          <a:prstGeom prst="rect">
            <a:avLst/>
          </a:prstGeom>
        </p:spPr>
      </p:pic>
      <p:sp>
        <p:nvSpPr>
          <p:cNvPr id="3" name="TextBox 2">
            <a:extLst>
              <a:ext uri="{FF2B5EF4-FFF2-40B4-BE49-F238E27FC236}">
                <a16:creationId xmlns:a16="http://schemas.microsoft.com/office/drawing/2014/main" id="{3539A213-C11D-E36C-67F7-EF91B783E866}"/>
              </a:ext>
            </a:extLst>
          </p:cNvPr>
          <p:cNvSpPr txBox="1"/>
          <p:nvPr/>
        </p:nvSpPr>
        <p:spPr>
          <a:xfrm>
            <a:off x="8405721" y="5888475"/>
            <a:ext cx="2750127" cy="369332"/>
          </a:xfrm>
          <a:prstGeom prst="rect">
            <a:avLst/>
          </a:prstGeom>
          <a:noFill/>
        </p:spPr>
        <p:txBody>
          <a:bodyPr wrap="square" rtlCol="0">
            <a:spAutoFit/>
          </a:bodyPr>
          <a:lstStyle/>
          <a:p>
            <a:r>
              <a:rPr lang="en-CA" dirty="0"/>
              <a:t>Source: </a:t>
            </a:r>
            <a:r>
              <a:rPr lang="en-CA" dirty="0">
                <a:hlinkClick r:id="rId4"/>
              </a:rPr>
              <a:t>www.prosci.com</a:t>
            </a:r>
            <a:r>
              <a:rPr lang="en-CA" dirty="0"/>
              <a:t>  </a:t>
            </a:r>
          </a:p>
        </p:txBody>
      </p:sp>
    </p:spTree>
    <p:extLst>
      <p:ext uri="{BB962C8B-B14F-4D97-AF65-F5344CB8AC3E}">
        <p14:creationId xmlns:p14="http://schemas.microsoft.com/office/powerpoint/2010/main" val="158140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29">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website&#10;&#10;Description automatically generated">
            <a:extLst>
              <a:ext uri="{FF2B5EF4-FFF2-40B4-BE49-F238E27FC236}">
                <a16:creationId xmlns:a16="http://schemas.microsoft.com/office/drawing/2014/main" id="{5ABE3912-D672-278C-08ED-A7B4F27EA6FC}"/>
              </a:ext>
            </a:extLst>
          </p:cNvPr>
          <p:cNvPicPr>
            <a:picLocks noChangeAspect="1"/>
          </p:cNvPicPr>
          <p:nvPr/>
        </p:nvPicPr>
        <p:blipFill rotWithShape="1">
          <a:blip r:embed="rId3"/>
          <a:srcRect r="9114" b="9091"/>
          <a:stretch/>
        </p:blipFill>
        <p:spPr>
          <a:xfrm>
            <a:off x="20" y="-1"/>
            <a:ext cx="12188932" cy="6858000"/>
          </a:xfrm>
          <a:prstGeom prst="rect">
            <a:avLst/>
          </a:prstGeom>
        </p:spPr>
      </p:pic>
      <p:sp>
        <p:nvSpPr>
          <p:cNvPr id="32" name="Rectangle 31">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00E7C29-1D05-D9B6-CBDF-307342939596}"/>
              </a:ext>
            </a:extLst>
          </p:cNvPr>
          <p:cNvSpPr>
            <a:spLocks noGrp="1"/>
          </p:cNvSpPr>
          <p:nvPr>
            <p:ph type="title"/>
          </p:nvPr>
        </p:nvSpPr>
        <p:spPr>
          <a:xfrm>
            <a:off x="184198" y="853149"/>
            <a:ext cx="3685070" cy="3255264"/>
          </a:xfrm>
        </p:spPr>
        <p:txBody>
          <a:bodyPr vert="horz" lIns="91440" tIns="45720" rIns="91440" bIns="45720" rtlCol="0" anchor="b">
            <a:normAutofit/>
          </a:bodyPr>
          <a:lstStyle/>
          <a:p>
            <a:r>
              <a:rPr lang="en-US" sz="3700" spc="-100" dirty="0"/>
              <a:t>Video – </a:t>
            </a:r>
            <a:br>
              <a:rPr lang="en-US" sz="3700" spc="-100" dirty="0"/>
            </a:br>
            <a:r>
              <a:rPr lang="en-US" sz="3700" b="1" i="1" spc="-100" dirty="0"/>
              <a:t>The prison of your mind </a:t>
            </a:r>
            <a:br>
              <a:rPr lang="en-US" sz="3700" b="1" i="1" spc="-100" dirty="0"/>
            </a:br>
            <a:br>
              <a:rPr lang="en-US" sz="3700" b="1" i="1" spc="-100" dirty="0"/>
            </a:br>
            <a:r>
              <a:rPr lang="en-US" sz="3700" b="1" i="1" spc="-100" dirty="0"/>
              <a:t>~ </a:t>
            </a:r>
            <a:r>
              <a:rPr lang="en-US" sz="3700" spc="-100" dirty="0"/>
              <a:t>Sean Stephenson</a:t>
            </a:r>
          </a:p>
        </p:txBody>
      </p:sp>
      <p:sp>
        <p:nvSpPr>
          <p:cNvPr id="3" name="Content Placeholder 2">
            <a:extLst>
              <a:ext uri="{FF2B5EF4-FFF2-40B4-BE49-F238E27FC236}">
                <a16:creationId xmlns:a16="http://schemas.microsoft.com/office/drawing/2014/main" id="{D426AB8E-D480-F99E-5330-49CDF1C5DDE6}"/>
              </a:ext>
            </a:extLst>
          </p:cNvPr>
          <p:cNvSpPr>
            <a:spLocks noGrp="1"/>
          </p:cNvSpPr>
          <p:nvPr>
            <p:ph idx="1"/>
          </p:nvPr>
        </p:nvSpPr>
        <p:spPr>
          <a:xfrm>
            <a:off x="184199" y="4199563"/>
            <a:ext cx="4278619" cy="914400"/>
          </a:xfrm>
        </p:spPr>
        <p:txBody>
          <a:bodyPr vert="horz" lIns="91440" tIns="45720" rIns="91440" bIns="45720" rtlCol="0" anchor="t">
            <a:normAutofit/>
          </a:bodyPr>
          <a:lstStyle/>
          <a:p>
            <a:pPr marL="0" indent="0">
              <a:buNone/>
            </a:pPr>
            <a:r>
              <a:rPr lang="en-US" sz="2200" dirty="0">
                <a:solidFill>
                  <a:srgbClr val="FF0000"/>
                </a:solidFill>
                <a:hlinkClick r:id="rId4">
                  <a:extLst>
                    <a:ext uri="{A12FA001-AC4F-418D-AE19-62706E023703}">
                      <ahyp:hlinkClr xmlns:ahyp="http://schemas.microsoft.com/office/drawing/2018/hyperlinkcolor" val="tx"/>
                    </a:ext>
                  </a:extLst>
                </a:hlinkClick>
              </a:rPr>
              <a:t>https://m.youtube.com/watch?v=VaRO5-V1uK0</a:t>
            </a:r>
            <a:r>
              <a:rPr lang="en-US" sz="2200" dirty="0">
                <a:solidFill>
                  <a:srgbClr val="FF0000"/>
                </a:solidFill>
              </a:rPr>
              <a:t> </a:t>
            </a:r>
          </a:p>
        </p:txBody>
      </p:sp>
      <p:sp>
        <p:nvSpPr>
          <p:cNvPr id="34" name="Rectangle 33">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1E43E537-3619-43F3-948B-C9D56206304E}"/>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 2022 Workplace Education Manitoba – all rights reserved</a:t>
            </a:r>
          </a:p>
        </p:txBody>
      </p:sp>
      <p:sp>
        <p:nvSpPr>
          <p:cNvPr id="5" name="Slide Number Placeholder 4">
            <a:extLst>
              <a:ext uri="{FF2B5EF4-FFF2-40B4-BE49-F238E27FC236}">
                <a16:creationId xmlns:a16="http://schemas.microsoft.com/office/drawing/2014/main" id="{7E1FE6FE-18D2-F659-8CE1-DBA7C8009013}"/>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70BB7F92-939C-4FFE-9C4B-B2E95C123AE9}"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410222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picture containing sky, water, outdoor, rock&#10;&#10;Description automatically generated">
            <a:extLst>
              <a:ext uri="{FF2B5EF4-FFF2-40B4-BE49-F238E27FC236}">
                <a16:creationId xmlns:a16="http://schemas.microsoft.com/office/drawing/2014/main" id="{2BE5F05E-E613-99F0-B37E-4726EF233A7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091" t="25601" r="1" b="1"/>
          <a:stretch/>
        </p:blipFill>
        <p:spPr>
          <a:xfrm>
            <a:off x="20" y="-1"/>
            <a:ext cx="12188932" cy="6858000"/>
          </a:xfrm>
          <a:prstGeom prst="rect">
            <a:avLst/>
          </a:prstGeom>
        </p:spPr>
      </p:pic>
      <p:sp>
        <p:nvSpPr>
          <p:cNvPr id="18" name="Rectangle 17">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3D5F926-ABBC-D049-89FD-080306D4F12F}"/>
              </a:ext>
            </a:extLst>
          </p:cNvPr>
          <p:cNvSpPr>
            <a:spLocks noGrp="1"/>
          </p:cNvSpPr>
          <p:nvPr>
            <p:ph type="title"/>
          </p:nvPr>
        </p:nvSpPr>
        <p:spPr>
          <a:xfrm>
            <a:off x="478580" y="1067412"/>
            <a:ext cx="3685070" cy="2110763"/>
          </a:xfrm>
        </p:spPr>
        <p:txBody>
          <a:bodyPr vert="horz" lIns="91440" tIns="45720" rIns="91440" bIns="45720" rtlCol="0" anchor="b">
            <a:normAutofit/>
          </a:bodyPr>
          <a:lstStyle/>
          <a:p>
            <a:pPr algn="ctr"/>
            <a:r>
              <a:rPr lang="en-US" sz="2800" spc="-100" dirty="0"/>
              <a:t>CONNECTING PERSONAL VALUES TO INDIVIDUAL APPROACH OF COPING WITH CHANGE AND DEVELOPING RESILIENCE</a:t>
            </a:r>
          </a:p>
        </p:txBody>
      </p:sp>
      <p:sp>
        <p:nvSpPr>
          <p:cNvPr id="20" name="Rectangle 19">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4EC3CE8F-C7F6-88AA-5136-45E936CD1AAB}"/>
              </a:ext>
            </a:extLst>
          </p:cNvPr>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 2022 Workplace Education Manitoba – all rights reserved</a:t>
            </a:r>
          </a:p>
        </p:txBody>
      </p:sp>
      <p:sp>
        <p:nvSpPr>
          <p:cNvPr id="5" name="Slide Number Placeholder 4">
            <a:extLst>
              <a:ext uri="{FF2B5EF4-FFF2-40B4-BE49-F238E27FC236}">
                <a16:creationId xmlns:a16="http://schemas.microsoft.com/office/drawing/2014/main" id="{CC8BC560-0DD4-CA4F-30F9-EA2B3BB46232}"/>
              </a:ext>
            </a:extLst>
          </p:cNvPr>
          <p:cNvSpPr>
            <a:spLocks noGrp="1"/>
          </p:cNvSpPr>
          <p:nvPr>
            <p:ph type="sldNum" sz="quarter" idx="12"/>
          </p:nvPr>
        </p:nvSpPr>
        <p:spPr>
          <a:xfrm>
            <a:off x="10634135" y="6356350"/>
            <a:ext cx="1530927" cy="365125"/>
          </a:xfrm>
        </p:spPr>
        <p:txBody>
          <a:bodyPr vert="horz" lIns="91440" tIns="45720" rIns="91440" bIns="45720" rtlCol="0" anchor="ctr">
            <a:normAutofit/>
          </a:bodyPr>
          <a:lstStyle/>
          <a:p>
            <a:pPr>
              <a:spcAft>
                <a:spcPts val="600"/>
              </a:spcAft>
            </a:pPr>
            <a:fld id="{70BB7F92-939C-4FFE-9C4B-B2E95C123AE9}" type="slidenum">
              <a:rPr lang="en-US">
                <a:solidFill>
                  <a:srgbClr val="FFFFFF"/>
                </a:solidFill>
              </a:rPr>
              <a:pPr>
                <a:spcAft>
                  <a:spcPts val="600"/>
                </a:spcAft>
              </a:pPr>
              <a:t>9</a:t>
            </a:fld>
            <a:endParaRPr lang="en-US">
              <a:solidFill>
                <a:srgbClr val="FFFFFF"/>
              </a:solidFill>
            </a:endParaRPr>
          </a:p>
        </p:txBody>
      </p:sp>
      <p:sp>
        <p:nvSpPr>
          <p:cNvPr id="8" name="TextBox 7">
            <a:extLst>
              <a:ext uri="{FF2B5EF4-FFF2-40B4-BE49-F238E27FC236}">
                <a16:creationId xmlns:a16="http://schemas.microsoft.com/office/drawing/2014/main" id="{DB203036-3E26-0BD2-507E-98D68E679EA0}"/>
              </a:ext>
            </a:extLst>
          </p:cNvPr>
          <p:cNvSpPr txBox="1"/>
          <p:nvPr/>
        </p:nvSpPr>
        <p:spPr>
          <a:xfrm>
            <a:off x="478580" y="3630303"/>
            <a:ext cx="3685070" cy="1200329"/>
          </a:xfrm>
          <a:prstGeom prst="rect">
            <a:avLst/>
          </a:prstGeom>
          <a:noFill/>
        </p:spPr>
        <p:txBody>
          <a:bodyPr wrap="square" rtlCol="0">
            <a:spAutoFit/>
          </a:bodyPr>
          <a:lstStyle/>
          <a:p>
            <a:pPr algn="ctr"/>
            <a:r>
              <a:rPr lang="en-US" sz="2400" dirty="0">
                <a:solidFill>
                  <a:schemeClr val="bg1"/>
                </a:solidFill>
              </a:rPr>
              <a:t>Our personal values shape our experience of the world.</a:t>
            </a:r>
            <a:endParaRPr lang="en-CA" sz="2400" dirty="0">
              <a:solidFill>
                <a:schemeClr val="bg1"/>
              </a:solidFill>
            </a:endParaRPr>
          </a:p>
        </p:txBody>
      </p:sp>
      <p:pic>
        <p:nvPicPr>
          <p:cNvPr id="9" name="Picture 8">
            <a:extLst>
              <a:ext uri="{FF2B5EF4-FFF2-40B4-BE49-F238E27FC236}">
                <a16:creationId xmlns:a16="http://schemas.microsoft.com/office/drawing/2014/main" id="{309F4450-F37E-0802-7273-CCBAF2E04ACD}"/>
              </a:ext>
            </a:extLst>
          </p:cNvPr>
          <p:cNvPicPr>
            <a:picLocks noChangeAspect="1"/>
          </p:cNvPicPr>
          <p:nvPr/>
        </p:nvPicPr>
        <p:blipFill>
          <a:blip r:embed="rId4"/>
          <a:stretch>
            <a:fillRect/>
          </a:stretch>
        </p:blipFill>
        <p:spPr>
          <a:xfrm>
            <a:off x="660678" y="6075155"/>
            <a:ext cx="3200677" cy="493819"/>
          </a:xfrm>
          <a:prstGeom prst="rect">
            <a:avLst/>
          </a:prstGeom>
        </p:spPr>
      </p:pic>
    </p:spTree>
    <p:extLst>
      <p:ext uri="{BB962C8B-B14F-4D97-AF65-F5344CB8AC3E}">
        <p14:creationId xmlns:p14="http://schemas.microsoft.com/office/powerpoint/2010/main" val="1435143682"/>
      </p:ext>
    </p:extLst>
  </p:cSld>
  <p:clrMapOvr>
    <a:masterClrMapping/>
  </p:clrMapOvr>
</p:sld>
</file>

<file path=ppt/theme/theme1.xml><?xml version="1.0" encoding="utf-8"?>
<a:theme xmlns:a="http://schemas.openxmlformats.org/drawingml/2006/main" name="Fr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6487</TotalTime>
  <Words>1318</Words>
  <Application>Microsoft Office PowerPoint</Application>
  <PresentationFormat>Widescreen</PresentationFormat>
  <Paragraphs>140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Times New Roman</vt:lpstr>
      <vt:lpstr>Wingdings</vt:lpstr>
      <vt:lpstr>Wingdings 2</vt:lpstr>
      <vt:lpstr>Frame</vt:lpstr>
      <vt:lpstr>CHANGE READINESS   SESSION 2 Resilience  </vt:lpstr>
      <vt:lpstr>PowerPoint Presentation</vt:lpstr>
      <vt:lpstr>ACTIVATOR:  Whose Story Is It?</vt:lpstr>
      <vt:lpstr>RESILIENCE</vt:lpstr>
      <vt:lpstr>CHARACTERISTICS OF RESILIENT PEOPLE</vt:lpstr>
      <vt:lpstr>PowerPoint Presentation</vt:lpstr>
      <vt:lpstr>The 5 Building Blocks of Change</vt:lpstr>
      <vt:lpstr>Video –  The prison of your mind   ~ Sean Stephenson</vt:lpstr>
      <vt:lpstr>CONNECTING PERSONAL VALUES TO INDIVIDUAL APPROACH OF COPING WITH CHANGE AND DEVELOPING RESILIENCE</vt:lpstr>
      <vt:lpstr>PERSONAL ADAPTABILITY SKILLS  Adaptability is the ability to respond to unexpected change with grace and to be able to accomplish a task even if things go wrong.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Management Basics Overview</dc:title>
  <dc:creator>Donna Whyte</dc:creator>
  <cp:lastModifiedBy>Diane Stadnyk</cp:lastModifiedBy>
  <cp:revision>92</cp:revision>
  <cp:lastPrinted>2022-10-25T04:43:42Z</cp:lastPrinted>
  <dcterms:created xsi:type="dcterms:W3CDTF">2022-09-11T23:42:46Z</dcterms:created>
  <dcterms:modified xsi:type="dcterms:W3CDTF">2023-01-10T22:11:58Z</dcterms:modified>
</cp:coreProperties>
</file>