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297" r:id="rId6"/>
    <p:sldId id="257" r:id="rId7"/>
    <p:sldId id="287" r:id="rId8"/>
    <p:sldId id="288" r:id="rId9"/>
    <p:sldId id="289" r:id="rId10"/>
    <p:sldId id="263" r:id="rId11"/>
    <p:sldId id="290" r:id="rId12"/>
    <p:sldId id="291" r:id="rId13"/>
    <p:sldId id="265" r:id="rId14"/>
    <p:sldId id="268" r:id="rId15"/>
    <p:sldId id="267" r:id="rId16"/>
    <p:sldId id="269" r:id="rId17"/>
    <p:sldId id="270" r:id="rId18"/>
    <p:sldId id="271" r:id="rId19"/>
    <p:sldId id="274" r:id="rId20"/>
    <p:sldId id="273" r:id="rId21"/>
    <p:sldId id="293" r:id="rId22"/>
    <p:sldId id="295" r:id="rId23"/>
    <p:sldId id="277" r:id="rId24"/>
    <p:sldId id="296" r:id="rId25"/>
    <p:sldId id="298" r:id="rId26"/>
    <p:sldId id="299" r:id="rId27"/>
    <p:sldId id="300" r:id="rId28"/>
    <p:sldId id="285" r:id="rId2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2362" autoAdjust="0"/>
  </p:normalViewPr>
  <p:slideViewPr>
    <p:cSldViewPr snapToGrid="0">
      <p:cViewPr varScale="1">
        <p:scale>
          <a:sx n="50" d="100"/>
          <a:sy n="50" d="100"/>
        </p:scale>
        <p:origin x="1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63" d="100"/>
          <a:sy n="63" d="100"/>
        </p:scale>
        <p:origin x="315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20EB4-7EFB-41CC-9AAB-DBD333ABB7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E73FD6-5E13-4363-9651-44A30FD5E2D4}">
      <dgm:prSet/>
      <dgm:spPr/>
      <dgm:t>
        <a:bodyPr/>
        <a:lstStyle/>
        <a:p>
          <a:r>
            <a:rPr lang="en-CA"/>
            <a:t>Comfort and Control</a:t>
          </a:r>
          <a:endParaRPr lang="en-US"/>
        </a:p>
      </dgm:t>
    </dgm:pt>
    <dgm:pt modelId="{E406E739-9230-4717-BC15-AEC2A1CA8B14}" type="parTrans" cxnId="{21C59BA8-5A29-4C06-B119-E5C2DE0D66A0}">
      <dgm:prSet/>
      <dgm:spPr/>
      <dgm:t>
        <a:bodyPr/>
        <a:lstStyle/>
        <a:p>
          <a:endParaRPr lang="en-US"/>
        </a:p>
      </dgm:t>
    </dgm:pt>
    <dgm:pt modelId="{F6449DA3-E5D9-41C4-AFC5-B62466DD9ED7}" type="sibTrans" cxnId="{21C59BA8-5A29-4C06-B119-E5C2DE0D66A0}">
      <dgm:prSet/>
      <dgm:spPr/>
      <dgm:t>
        <a:bodyPr/>
        <a:lstStyle/>
        <a:p>
          <a:endParaRPr lang="en-US"/>
        </a:p>
      </dgm:t>
    </dgm:pt>
    <dgm:pt modelId="{E0C6E094-0D9F-4C12-BE82-D88FF28F9654}">
      <dgm:prSet/>
      <dgm:spPr/>
      <dgm:t>
        <a:bodyPr/>
        <a:lstStyle/>
        <a:p>
          <a:r>
            <a:rPr lang="en-CA" dirty="0"/>
            <a:t>Fear, Anger and Resistance</a:t>
          </a:r>
          <a:endParaRPr lang="en-US" dirty="0"/>
        </a:p>
      </dgm:t>
    </dgm:pt>
    <dgm:pt modelId="{B010EE26-3328-4C03-979F-DB80AC334127}" type="parTrans" cxnId="{C2774BEA-710E-4470-9770-C3213C2AFF87}">
      <dgm:prSet/>
      <dgm:spPr/>
      <dgm:t>
        <a:bodyPr/>
        <a:lstStyle/>
        <a:p>
          <a:endParaRPr lang="en-US"/>
        </a:p>
      </dgm:t>
    </dgm:pt>
    <dgm:pt modelId="{CCA133D4-9E52-4CD1-9D7D-41B003A3F167}" type="sibTrans" cxnId="{C2774BEA-710E-4470-9770-C3213C2AFF87}">
      <dgm:prSet/>
      <dgm:spPr/>
      <dgm:t>
        <a:bodyPr/>
        <a:lstStyle/>
        <a:p>
          <a:endParaRPr lang="en-US"/>
        </a:p>
      </dgm:t>
    </dgm:pt>
    <dgm:pt modelId="{08EC88AD-79F7-42D8-9E61-280495531A35}">
      <dgm:prSet/>
      <dgm:spPr/>
      <dgm:t>
        <a:bodyPr/>
        <a:lstStyle/>
        <a:p>
          <a:r>
            <a:rPr lang="en-CA"/>
            <a:t>Inquiry, Experimentation, and Discovery</a:t>
          </a:r>
          <a:endParaRPr lang="en-US"/>
        </a:p>
      </dgm:t>
    </dgm:pt>
    <dgm:pt modelId="{145ADC01-00BE-4526-8B3D-0C2ABBC3E16B}" type="parTrans" cxnId="{C75BFE6C-EB59-483F-9D65-D55913D5AE90}">
      <dgm:prSet/>
      <dgm:spPr/>
      <dgm:t>
        <a:bodyPr/>
        <a:lstStyle/>
        <a:p>
          <a:endParaRPr lang="en-US"/>
        </a:p>
      </dgm:t>
    </dgm:pt>
    <dgm:pt modelId="{380B2665-BCD3-4F9B-9BFF-86E2345FE3AD}" type="sibTrans" cxnId="{C75BFE6C-EB59-483F-9D65-D55913D5AE90}">
      <dgm:prSet/>
      <dgm:spPr/>
      <dgm:t>
        <a:bodyPr/>
        <a:lstStyle/>
        <a:p>
          <a:endParaRPr lang="en-US"/>
        </a:p>
      </dgm:t>
    </dgm:pt>
    <dgm:pt modelId="{C558A716-F865-44AF-9F63-5C9ABA378E74}">
      <dgm:prSet/>
      <dgm:spPr/>
      <dgm:t>
        <a:bodyPr/>
        <a:lstStyle/>
        <a:p>
          <a:r>
            <a:rPr lang="en-CA"/>
            <a:t>Learning, Acceptance, and Commitment</a:t>
          </a:r>
          <a:endParaRPr lang="en-US"/>
        </a:p>
      </dgm:t>
    </dgm:pt>
    <dgm:pt modelId="{158FC856-E5F8-4E7E-B6B8-ABA5CA5EC1E6}" type="parTrans" cxnId="{3EECB1E1-23A5-4018-9090-FDD4BE81ADB2}">
      <dgm:prSet/>
      <dgm:spPr/>
      <dgm:t>
        <a:bodyPr/>
        <a:lstStyle/>
        <a:p>
          <a:endParaRPr lang="en-US"/>
        </a:p>
      </dgm:t>
    </dgm:pt>
    <dgm:pt modelId="{30A82520-04BA-47A2-B5E9-F79510AB2D8C}" type="sibTrans" cxnId="{3EECB1E1-23A5-4018-9090-FDD4BE81ADB2}">
      <dgm:prSet/>
      <dgm:spPr/>
      <dgm:t>
        <a:bodyPr/>
        <a:lstStyle/>
        <a:p>
          <a:endParaRPr lang="en-US"/>
        </a:p>
      </dgm:t>
    </dgm:pt>
    <dgm:pt modelId="{F5432674-406D-437D-9E4A-89D6F376B511}" type="pres">
      <dgm:prSet presAssocID="{68820EB4-7EFB-41CC-9AAB-DBD333ABB7A2}" presName="linear" presStyleCnt="0">
        <dgm:presLayoutVars>
          <dgm:animLvl val="lvl"/>
          <dgm:resizeHandles val="exact"/>
        </dgm:presLayoutVars>
      </dgm:prSet>
      <dgm:spPr/>
    </dgm:pt>
    <dgm:pt modelId="{F7DC6961-59CA-4825-9DD7-FAAD558642E2}" type="pres">
      <dgm:prSet presAssocID="{8EE73FD6-5E13-4363-9651-44A30FD5E2D4}" presName="parentText" presStyleLbl="node1" presStyleIdx="0" presStyleCnt="4" custLinFactY="-89855" custLinFactNeighborY="-100000">
        <dgm:presLayoutVars>
          <dgm:chMax val="0"/>
          <dgm:bulletEnabled val="1"/>
        </dgm:presLayoutVars>
      </dgm:prSet>
      <dgm:spPr/>
    </dgm:pt>
    <dgm:pt modelId="{725A73A6-6CAA-4B30-B710-DF85138D2625}" type="pres">
      <dgm:prSet presAssocID="{F6449DA3-E5D9-41C4-AFC5-B62466DD9ED7}" presName="spacer" presStyleCnt="0"/>
      <dgm:spPr/>
    </dgm:pt>
    <dgm:pt modelId="{53AB3B7A-1443-434B-850B-AB32C32AA206}" type="pres">
      <dgm:prSet presAssocID="{E0C6E094-0D9F-4C12-BE82-D88FF28F96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1C224C-2743-4C9F-A22B-4398713EFC1D}" type="pres">
      <dgm:prSet presAssocID="{CCA133D4-9E52-4CD1-9D7D-41B003A3F167}" presName="spacer" presStyleCnt="0"/>
      <dgm:spPr/>
    </dgm:pt>
    <dgm:pt modelId="{0A577806-79A2-4D18-A50A-A594383D5668}" type="pres">
      <dgm:prSet presAssocID="{08EC88AD-79F7-42D8-9E61-280495531A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C67367-8DA5-4C8C-8C90-1FC640D4F41B}" type="pres">
      <dgm:prSet presAssocID="{380B2665-BCD3-4F9B-9BFF-86E2345FE3AD}" presName="spacer" presStyleCnt="0"/>
      <dgm:spPr/>
    </dgm:pt>
    <dgm:pt modelId="{C16CC192-F81F-473E-9E95-66CA520919A6}" type="pres">
      <dgm:prSet presAssocID="{C558A716-F865-44AF-9F63-5C9ABA378E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6E6906-B843-491A-99E7-0591C8D742CA}" type="presOf" srcId="{C558A716-F865-44AF-9F63-5C9ABA378E74}" destId="{C16CC192-F81F-473E-9E95-66CA520919A6}" srcOrd="0" destOrd="0" presId="urn:microsoft.com/office/officeart/2005/8/layout/vList2"/>
    <dgm:cxn modelId="{76F0CB33-45A6-4067-951E-8F7D314FDD5D}" type="presOf" srcId="{68820EB4-7EFB-41CC-9AAB-DBD333ABB7A2}" destId="{F5432674-406D-437D-9E4A-89D6F376B511}" srcOrd="0" destOrd="0" presId="urn:microsoft.com/office/officeart/2005/8/layout/vList2"/>
    <dgm:cxn modelId="{C75BFE6C-EB59-483F-9D65-D55913D5AE90}" srcId="{68820EB4-7EFB-41CC-9AAB-DBD333ABB7A2}" destId="{08EC88AD-79F7-42D8-9E61-280495531A35}" srcOrd="2" destOrd="0" parTransId="{145ADC01-00BE-4526-8B3D-0C2ABBC3E16B}" sibTransId="{380B2665-BCD3-4F9B-9BFF-86E2345FE3AD}"/>
    <dgm:cxn modelId="{7B5F4158-8955-44E8-9D87-283DF32AEB85}" type="presOf" srcId="{08EC88AD-79F7-42D8-9E61-280495531A35}" destId="{0A577806-79A2-4D18-A50A-A594383D5668}" srcOrd="0" destOrd="0" presId="urn:microsoft.com/office/officeart/2005/8/layout/vList2"/>
    <dgm:cxn modelId="{3B1D5C82-A79B-49A7-A220-5486910C4CC5}" type="presOf" srcId="{8EE73FD6-5E13-4363-9651-44A30FD5E2D4}" destId="{F7DC6961-59CA-4825-9DD7-FAAD558642E2}" srcOrd="0" destOrd="0" presId="urn:microsoft.com/office/officeart/2005/8/layout/vList2"/>
    <dgm:cxn modelId="{21C59BA8-5A29-4C06-B119-E5C2DE0D66A0}" srcId="{68820EB4-7EFB-41CC-9AAB-DBD333ABB7A2}" destId="{8EE73FD6-5E13-4363-9651-44A30FD5E2D4}" srcOrd="0" destOrd="0" parTransId="{E406E739-9230-4717-BC15-AEC2A1CA8B14}" sibTransId="{F6449DA3-E5D9-41C4-AFC5-B62466DD9ED7}"/>
    <dgm:cxn modelId="{130850D5-854E-48F4-AD7E-E2975B1552E4}" type="presOf" srcId="{E0C6E094-0D9F-4C12-BE82-D88FF28F9654}" destId="{53AB3B7A-1443-434B-850B-AB32C32AA206}" srcOrd="0" destOrd="0" presId="urn:microsoft.com/office/officeart/2005/8/layout/vList2"/>
    <dgm:cxn modelId="{3EECB1E1-23A5-4018-9090-FDD4BE81ADB2}" srcId="{68820EB4-7EFB-41CC-9AAB-DBD333ABB7A2}" destId="{C558A716-F865-44AF-9F63-5C9ABA378E74}" srcOrd="3" destOrd="0" parTransId="{158FC856-E5F8-4E7E-B6B8-ABA5CA5EC1E6}" sibTransId="{30A82520-04BA-47A2-B5E9-F79510AB2D8C}"/>
    <dgm:cxn modelId="{C2774BEA-710E-4470-9770-C3213C2AFF87}" srcId="{68820EB4-7EFB-41CC-9AAB-DBD333ABB7A2}" destId="{E0C6E094-0D9F-4C12-BE82-D88FF28F9654}" srcOrd="1" destOrd="0" parTransId="{B010EE26-3328-4C03-979F-DB80AC334127}" sibTransId="{CCA133D4-9E52-4CD1-9D7D-41B003A3F167}"/>
    <dgm:cxn modelId="{D4575B54-FA49-427A-B068-A54D777B70BB}" type="presParOf" srcId="{F5432674-406D-437D-9E4A-89D6F376B511}" destId="{F7DC6961-59CA-4825-9DD7-FAAD558642E2}" srcOrd="0" destOrd="0" presId="urn:microsoft.com/office/officeart/2005/8/layout/vList2"/>
    <dgm:cxn modelId="{A562BDA9-BF46-435C-A0AE-1D7AA488AA28}" type="presParOf" srcId="{F5432674-406D-437D-9E4A-89D6F376B511}" destId="{725A73A6-6CAA-4B30-B710-DF85138D2625}" srcOrd="1" destOrd="0" presId="urn:microsoft.com/office/officeart/2005/8/layout/vList2"/>
    <dgm:cxn modelId="{E639587D-F153-4C85-9B24-14E919D36E7B}" type="presParOf" srcId="{F5432674-406D-437D-9E4A-89D6F376B511}" destId="{53AB3B7A-1443-434B-850B-AB32C32AA206}" srcOrd="2" destOrd="0" presId="urn:microsoft.com/office/officeart/2005/8/layout/vList2"/>
    <dgm:cxn modelId="{214CD8AD-CA1A-4B55-9018-DB2018B3777B}" type="presParOf" srcId="{F5432674-406D-437D-9E4A-89D6F376B511}" destId="{231C224C-2743-4C9F-A22B-4398713EFC1D}" srcOrd="3" destOrd="0" presId="urn:microsoft.com/office/officeart/2005/8/layout/vList2"/>
    <dgm:cxn modelId="{DF47FC10-B562-4C49-871F-64464756A32D}" type="presParOf" srcId="{F5432674-406D-437D-9E4A-89D6F376B511}" destId="{0A577806-79A2-4D18-A50A-A594383D5668}" srcOrd="4" destOrd="0" presId="urn:microsoft.com/office/officeart/2005/8/layout/vList2"/>
    <dgm:cxn modelId="{C03859F0-AB34-4084-83FF-FDD63CCFDCBB}" type="presParOf" srcId="{F5432674-406D-437D-9E4A-89D6F376B511}" destId="{02C67367-8DA5-4C8C-8C90-1FC640D4F41B}" srcOrd="5" destOrd="0" presId="urn:microsoft.com/office/officeart/2005/8/layout/vList2"/>
    <dgm:cxn modelId="{786A8185-3520-45BB-A2E9-7454460AF6A8}" type="presParOf" srcId="{F5432674-406D-437D-9E4A-89D6F376B511}" destId="{C16CC192-F81F-473E-9E95-66CA520919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C6961-59CA-4825-9DD7-FAAD558642E2}">
      <dsp:nvSpPr>
        <dsp:cNvPr id="0" name=""/>
        <dsp:cNvSpPr/>
      </dsp:nvSpPr>
      <dsp:spPr>
        <a:xfrm>
          <a:off x="0" y="0"/>
          <a:ext cx="4753234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Comfort and Control</a:t>
          </a:r>
          <a:endParaRPr lang="en-US" sz="2300" kern="1200"/>
        </a:p>
      </dsp:txBody>
      <dsp:txXfrm>
        <a:off x="44602" y="44602"/>
        <a:ext cx="4664030" cy="824474"/>
      </dsp:txXfrm>
    </dsp:sp>
    <dsp:sp modelId="{53AB3B7A-1443-434B-850B-AB32C32AA206}">
      <dsp:nvSpPr>
        <dsp:cNvPr id="0" name=""/>
        <dsp:cNvSpPr/>
      </dsp:nvSpPr>
      <dsp:spPr>
        <a:xfrm>
          <a:off x="0" y="1038360"/>
          <a:ext cx="4753234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Fear, Anger and Resistance</a:t>
          </a:r>
          <a:endParaRPr lang="en-US" sz="2300" kern="1200" dirty="0"/>
        </a:p>
      </dsp:txBody>
      <dsp:txXfrm>
        <a:off x="44602" y="1082962"/>
        <a:ext cx="4664030" cy="824474"/>
      </dsp:txXfrm>
    </dsp:sp>
    <dsp:sp modelId="{0A577806-79A2-4D18-A50A-A594383D5668}">
      <dsp:nvSpPr>
        <dsp:cNvPr id="0" name=""/>
        <dsp:cNvSpPr/>
      </dsp:nvSpPr>
      <dsp:spPr>
        <a:xfrm>
          <a:off x="0" y="2018279"/>
          <a:ext cx="4753234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Inquiry, Experimentation, and Discovery</a:t>
          </a:r>
          <a:endParaRPr lang="en-US" sz="2300" kern="1200"/>
        </a:p>
      </dsp:txBody>
      <dsp:txXfrm>
        <a:off x="44602" y="2062881"/>
        <a:ext cx="4664030" cy="824474"/>
      </dsp:txXfrm>
    </dsp:sp>
    <dsp:sp modelId="{C16CC192-F81F-473E-9E95-66CA520919A6}">
      <dsp:nvSpPr>
        <dsp:cNvPr id="0" name=""/>
        <dsp:cNvSpPr/>
      </dsp:nvSpPr>
      <dsp:spPr>
        <a:xfrm>
          <a:off x="0" y="2998197"/>
          <a:ext cx="4753234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Learning, Acceptance, and Commitment</a:t>
          </a:r>
          <a:endParaRPr lang="en-US" sz="2300" kern="1200"/>
        </a:p>
      </dsp:txBody>
      <dsp:txXfrm>
        <a:off x="44602" y="3042799"/>
        <a:ext cx="4664030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8E5ECED-9C32-41C5-9982-DB448DD8530F}" type="datetimeFigureOut">
              <a:rPr lang="en-CA" smtClean="0"/>
              <a:t>2023-01-13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96F251E-B827-431B-90C5-B41C4E4810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07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42844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251E-B827-431B-90C5-B41C4E48109B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4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3" y="4518204"/>
            <a:ext cx="5681980" cy="4399218"/>
          </a:xfrm>
        </p:spPr>
        <p:txBody>
          <a:bodyPr/>
          <a:lstStyle/>
          <a:p>
            <a:endParaRPr lang="en-C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251E-B827-431B-90C5-B41C4E48109B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15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3" y="4518600"/>
            <a:ext cx="5681980" cy="3696712"/>
          </a:xfrm>
        </p:spPr>
        <p:txBody>
          <a:bodyPr/>
          <a:lstStyle/>
          <a:p>
            <a:r>
              <a:rPr lang="en-US" sz="2800" b="0" dirty="0"/>
              <a:t>Ask people to stand and then pair them up with another participant.</a:t>
            </a:r>
          </a:p>
          <a:p>
            <a:r>
              <a:rPr lang="en-US" sz="2800" b="0" dirty="0"/>
              <a:t>Encourage them to get some space so not all huddled together.</a:t>
            </a:r>
          </a:p>
          <a:p>
            <a:r>
              <a:rPr lang="en-US" sz="2800" b="0" dirty="0"/>
              <a:t>Get them to play “Rock-Paper-Scissors” and whoever loses is the person to make a clenched fist first.</a:t>
            </a:r>
          </a:p>
          <a:p>
            <a:r>
              <a:rPr lang="en-US" sz="2800" b="0" dirty="0"/>
              <a:t>Challenge the other participant to get the other person’s fist unclenched within 30 seconds (without hurting the other person – also confirm comfort level prior to pairing).</a:t>
            </a:r>
          </a:p>
          <a:p>
            <a:r>
              <a:rPr lang="en-US" sz="2800" b="0" dirty="0"/>
              <a:t>Get them to change roles and see if the other person can now get the fist unclenched (if appropriate/needed).</a:t>
            </a:r>
          </a:p>
          <a:p>
            <a:r>
              <a:rPr lang="en-US" sz="2800" b="0" dirty="0"/>
              <a:t>Ask participants to return to their spots and debrief as a group.</a:t>
            </a:r>
          </a:p>
          <a:p>
            <a:r>
              <a:rPr lang="en-US" sz="2800" b="0" dirty="0"/>
              <a:t>Ask if anyone was able to get their partners fist unclenched</a:t>
            </a:r>
          </a:p>
          <a:p>
            <a:r>
              <a:rPr lang="en-US" sz="2800" b="0" dirty="0"/>
              <a:t>Ask them how they did it, what strategies did they try, etc.</a:t>
            </a:r>
          </a:p>
          <a:p>
            <a:r>
              <a:rPr lang="en-US" sz="2800" b="0" dirty="0"/>
              <a:t>Ask the participants what they learned from this activity.</a:t>
            </a:r>
          </a:p>
          <a:p>
            <a:endParaRPr lang="en-US" sz="2800" b="0" dirty="0"/>
          </a:p>
          <a:p>
            <a:r>
              <a:rPr lang="en-US" sz="2800" b="0" dirty="0"/>
              <a:t>Facilitator to guide discussions/reflections and make connections to change readiness and session topic of strategies.</a:t>
            </a:r>
          </a:p>
          <a:p>
            <a:r>
              <a:rPr lang="en-US" sz="2800" b="0" dirty="0"/>
              <a:t>Lesson Reflection/Notes/Variations</a:t>
            </a:r>
          </a:p>
          <a:p>
            <a:r>
              <a:rPr lang="en-US" sz="2800" b="0" dirty="0"/>
              <a:t>Ideally people would have just asked a partner to open their first and they would have done it taking less than 10 seconds. However, a few scenarios generally emerge:</a:t>
            </a:r>
          </a:p>
          <a:p>
            <a:r>
              <a:rPr lang="en-US" sz="2800" b="0" dirty="0"/>
              <a:t>1) People immediately try to force a fist open which meets with resistance </a:t>
            </a:r>
          </a:p>
          <a:p>
            <a:r>
              <a:rPr lang="en-US" sz="2800" b="0" dirty="0"/>
              <a:t>2) People ask the other person to open their fist and they refuse </a:t>
            </a:r>
          </a:p>
          <a:p>
            <a:r>
              <a:rPr lang="en-US" sz="2800" b="0" dirty="0"/>
              <a:t>3) People start to use all sorts of convoluted reasons why somebody should open their fist </a:t>
            </a:r>
          </a:p>
          <a:p>
            <a:endParaRPr lang="en-US" sz="2800" b="0" dirty="0"/>
          </a:p>
          <a:p>
            <a:r>
              <a:rPr lang="en-US" sz="2800" b="0" dirty="0"/>
              <a:t>There are multiple lessons that can be drawn from this very quick exercise. These include:</a:t>
            </a:r>
          </a:p>
          <a:p>
            <a:r>
              <a:rPr lang="en-US" sz="2800" b="0" dirty="0"/>
              <a:t>Our default response to a challenge and our assumption on how the other person will act and react causing us to proceed in a way that aligns with our image of the other person and the task we have been given </a:t>
            </a:r>
          </a:p>
          <a:p>
            <a:r>
              <a:rPr lang="en-US" sz="2800" b="0" dirty="0"/>
              <a:t>Our assumptions around intent - Do we think the other person wants to help us or wants to be difficult </a:t>
            </a:r>
          </a:p>
          <a:p>
            <a:r>
              <a:rPr lang="en-US" sz="2800" b="0" dirty="0"/>
              <a:t>Do we approach the task with a willingness to help and listen? </a:t>
            </a:r>
          </a:p>
          <a:p>
            <a:r>
              <a:rPr lang="en-US" sz="2800" b="0" dirty="0"/>
              <a:t>Our immediate reactions to an instruction, especially when we are under time pressure and reliant on somebody else.</a:t>
            </a:r>
          </a:p>
          <a:p>
            <a:endParaRPr lang="en-CA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251E-B827-431B-90C5-B41C4E48109B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47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5 BUILDING BLOCKS OF CHANGE</a:t>
            </a:r>
          </a:p>
          <a:p>
            <a:r>
              <a:rPr lang="en-US" dirty="0"/>
              <a:t>Refer to pages 7-8 of the workbook. </a:t>
            </a:r>
          </a:p>
          <a:p>
            <a:r>
              <a:rPr lang="en-US" dirty="0"/>
              <a:t>5 Building Blocks of Changes (ADKAR model) review from Session 1 and 2. </a:t>
            </a:r>
          </a:p>
          <a:p>
            <a:r>
              <a:rPr lang="en-US" dirty="0"/>
              <a:t>Specific focus on Knowledge and Ability with more detail on these building blocks and how they relate to resilience.</a:t>
            </a:r>
          </a:p>
          <a:p>
            <a:endParaRPr lang="en-US" dirty="0"/>
          </a:p>
          <a:p>
            <a:r>
              <a:rPr lang="en-US" dirty="0"/>
              <a:t>Learning Objective 1 &amp; 1</a:t>
            </a:r>
          </a:p>
          <a:p>
            <a:r>
              <a:rPr lang="en-US" dirty="0"/>
              <a:t>Review the 5 Building Blocks of Change (ADKAR model).</a:t>
            </a:r>
          </a:p>
          <a:p>
            <a:r>
              <a:rPr lang="en-US" dirty="0"/>
              <a:t>Increase understanding of Knowledge and Ability focus more detail on these building blocks.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251E-B827-431B-90C5-B41C4E48109B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55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Sniff:  Sniffs/looks ahead; anticipates change</a:t>
            </a:r>
          </a:p>
          <a:p>
            <a:r>
              <a:rPr lang="en-CA" dirty="0"/>
              <a:t>Scurry: Scurries ahead into action</a:t>
            </a:r>
          </a:p>
          <a:p>
            <a:r>
              <a:rPr lang="en-CA" dirty="0"/>
              <a:t>Hem:  Denies changes and resists it out of fear</a:t>
            </a:r>
          </a:p>
          <a:p>
            <a:r>
              <a:rPr lang="en-CA" dirty="0"/>
              <a:t>Haws: Hesitant at first, but open-minded enough to learn and adapt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BE479-C44C-4A21-8B69-F0A13C99EE0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58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WRAP-UP ACTIVITY</a:t>
            </a: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participants to respond to the questions/statements on the slide. 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Observer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record participant responses on the last page of Lesson Plan or in notes for assessment use. (Note to Facilitator) This is valuable information for the final report. 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251E-B827-431B-90C5-B41C4E48109B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461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73F0-65D6-4C92-8215-FFD17F5A46DB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548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BE6-E9DD-4F96-828C-0406ACB97337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507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BF67-6D4B-4242-9C6D-ADE5CB2E57F6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00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C05D-8589-4870-81E7-62AE3EE95112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038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D467-03C6-41D5-915E-2A31B46E71EC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797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D35C-C99E-444A-9969-5727419043A1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05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DEF5-1987-4BA0-85B8-ED54DFD8AC08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881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9A41-6B96-4902-A2CC-8B3DFB968DB8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82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84BE-C264-469A-96F4-DFCD09FB32B1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7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F2E-966E-49F3-B819-5F0E1CD6BC6F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956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F76-1A4C-4800-A77E-D2C3363F09CD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989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98D7D1-755F-473C-966D-8411FC154201}" type="datetime1">
              <a:rPr lang="en-CA" smtClean="0"/>
              <a:t>2023-01-13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0BB7F92-939C-4FFE-9C4B-B2E95C123A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389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AA7850C8-8932-45FB-824D-8AB7D8469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28BB4B4-FCCA-4BB8-A5B5-7EDD9652D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74F11-59DF-97E3-937B-83CA9C596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07" y="1533832"/>
            <a:ext cx="3847930" cy="4050814"/>
          </a:xfrm>
        </p:spPr>
        <p:txBody>
          <a:bodyPr>
            <a:normAutofit/>
          </a:bodyPr>
          <a:lstStyle/>
          <a:p>
            <a:pPr algn="ctr"/>
            <a:r>
              <a:rPr lang="en-CA" sz="3600" dirty="0"/>
              <a:t>CHANGE READINESS</a:t>
            </a: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r>
              <a:rPr lang="en-CA" sz="3600"/>
              <a:t>SESSION 3</a:t>
            </a:r>
            <a:br>
              <a:rPr lang="en-CA" sz="3600"/>
            </a:br>
            <a:r>
              <a:rPr lang="en-CA" sz="3600"/>
              <a:t>Strategies</a:t>
            </a:r>
            <a:br>
              <a:rPr lang="en-CA" sz="3600" dirty="0"/>
            </a:br>
            <a:br>
              <a:rPr lang="en-CA" sz="3600" dirty="0"/>
            </a:br>
            <a:endParaRPr lang="en-CA" sz="3600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EAD000C-FECC-4415-AB14-16AC3974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758952"/>
            <a:ext cx="3379859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C63D4-60AD-F6D8-628F-7FA63471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978" y="798204"/>
            <a:ext cx="3054096" cy="9391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A9CF7B-6D34-42D7-9614-7AA889926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758952"/>
            <a:ext cx="2849303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CCAB5-616C-4A33-8256-D740D31FA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0640" y="4090151"/>
            <a:ext cx="3371946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72A6C1-76CF-4215-B818-52CFF4D7A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2722807"/>
            <a:ext cx="2849303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1CE9D6-3D74-4540-A98B-232824586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E6922-6CA2-7F8C-B49A-E063D9D9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© 2022 Workplace Education Manitoba 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05C3-F6C1-2815-5F48-B17C3694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BB7F92-939C-4FFE-9C4B-B2E95C123AE9}" type="slidenum">
              <a:rPr lang="en-CA" smtClean="0"/>
              <a:pPr>
                <a:spcAft>
                  <a:spcPts val="600"/>
                </a:spcAft>
              </a:pPr>
              <a:t>1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05965-C052-68CB-E39C-96B242CC35CB}"/>
              </a:ext>
            </a:extLst>
          </p:cNvPr>
          <p:cNvSpPr txBox="1"/>
          <p:nvPr/>
        </p:nvSpPr>
        <p:spPr>
          <a:xfrm>
            <a:off x="9196247" y="1238799"/>
            <a:ext cx="1915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Funding provided by the Government of Canada and the Manitoba government.</a:t>
            </a:r>
            <a:r>
              <a:rPr lang="en-CA" sz="1400" dirty="0">
                <a:solidFill>
                  <a:schemeClr val="bg1"/>
                </a:solidFill>
                <a:effectLst/>
              </a:rPr>
              <a:t> </a:t>
            </a:r>
            <a:endParaRPr lang="en-CA" sz="1400" dirty="0">
              <a:solidFill>
                <a:schemeClr val="bg1"/>
              </a:solidFill>
            </a:endParaRPr>
          </a:p>
        </p:txBody>
      </p:sp>
      <p:pic>
        <p:nvPicPr>
          <p:cNvPr id="10" name="Picture 9" descr="A group of colorful chess pieces&#10;&#10;Description automatically generated with low confidence">
            <a:extLst>
              <a:ext uri="{FF2B5EF4-FFF2-40B4-BE49-F238E27FC236}">
                <a16:creationId xmlns:a16="http://schemas.microsoft.com/office/drawing/2014/main" id="{F4A70A95-E6AC-9F37-1214-509917363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03" y="2182470"/>
            <a:ext cx="4361336" cy="29075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2968AC-76CA-DE48-BC89-8D32179C4884}"/>
              </a:ext>
            </a:extLst>
          </p:cNvPr>
          <p:cNvSpPr txBox="1"/>
          <p:nvPr/>
        </p:nvSpPr>
        <p:spPr>
          <a:xfrm>
            <a:off x="8823452" y="3529699"/>
            <a:ext cx="28493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Workplace Education Manitoba (WEM) is a leader in providing customized training and assessment responses </a:t>
            </a:r>
          </a:p>
          <a:p>
            <a:pPr algn="ctr"/>
            <a:r>
              <a:rPr lang="en-US" dirty="0"/>
              <a:t>across Manitoba.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0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634313" y="528594"/>
            <a:ext cx="10923373" cy="11148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/>
              <a:t>Characteristics of Comfort and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44EF5-E90C-7257-0768-D0DC0151E179}"/>
              </a:ext>
            </a:extLst>
          </p:cNvPr>
          <p:cNvSpPr txBox="1"/>
          <p:nvPr/>
        </p:nvSpPr>
        <p:spPr>
          <a:xfrm>
            <a:off x="634313" y="2100734"/>
            <a:ext cx="4926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Comfortable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Safe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Everything’s fine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Happy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Satisfied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No problems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Positive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61515F-642C-2C9C-43E0-C3B0E2AD71B9}"/>
              </a:ext>
            </a:extLst>
          </p:cNvPr>
          <p:cNvSpPr/>
          <p:nvPr/>
        </p:nvSpPr>
        <p:spPr>
          <a:xfrm>
            <a:off x="5165124" y="4226097"/>
            <a:ext cx="5119816" cy="2211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People feel comfortable, safe and in control.  They are working hard – but often on the wrong things.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D6AC1-BEE0-0919-BEFE-0889D2917536}"/>
              </a:ext>
            </a:extLst>
          </p:cNvPr>
          <p:cNvSpPr txBox="1"/>
          <p:nvPr/>
        </p:nvSpPr>
        <p:spPr>
          <a:xfrm>
            <a:off x="4168347" y="2149943"/>
            <a:ext cx="492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Rewarding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In control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I’m okay, you’re okay!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6B0BC-DA62-7EA9-7B4F-533DD03C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693" y="6492208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Think!</a:t>
            </a:r>
          </a:p>
        </p:txBody>
      </p:sp>
      <p:sp>
        <p:nvSpPr>
          <p:cNvPr id="51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3" name="Freeform: Shape 51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122" name="Picture 2" descr="Who Moved My Cheese">
            <a:extLst>
              <a:ext uri="{FF2B5EF4-FFF2-40B4-BE49-F238E27FC236}">
                <a16:creationId xmlns:a16="http://schemas.microsoft.com/office/drawing/2014/main" id="{D29FD478-5FD2-8D20-6D70-C1EA1EF3A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r="1" b="21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4A4149-EC83-C235-786B-65B4CD0E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56" y="6392757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4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634313" y="528594"/>
            <a:ext cx="10923373" cy="14361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/>
              <a:t>Characteristics of Fear, Anger, and Resistance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44EF5-E90C-7257-0768-D0DC0151E179}"/>
              </a:ext>
            </a:extLst>
          </p:cNvPr>
          <p:cNvSpPr txBox="1"/>
          <p:nvPr/>
        </p:nvSpPr>
        <p:spPr>
          <a:xfrm>
            <a:off x="634313" y="2441238"/>
            <a:ext cx="4926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Frustration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Anger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Fearful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Betrayed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Upset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Confused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Challenged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61515F-642C-2C9C-43E0-C3B0E2AD71B9}"/>
              </a:ext>
            </a:extLst>
          </p:cNvPr>
          <p:cNvSpPr/>
          <p:nvPr/>
        </p:nvSpPr>
        <p:spPr>
          <a:xfrm>
            <a:off x="6437870" y="3105024"/>
            <a:ext cx="5119816" cy="2211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People feel frustrated, angry, and fearful about the change.  Performance deteriorates.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BA923-5705-4960-132E-23B395B7736D}"/>
              </a:ext>
            </a:extLst>
          </p:cNvPr>
          <p:cNvSpPr txBox="1"/>
          <p:nvPr/>
        </p:nvSpPr>
        <p:spPr>
          <a:xfrm>
            <a:off x="3558744" y="2522335"/>
            <a:ext cx="2879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Hostility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Anxiety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Self-doubt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Lost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Dazed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939A9-A0FF-3EB0-96C2-A6CCAFFE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75" y="6368840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Think!</a:t>
            </a:r>
          </a:p>
        </p:txBody>
      </p:sp>
      <p:sp>
        <p:nvSpPr>
          <p:cNvPr id="617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9" name="Freeform: Shape 617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148" name="Picture 4" descr="Who Moved My Cheese">
            <a:extLst>
              <a:ext uri="{FF2B5EF4-FFF2-40B4-BE49-F238E27FC236}">
                <a16:creationId xmlns:a16="http://schemas.microsoft.com/office/drawing/2014/main" id="{D1C4CA12-CDB1-492D-3C07-12CD2E613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B11520-DA17-6703-9E34-2EFCBE097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09" y="6392757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634313" y="528594"/>
            <a:ext cx="10923373" cy="14361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/>
              <a:t>Characteristics of Inquiry, Experimentation, and Discovery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44EF5-E90C-7257-0768-D0DC0151E179}"/>
              </a:ext>
            </a:extLst>
          </p:cNvPr>
          <p:cNvSpPr txBox="1"/>
          <p:nvPr/>
        </p:nvSpPr>
        <p:spPr>
          <a:xfrm>
            <a:off x="634313" y="2195016"/>
            <a:ext cx="3443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Confused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Questioning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Hopeful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Opportunity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Frustrated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Disappointed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Challenged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Half-way there!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Making progress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61515F-642C-2C9C-43E0-C3B0E2AD71B9}"/>
              </a:ext>
            </a:extLst>
          </p:cNvPr>
          <p:cNvSpPr/>
          <p:nvPr/>
        </p:nvSpPr>
        <p:spPr>
          <a:xfrm>
            <a:off x="5449329" y="4359490"/>
            <a:ext cx="5119816" cy="2211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People want to make the change work – on their terms as well as those of the organization – but they don’t have clear answers.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BA923-5705-4960-132E-23B395B7736D}"/>
              </a:ext>
            </a:extLst>
          </p:cNvPr>
          <p:cNvSpPr txBox="1"/>
          <p:nvPr/>
        </p:nvSpPr>
        <p:spPr>
          <a:xfrm>
            <a:off x="4077730" y="2195016"/>
            <a:ext cx="56099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Going all directions at once!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Searching for solutions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Exciting!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Innovation/creativity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94D0E-E105-B03B-DC62-9C784E8C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212" y="6571349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Think!</a:t>
            </a:r>
          </a:p>
        </p:txBody>
      </p:sp>
      <p:sp>
        <p:nvSpPr>
          <p:cNvPr id="617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7" name="Freeform: Shape 617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146" name="Picture 2" descr="PPT - Who Moved My Cheese? PowerPoint Presentation, free download -  ID:824426">
            <a:extLst>
              <a:ext uri="{FF2B5EF4-FFF2-40B4-BE49-F238E27FC236}">
                <a16:creationId xmlns:a16="http://schemas.microsoft.com/office/drawing/2014/main" id="{39E7CFFD-C415-66E6-7851-C667198D2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r="1" b="5598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B99EBA-9C48-70BD-C33C-BA96BADFE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869" y="6381497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634313" y="528594"/>
            <a:ext cx="10923373" cy="14361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/>
              <a:t>Characteristics of Learning, Acceptance, and Commitment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44EF5-E90C-7257-0768-D0DC0151E179}"/>
              </a:ext>
            </a:extLst>
          </p:cNvPr>
          <p:cNvSpPr txBox="1"/>
          <p:nvPr/>
        </p:nvSpPr>
        <p:spPr>
          <a:xfrm>
            <a:off x="523102" y="2380368"/>
            <a:ext cx="34434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Now I know!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Energized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Success!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We made it!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Relief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Wow!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Self-confidence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61515F-642C-2C9C-43E0-C3B0E2AD71B9}"/>
              </a:ext>
            </a:extLst>
          </p:cNvPr>
          <p:cNvSpPr/>
          <p:nvPr/>
        </p:nvSpPr>
        <p:spPr>
          <a:xfrm>
            <a:off x="5387546" y="4086655"/>
            <a:ext cx="5119816" cy="2211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People are focused on and excited about the future.  They begin working together to accomplish the change vision.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23607-6059-0B83-BAAD-D5FBA4B95F74}"/>
              </a:ext>
            </a:extLst>
          </p:cNvPr>
          <p:cNvSpPr txBox="1"/>
          <p:nvPr/>
        </p:nvSpPr>
        <p:spPr>
          <a:xfrm>
            <a:off x="3966519" y="2380368"/>
            <a:ext cx="3443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Satisfied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Comfortable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3200" dirty="0"/>
              <a:t>What’s next?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E9E9C-E0BB-AC27-C22E-09EE691C7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68" y="6435141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3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634313" y="528594"/>
            <a:ext cx="10923373" cy="91061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/>
              <a:t>Getting Stuck in the Journey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44EF5-E90C-7257-0768-D0DC0151E179}"/>
              </a:ext>
            </a:extLst>
          </p:cNvPr>
          <p:cNvSpPr txBox="1"/>
          <p:nvPr/>
        </p:nvSpPr>
        <p:spPr>
          <a:xfrm>
            <a:off x="634313" y="1550049"/>
            <a:ext cx="466673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When people get stuck here…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C5668-F46E-8820-975E-4CDCE97B2934}"/>
              </a:ext>
            </a:extLst>
          </p:cNvPr>
          <p:cNvSpPr txBox="1"/>
          <p:nvPr/>
        </p:nvSpPr>
        <p:spPr>
          <a:xfrm>
            <a:off x="6396680" y="1550049"/>
            <a:ext cx="516100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It can lead to this…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4BC74-E8FC-4FFD-C498-283D828088BE}"/>
              </a:ext>
            </a:extLst>
          </p:cNvPr>
          <p:cNvSpPr txBox="1"/>
          <p:nvPr/>
        </p:nvSpPr>
        <p:spPr>
          <a:xfrm>
            <a:off x="6285469" y="2273227"/>
            <a:ext cx="527221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Complacency and Obsolescence</a:t>
            </a:r>
          </a:p>
          <a:p>
            <a:endParaRPr lang="en-CA" sz="800" dirty="0"/>
          </a:p>
          <a:p>
            <a:endParaRPr lang="en-CA" sz="2800" dirty="0"/>
          </a:p>
          <a:p>
            <a:r>
              <a:rPr lang="en-CA" sz="2800" dirty="0"/>
              <a:t>Sickness and Depression</a:t>
            </a:r>
          </a:p>
          <a:p>
            <a:endParaRPr lang="en-CA" sz="800" dirty="0"/>
          </a:p>
          <a:p>
            <a:endParaRPr lang="en-CA" sz="2800" dirty="0"/>
          </a:p>
          <a:p>
            <a:r>
              <a:rPr lang="en-CA" sz="2800" dirty="0"/>
              <a:t>Anxiety and Lack of Integration</a:t>
            </a:r>
          </a:p>
          <a:p>
            <a:endParaRPr lang="en-CA" sz="800" dirty="0"/>
          </a:p>
          <a:p>
            <a:endParaRPr lang="en-CA" sz="2800" dirty="0"/>
          </a:p>
          <a:p>
            <a:r>
              <a:rPr lang="en-CA" sz="2800" dirty="0"/>
              <a:t>Gradual Drift “Backward” into Comfort and Control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A3E71E3-C1B2-3E1A-BC9D-9991D844A477}"/>
              </a:ext>
            </a:extLst>
          </p:cNvPr>
          <p:cNvSpPr/>
          <p:nvPr/>
        </p:nvSpPr>
        <p:spPr>
          <a:xfrm>
            <a:off x="5624384" y="1644244"/>
            <a:ext cx="448962" cy="3563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4BE0FFE-761E-105E-E34F-6754891EF1A7}"/>
              </a:ext>
            </a:extLst>
          </p:cNvPr>
          <p:cNvSpPr/>
          <p:nvPr/>
        </p:nvSpPr>
        <p:spPr>
          <a:xfrm>
            <a:off x="5667631" y="2446997"/>
            <a:ext cx="448962" cy="3563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8C80C0C-9EFF-B819-3B1F-2B2F56342C0A}"/>
              </a:ext>
            </a:extLst>
          </p:cNvPr>
          <p:cNvSpPr/>
          <p:nvPr/>
        </p:nvSpPr>
        <p:spPr>
          <a:xfrm>
            <a:off x="5667631" y="3255279"/>
            <a:ext cx="448962" cy="3563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E172796-DEAB-B34A-95FF-DEB681EFF35F}"/>
              </a:ext>
            </a:extLst>
          </p:cNvPr>
          <p:cNvSpPr/>
          <p:nvPr/>
        </p:nvSpPr>
        <p:spPr>
          <a:xfrm>
            <a:off x="5682051" y="4302581"/>
            <a:ext cx="448962" cy="3563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D8BBC87-7229-834D-9A6E-DD2CCF6F901E}"/>
              </a:ext>
            </a:extLst>
          </p:cNvPr>
          <p:cNvSpPr/>
          <p:nvPr/>
        </p:nvSpPr>
        <p:spPr>
          <a:xfrm>
            <a:off x="5648003" y="5461645"/>
            <a:ext cx="448962" cy="3563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extBox 3">
            <a:extLst>
              <a:ext uri="{FF2B5EF4-FFF2-40B4-BE49-F238E27FC236}">
                <a16:creationId xmlns:a16="http://schemas.microsoft.com/office/drawing/2014/main" id="{2A116737-D897-3130-2F20-90BDCA0AD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339281"/>
              </p:ext>
            </p:extLst>
          </p:nvPr>
        </p:nvGraphicFramePr>
        <p:xfrm>
          <a:off x="634313" y="2205588"/>
          <a:ext cx="4753234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E2B54F1-19FB-2C3F-80DA-B6C0D7E3A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665" y="6329406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6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Think!</a:t>
            </a:r>
          </a:p>
        </p:txBody>
      </p:sp>
      <p:sp>
        <p:nvSpPr>
          <p:cNvPr id="719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1" name="Freeform: Shape 720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170" name="Picture 2" descr="Who Moved My Cheese - YouTube">
            <a:extLst>
              <a:ext uri="{FF2B5EF4-FFF2-40B4-BE49-F238E27FC236}">
                <a16:creationId xmlns:a16="http://schemas.microsoft.com/office/drawing/2014/main" id="{581EB3F0-2B72-F31B-2CB3-577C39508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219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96537B-E055-CDCB-F2FB-BD5BD04D3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809" y="6381497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1112109" y="528594"/>
            <a:ext cx="9625914" cy="10798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/>
              <a:t>The Change and Transition Curve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EECBB7-334C-7814-880D-FC34DBC1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09" y="1691610"/>
            <a:ext cx="5743914" cy="4637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D4D6C-1C69-C30B-13E9-8F292F8088B3}"/>
              </a:ext>
            </a:extLst>
          </p:cNvPr>
          <p:cNvSpPr txBox="1"/>
          <p:nvPr/>
        </p:nvSpPr>
        <p:spPr>
          <a:xfrm>
            <a:off x="366479" y="6329406"/>
            <a:ext cx="772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>
                <a:hlinkClick r:id="rId3"/>
              </a:rPr>
              <a:t>https://www.skillsyouneed.com/ps/personal-change-management.html</a:t>
            </a:r>
            <a:r>
              <a:rPr lang="fr-FR" dirty="0"/>
              <a:t>  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A3E6F-CDCB-C25C-A8B4-C5B248F00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274" y="6332946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6AC43-E26B-748B-B200-CCFAC52B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7126" y="6356350"/>
            <a:ext cx="61136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2022 Workplace Education Manitoba –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581E0-E622-11EA-6E1B-50525658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BB7F92-939C-4FFE-9C4B-B2E95C123AE9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D734A-2D8A-F600-C41F-3E6DEF56CC92}"/>
              </a:ext>
            </a:extLst>
          </p:cNvPr>
          <p:cNvSpPr txBox="1"/>
          <p:nvPr/>
        </p:nvSpPr>
        <p:spPr>
          <a:xfrm>
            <a:off x="4928297" y="916460"/>
            <a:ext cx="66976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Session Objectives: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 the 5 Building Blocks of Change (ADKAR model).</a:t>
            </a:r>
            <a:endParaRPr lang="en-C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understanding of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nowledge and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bility focus more detail on these building blocks.</a:t>
            </a:r>
            <a:endParaRPr lang="en-C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 strategies covered in Session 1 and Session 2. </a:t>
            </a:r>
            <a:endParaRPr lang="en-C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Evaluate personal adaptability skills.</a:t>
            </a:r>
            <a:endParaRPr lang="en-C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Understand the ABCDE Formula.</a:t>
            </a:r>
            <a:endParaRPr lang="en-C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a 30-Day growth plan.</a:t>
            </a:r>
            <a:endParaRPr lang="en-C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Introduce concept of mastery –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einforcement (Maintenance).</a:t>
            </a:r>
            <a:endParaRPr lang="en-C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picture containing insect&#10;&#10;Description automatically generated">
            <a:extLst>
              <a:ext uri="{FF2B5EF4-FFF2-40B4-BE49-F238E27FC236}">
                <a16:creationId xmlns:a16="http://schemas.microsoft.com/office/drawing/2014/main" id="{5D0A6862-1AE2-A216-8799-434E20533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2" y="1085849"/>
            <a:ext cx="3801397" cy="2537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8AC490-5967-5459-8E66-9DFD2BE9A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63" y="6109440"/>
            <a:ext cx="320067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10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Think!</a:t>
            </a:r>
          </a:p>
        </p:txBody>
      </p:sp>
      <p:sp>
        <p:nvSpPr>
          <p:cNvPr id="822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5" name="Freeform: Shape 822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194" name="Picture 2" descr="Megna Kalvani: Who Moved My Cheese?">
            <a:extLst>
              <a:ext uri="{FF2B5EF4-FFF2-40B4-BE49-F238E27FC236}">
                <a16:creationId xmlns:a16="http://schemas.microsoft.com/office/drawing/2014/main" id="{80A72445-9661-E6B8-E6A1-56C1FC2D6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6C3D2A-0984-8A03-1035-C427B89F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75" y="6381497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8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Think!</a:t>
            </a:r>
          </a:p>
        </p:txBody>
      </p:sp>
      <p:sp>
        <p:nvSpPr>
          <p:cNvPr id="924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9" name="Freeform: Shape 924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218" name="Picture 2" descr="Who moved my cheese">
            <a:extLst>
              <a:ext uri="{FF2B5EF4-FFF2-40B4-BE49-F238E27FC236}">
                <a16:creationId xmlns:a16="http://schemas.microsoft.com/office/drawing/2014/main" id="{3F0ED86D-B281-C2AD-8FC6-AEC301E00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 r="1" b="4507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413864-6239-BA28-51A6-CB5ED357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15" y="6373974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Who moved my cheese? - Johnson - Book review - remo-knops.com">
            <a:extLst>
              <a:ext uri="{FF2B5EF4-FFF2-40B4-BE49-F238E27FC236}">
                <a16:creationId xmlns:a16="http://schemas.microsoft.com/office/drawing/2014/main" id="{D6B86CB5-1B2B-987B-D02E-6338DA90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816" y="1289713"/>
            <a:ext cx="5888700" cy="42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3D99E6-790B-259B-7EC7-DE09FAF82F0B}"/>
              </a:ext>
            </a:extLst>
          </p:cNvPr>
          <p:cNvSpPr txBox="1"/>
          <p:nvPr/>
        </p:nvSpPr>
        <p:spPr>
          <a:xfrm>
            <a:off x="518983" y="444156"/>
            <a:ext cx="668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1"/>
                </a:solidFill>
              </a:rPr>
              <a:t>Which one are you a little bit like?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FF868-DCC4-F8EF-E235-790F17061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730" y="6230948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00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A6779C-5FDB-2B8C-E8A6-8D716D3D7D23}"/>
              </a:ext>
            </a:extLst>
          </p:cNvPr>
          <p:cNvSpPr/>
          <p:nvPr/>
        </p:nvSpPr>
        <p:spPr>
          <a:xfrm>
            <a:off x="3309577" y="523754"/>
            <a:ext cx="7836061" cy="58104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Change Happens</a:t>
            </a:r>
          </a:p>
          <a:p>
            <a:pPr algn="ctr"/>
            <a:r>
              <a:rPr lang="en-CA" dirty="0"/>
              <a:t>They keep moving the cheese</a:t>
            </a:r>
          </a:p>
          <a:p>
            <a:pPr algn="ctr"/>
            <a:r>
              <a:rPr lang="en-CA" sz="2400" b="1" dirty="0"/>
              <a:t>Anticipate Change</a:t>
            </a:r>
          </a:p>
          <a:p>
            <a:pPr algn="ctr"/>
            <a:r>
              <a:rPr lang="en-CA" dirty="0"/>
              <a:t>Get ready for the cheese to move</a:t>
            </a:r>
          </a:p>
          <a:p>
            <a:pPr algn="ctr"/>
            <a:r>
              <a:rPr lang="en-CA" sz="2400" b="1" dirty="0"/>
              <a:t>Monitor Change</a:t>
            </a:r>
          </a:p>
          <a:p>
            <a:pPr algn="ctr"/>
            <a:r>
              <a:rPr lang="en-CA" dirty="0"/>
              <a:t>Smell the cheese often so you know when it is getting old</a:t>
            </a:r>
          </a:p>
          <a:p>
            <a:pPr algn="ctr"/>
            <a:r>
              <a:rPr lang="en-CA" sz="2400" b="1" dirty="0"/>
              <a:t>Adapt To Change Quickly</a:t>
            </a:r>
          </a:p>
          <a:p>
            <a:pPr algn="ctr"/>
            <a:r>
              <a:rPr lang="en-CA" dirty="0"/>
              <a:t>The quicker you let go of old cheese the sooner you can enjoy new cheese</a:t>
            </a:r>
          </a:p>
          <a:p>
            <a:pPr algn="ctr"/>
            <a:r>
              <a:rPr lang="en-CA" sz="2400" b="1" dirty="0"/>
              <a:t>Change</a:t>
            </a:r>
          </a:p>
          <a:p>
            <a:pPr algn="ctr"/>
            <a:r>
              <a:rPr lang="en-CA" dirty="0"/>
              <a:t>Move with the cheese</a:t>
            </a:r>
          </a:p>
          <a:p>
            <a:pPr algn="ctr"/>
            <a:r>
              <a:rPr lang="en-CA" sz="2400" b="1" dirty="0"/>
              <a:t>Enjoy Change!</a:t>
            </a:r>
          </a:p>
          <a:p>
            <a:pPr algn="ctr"/>
            <a:r>
              <a:rPr lang="en-CA" dirty="0"/>
              <a:t>Savor the adventure and enjoy the taste of new cheese!</a:t>
            </a:r>
          </a:p>
          <a:p>
            <a:pPr algn="ctr"/>
            <a:r>
              <a:rPr lang="en-CA" sz="2400" b="1" dirty="0"/>
              <a:t>Be Ready to Quickly Change &amp; Enjoy it, again</a:t>
            </a:r>
          </a:p>
          <a:p>
            <a:pPr algn="ctr"/>
            <a:r>
              <a:rPr lang="en-CA" dirty="0"/>
              <a:t>They keep moving the cheese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C4A28971-8D91-08AA-44AD-D77E17CC4759}"/>
              </a:ext>
            </a:extLst>
          </p:cNvPr>
          <p:cNvSpPr/>
          <p:nvPr/>
        </p:nvSpPr>
        <p:spPr>
          <a:xfrm>
            <a:off x="115747" y="98385"/>
            <a:ext cx="4282633" cy="4965539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/>
              <a:t>Do you agree?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0A2750-2F2F-F53A-F5A1-6CC0EC33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326" y="6393822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26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Book Review of “Who Moved My Cheese?” by Dr. Spencer Johnson | by Subodh  Kar | Medium">
            <a:extLst>
              <a:ext uri="{FF2B5EF4-FFF2-40B4-BE49-F238E27FC236}">
                <a16:creationId xmlns:a16="http://schemas.microsoft.com/office/drawing/2014/main" id="{032CD5DE-3C19-C8F8-7C14-C9218CB8C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1F2B39E-9CCE-2188-0994-B148590985B4}"/>
              </a:ext>
            </a:extLst>
          </p:cNvPr>
          <p:cNvSpPr/>
          <p:nvPr/>
        </p:nvSpPr>
        <p:spPr>
          <a:xfrm>
            <a:off x="8843461" y="2010741"/>
            <a:ext cx="2926080" cy="1752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a typeface="+mj-ea"/>
                <a:cs typeface="+mj-cs"/>
              </a:rPr>
              <a:t>Practice makes permanent!</a:t>
            </a:r>
          </a:p>
        </p:txBody>
      </p:sp>
      <p:sp>
        <p:nvSpPr>
          <p:cNvPr id="1130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8" name="Freeform: Shape 1130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2BA0A-1CE8-0815-D600-EE0A7EE1E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809" y="6392757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0E0673-1BEA-6193-FF72-A30F378E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ABCDE Formula to deal with negative thoughts and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C90B0-3141-2DA5-FF11-2B41D0BC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dirty="0"/>
              <a:t>A = Adverse event or situation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B = Beliefs about that event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C = Consequences of those beliefs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D = Disputation and Distraction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E = Effect</a:t>
            </a:r>
          </a:p>
          <a:p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3C9919-0841-67D3-61EE-7E3731D9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2022 Workplace Education Manitoba – all rights reserved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AA836-473F-F815-4048-5ED8AF50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7665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48B4-283D-FA6C-DB66-853BCF99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Your 30-Day Growth Plan</a:t>
            </a:r>
          </a:p>
        </p:txBody>
      </p:sp>
      <p:pic>
        <p:nvPicPr>
          <p:cNvPr id="7" name="Content Placeholder 6" descr="A hand holding a small plant&#10;&#10;Description automatically generated with low confidence">
            <a:extLst>
              <a:ext uri="{FF2B5EF4-FFF2-40B4-BE49-F238E27FC236}">
                <a16:creationId xmlns:a16="http://schemas.microsoft.com/office/drawing/2014/main" id="{DD91EDB6-B838-8305-9B25-53C134C94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5837"/>
            <a:ext cx="7315200" cy="4876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3C6CA-7057-D1B3-CB15-EFC13D7F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2022 Workplace Education Manitoba – all rights reserved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0CBEA-A588-E8B0-720F-675691F4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26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6C29C-FCE1-62C2-A44A-35A0DC48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35" y="5862531"/>
            <a:ext cx="320067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3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2047-27D5-16C3-D82F-C08705E8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Reinforcement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73A7D-B7FF-84FA-B9C1-4B4086FA3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/>
              <a:t>TO SUSTAIN THE CHANGE</a:t>
            </a:r>
          </a:p>
          <a:p>
            <a:pPr marL="0" indent="0" algn="ctr">
              <a:buNone/>
            </a:pPr>
            <a:endParaRPr lang="en-CA" sz="2800" b="1" dirty="0"/>
          </a:p>
          <a:p>
            <a:pPr marL="0" indent="0" algn="ctr">
              <a:buNone/>
            </a:pPr>
            <a:r>
              <a:rPr lang="en-CA" sz="2800" b="1" dirty="0"/>
              <a:t>MASTERY</a:t>
            </a:r>
          </a:p>
          <a:p>
            <a:pPr marL="0" indent="0" algn="ctr">
              <a:buNone/>
            </a:pPr>
            <a:endParaRPr lang="en-CA" sz="2800" b="1" dirty="0"/>
          </a:p>
          <a:p>
            <a:pPr marL="0" indent="0" algn="ctr">
              <a:buNone/>
            </a:pPr>
            <a:r>
              <a:rPr lang="en-CA" sz="2800" b="1" dirty="0"/>
              <a:t>MAINTENANCE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E6372-D999-6FD7-5972-6D2CCCD9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2022 Workplace Education Manitoba – all rights reserved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0F388-21A8-3734-A975-07289317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5831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A690A-ECC3-2817-0557-526FA2A86B6C}"/>
              </a:ext>
            </a:extLst>
          </p:cNvPr>
          <p:cNvSpPr txBox="1"/>
          <p:nvPr/>
        </p:nvSpPr>
        <p:spPr>
          <a:xfrm>
            <a:off x="5451644" y="2471351"/>
            <a:ext cx="6451109" cy="3313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endParaRPr lang="en-CA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2C1CD-6D07-129D-C68D-F1651B57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9514" y="6356350"/>
            <a:ext cx="4641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2022 Workplace Education Manitoba –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5A956-9EED-0301-0A04-16A2B230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BB7F92-939C-4FFE-9C4B-B2E95C123AE9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6B3A68-B395-4B7F-A3D5-FE5F2C7C0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4" r="22364"/>
          <a:stretch/>
        </p:blipFill>
        <p:spPr>
          <a:xfrm>
            <a:off x="530750" y="1223319"/>
            <a:ext cx="4452600" cy="4151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02AB31-7782-4C55-9F95-FFE82A651026}"/>
              </a:ext>
            </a:extLst>
          </p:cNvPr>
          <p:cNvSpPr txBox="1"/>
          <p:nvPr/>
        </p:nvSpPr>
        <p:spPr>
          <a:xfrm>
            <a:off x="1828751" y="5574916"/>
            <a:ext cx="1856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Source: Thebutterflyreader.com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63668-2684-11D0-12A4-015F356037D0}"/>
              </a:ext>
            </a:extLst>
          </p:cNvPr>
          <p:cNvSpPr txBox="1"/>
          <p:nvPr/>
        </p:nvSpPr>
        <p:spPr>
          <a:xfrm>
            <a:off x="6090999" y="1604598"/>
            <a:ext cx="53110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would you say is the most important strategy to implement that you feel will have the biggest impact on your ability to be successful in your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30-day growth plan?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1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E062B-D446-4D8B-BC84-4044E713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7FDE2-30B3-4880-8A48-BFE26046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3</a:t>
            </a:fld>
            <a:endParaRPr lang="en-CA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1B93C92-EF3A-F80A-DFBF-9360D75C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4" y="1051560"/>
            <a:ext cx="3177634" cy="2377440"/>
          </a:xfrm>
        </p:spPr>
        <p:txBody>
          <a:bodyPr/>
          <a:lstStyle/>
          <a:p>
            <a:pPr algn="ctr"/>
            <a:r>
              <a:rPr lang="en-US" dirty="0"/>
              <a:t>ACTIVATOR: </a:t>
            </a:r>
            <a:br>
              <a:rPr lang="en-US" dirty="0"/>
            </a:br>
            <a:r>
              <a:rPr lang="en-US" dirty="0"/>
              <a:t>Clenched Fist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08BC2-2280-FCBA-C7D2-1CA669DF6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122" y="5862531"/>
            <a:ext cx="3200677" cy="493819"/>
          </a:xfrm>
          <a:prstGeom prst="rect">
            <a:avLst/>
          </a:prstGeom>
        </p:spPr>
      </p:pic>
      <p:pic>
        <p:nvPicPr>
          <p:cNvPr id="8" name="Content Placeholder 7" descr="A close-up of a foot&#10;&#10;Description automatically generated with low confidence">
            <a:extLst>
              <a:ext uri="{FF2B5EF4-FFF2-40B4-BE49-F238E27FC236}">
                <a16:creationId xmlns:a16="http://schemas.microsoft.com/office/drawing/2014/main" id="{5C89905B-7565-8583-8CA3-A36301EC2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39" y="868363"/>
            <a:ext cx="7253421" cy="5121275"/>
          </a:xfrm>
        </p:spPr>
      </p:pic>
    </p:spTree>
    <p:extLst>
      <p:ext uri="{BB962C8B-B14F-4D97-AF65-F5344CB8AC3E}">
        <p14:creationId xmlns:p14="http://schemas.microsoft.com/office/powerpoint/2010/main" val="183318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9DA23-D9CE-46B8-8499-5EB5DE7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© 2022 Workplace Education Manitoba – all rights reserved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87A4D-B7A7-4DD4-9B39-AB9C5C6B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4</a:t>
            </a:fld>
            <a:endParaRPr lang="en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56492E-0146-DAA6-22ED-23E22F18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The 5 Building Blocks of Change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9805986-88B2-81A2-14A3-8ABF593CE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7868" y="690337"/>
            <a:ext cx="6764867" cy="5198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39A213-C11D-E36C-67F7-EF91B783E866}"/>
              </a:ext>
            </a:extLst>
          </p:cNvPr>
          <p:cNvSpPr txBox="1"/>
          <p:nvPr/>
        </p:nvSpPr>
        <p:spPr>
          <a:xfrm>
            <a:off x="8405721" y="5888475"/>
            <a:ext cx="275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4"/>
              </a:rPr>
              <a:t>www.prosci.com</a:t>
            </a:r>
            <a:r>
              <a:rPr lang="en-C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560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6220-EE79-4B2F-DD4D-107C069A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Strategies and Building Your Toolkit of Resources 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C4927F-629C-A0E8-09E3-DF6884519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2595"/>
            <a:ext cx="7315200" cy="488328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944A7-4F90-62DC-6F24-82572C07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© 2022 Workplace Education Manitoba –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B6880-8D6C-4E60-4153-004E8A87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7F92-939C-4FFE-9C4B-B2E95C123AE9}" type="slidenum">
              <a:rPr lang="en-CA" smtClean="0"/>
              <a:t>5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8E0A4-E60A-E73E-578B-186181BDA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46" y="5864206"/>
            <a:ext cx="320067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3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4" descr="Who Moved My Cheese Mind Map | Mind map art, Mind map design, Mind map">
            <a:extLst>
              <a:ext uri="{FF2B5EF4-FFF2-40B4-BE49-F238E27FC236}">
                <a16:creationId xmlns:a16="http://schemas.microsoft.com/office/drawing/2014/main" id="{9468A557-7F3F-6F13-B221-03275EE2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762" y="1289713"/>
            <a:ext cx="5609551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9EC51-E500-9817-A679-D670A9B3E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51" y="6287491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6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4965430" y="629267"/>
            <a:ext cx="6782874" cy="161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  <a:ea typeface="+mj-ea"/>
                <a:cs typeface="+mj-cs"/>
              </a:rPr>
              <a:t>Your Perceptions of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44EF5-E90C-7257-0768-D0DC0151E179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What are your reactions when you hear the word “change”?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Negative perceptions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Positive perceptions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183630A5-6162-6DD6-9E65-2B0988A3F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" r="5272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E1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A177FDF-D7E9-F085-D074-E07A2D75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430" y="6491301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1112108" y="528594"/>
            <a:ext cx="9934833" cy="11148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/>
              <a:t>The Journey Through Change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5CB2BF-D368-D250-E7C3-3955A3C299B9}"/>
              </a:ext>
            </a:extLst>
          </p:cNvPr>
          <p:cNvSpPr/>
          <p:nvPr/>
        </p:nvSpPr>
        <p:spPr>
          <a:xfrm>
            <a:off x="1853513" y="1872049"/>
            <a:ext cx="3484604" cy="196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Comfort and Control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1E7F3-3A71-4651-9DE0-4399EC0CF525}"/>
              </a:ext>
            </a:extLst>
          </p:cNvPr>
          <p:cNvSpPr/>
          <p:nvPr/>
        </p:nvSpPr>
        <p:spPr>
          <a:xfrm>
            <a:off x="6761206" y="1872049"/>
            <a:ext cx="3484604" cy="196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Learning, Acceptance, and Commitment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EF3EED-2E59-DF15-B43C-929DF755F65D}"/>
              </a:ext>
            </a:extLst>
          </p:cNvPr>
          <p:cNvSpPr/>
          <p:nvPr/>
        </p:nvSpPr>
        <p:spPr>
          <a:xfrm>
            <a:off x="1853513" y="4639963"/>
            <a:ext cx="3484604" cy="196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Fear, Anger, and Resistance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F4EC413-B120-4909-4AF7-56AA728AA27A}"/>
              </a:ext>
            </a:extLst>
          </p:cNvPr>
          <p:cNvSpPr/>
          <p:nvPr/>
        </p:nvSpPr>
        <p:spPr>
          <a:xfrm>
            <a:off x="3317788" y="4022125"/>
            <a:ext cx="556054" cy="432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564EBBA-CE1D-D365-69C8-87DAA5097629}"/>
              </a:ext>
            </a:extLst>
          </p:cNvPr>
          <p:cNvSpPr/>
          <p:nvPr/>
        </p:nvSpPr>
        <p:spPr>
          <a:xfrm>
            <a:off x="5840627" y="5387546"/>
            <a:ext cx="510746" cy="46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19200B-6BE2-49C2-F75B-61A75796A4D8}"/>
              </a:ext>
            </a:extLst>
          </p:cNvPr>
          <p:cNvSpPr/>
          <p:nvPr/>
        </p:nvSpPr>
        <p:spPr>
          <a:xfrm>
            <a:off x="6761206" y="4639963"/>
            <a:ext cx="3484604" cy="1964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Inquiry, Experimentation, and Discovery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FEB199A-1A9D-7253-9F59-2E4692A17590}"/>
              </a:ext>
            </a:extLst>
          </p:cNvPr>
          <p:cNvSpPr/>
          <p:nvPr/>
        </p:nvSpPr>
        <p:spPr>
          <a:xfrm>
            <a:off x="8225481" y="4022125"/>
            <a:ext cx="556054" cy="389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16347A33-14C8-333C-C233-CB4478813E93}"/>
              </a:ext>
            </a:extLst>
          </p:cNvPr>
          <p:cNvSpPr/>
          <p:nvPr/>
        </p:nvSpPr>
        <p:spPr>
          <a:xfrm>
            <a:off x="5754130" y="2767914"/>
            <a:ext cx="510746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C3D1A-15B1-8CB5-05BF-01EB52C0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615" y="6492208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4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66FEF-1E2D-BB05-A2FD-5643A05D0A74}"/>
              </a:ext>
            </a:extLst>
          </p:cNvPr>
          <p:cNvSpPr/>
          <p:nvPr/>
        </p:nvSpPr>
        <p:spPr>
          <a:xfrm>
            <a:off x="8856091" y="1477651"/>
            <a:ext cx="2926080" cy="246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ea typeface="+mj-ea"/>
                <a:cs typeface="+mj-cs"/>
              </a:rPr>
              <a:t>Think!</a:t>
            </a:r>
          </a:p>
        </p:txBody>
      </p:sp>
      <p:sp>
        <p:nvSpPr>
          <p:cNvPr id="105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8" name="Picture 4" descr="Who Moved My Cheese">
            <a:extLst>
              <a:ext uri="{FF2B5EF4-FFF2-40B4-BE49-F238E27FC236}">
                <a16:creationId xmlns:a16="http://schemas.microsoft.com/office/drawing/2014/main" id="{90E63A27-8031-2795-0D2B-7D9F57878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" b="422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E2609F-94C3-FCFB-7EAA-01E0D155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203" y="6392757"/>
            <a:ext cx="590753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4446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6456</TotalTime>
  <Words>1258</Words>
  <Application>Microsoft Office PowerPoint</Application>
  <PresentationFormat>Widescreen</PresentationFormat>
  <Paragraphs>205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Rockwell</vt:lpstr>
      <vt:lpstr>Times New Roman</vt:lpstr>
      <vt:lpstr>Wingdings</vt:lpstr>
      <vt:lpstr>Wingdings 2</vt:lpstr>
      <vt:lpstr>Frame</vt:lpstr>
      <vt:lpstr>CHANGE READINESS   SESSION 3 Strategies  </vt:lpstr>
      <vt:lpstr>PowerPoint Presentation</vt:lpstr>
      <vt:lpstr>ACTIVATOR:  Clenched Fist</vt:lpstr>
      <vt:lpstr>The 5 Building Blocks of Change</vt:lpstr>
      <vt:lpstr>Review of Strategies and Building Your Toolkit of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ABCDE Formula to deal with negative thoughts and change</vt:lpstr>
      <vt:lpstr>Your 30-Day Growth Plan</vt:lpstr>
      <vt:lpstr>Reinforcement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Management Basics Overview</dc:title>
  <dc:creator>Donna Whyte</dc:creator>
  <cp:lastModifiedBy>Diane Stadnyk</cp:lastModifiedBy>
  <cp:revision>86</cp:revision>
  <cp:lastPrinted>2022-10-25T04:43:42Z</cp:lastPrinted>
  <dcterms:created xsi:type="dcterms:W3CDTF">2022-09-11T23:42:46Z</dcterms:created>
  <dcterms:modified xsi:type="dcterms:W3CDTF">2023-01-13T20:15:01Z</dcterms:modified>
</cp:coreProperties>
</file>