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15"/>
  </p:notesMasterIdLst>
  <p:sldIdLst>
    <p:sldId id="256" r:id="rId2"/>
    <p:sldId id="281" r:id="rId3"/>
    <p:sldId id="282" r:id="rId4"/>
    <p:sldId id="286" r:id="rId5"/>
    <p:sldId id="283" r:id="rId6"/>
    <p:sldId id="287" r:id="rId7"/>
    <p:sldId id="288" r:id="rId8"/>
    <p:sldId id="289" r:id="rId9"/>
    <p:sldId id="290" r:id="rId10"/>
    <p:sldId id="292" r:id="rId11"/>
    <p:sldId id="293" r:id="rId12"/>
    <p:sldId id="284" r:id="rId13"/>
    <p:sldId id="285" r:id="rId1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72362" autoAdjust="0"/>
  </p:normalViewPr>
  <p:slideViewPr>
    <p:cSldViewPr snapToGrid="0">
      <p:cViewPr varScale="1">
        <p:scale>
          <a:sx n="50" d="100"/>
          <a:sy n="50" d="100"/>
        </p:scale>
        <p:origin x="1512" y="36"/>
      </p:cViewPr>
      <p:guideLst/>
    </p:cSldViewPr>
  </p:slideViewPr>
  <p:notesTextViewPr>
    <p:cViewPr>
      <p:scale>
        <a:sx n="1" d="1"/>
        <a:sy n="1" d="1"/>
      </p:scale>
      <p:origin x="0" y="0"/>
    </p:cViewPr>
  </p:notesTextViewPr>
  <p:sorterViewPr>
    <p:cViewPr varScale="1">
      <p:scale>
        <a:sx n="100" d="100"/>
        <a:sy n="100" d="100"/>
      </p:scale>
      <p:origin x="0" y="-1392"/>
    </p:cViewPr>
  </p:sorterViewPr>
  <p:notesViewPr>
    <p:cSldViewPr snapToGrid="0">
      <p:cViewPr varScale="1">
        <p:scale>
          <a:sx n="63" d="100"/>
          <a:sy n="63" d="100"/>
        </p:scale>
        <p:origin x="3158"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ED570-53F4-48F9-B157-D3D41B0F63D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58BBF62-16E3-490B-8CAE-F7C38C0EEAAC}">
      <dgm:prSet/>
      <dgm:spPr/>
      <dgm:t>
        <a:bodyPr/>
        <a:lstStyle/>
        <a:p>
          <a:r>
            <a:rPr lang="en-US"/>
            <a:t>#1: CLOSED MIND</a:t>
          </a:r>
        </a:p>
      </dgm:t>
    </dgm:pt>
    <dgm:pt modelId="{929E6EDC-3AC4-4297-8292-BCA109466519}" type="parTrans" cxnId="{34C3067E-7ECD-43B3-8F5D-2741A4E726D6}">
      <dgm:prSet/>
      <dgm:spPr/>
      <dgm:t>
        <a:bodyPr/>
        <a:lstStyle/>
        <a:p>
          <a:endParaRPr lang="en-US"/>
        </a:p>
      </dgm:t>
    </dgm:pt>
    <dgm:pt modelId="{C0F0A99D-DFBB-4702-8E8F-E9CCEA670753}" type="sibTrans" cxnId="{34C3067E-7ECD-43B3-8F5D-2741A4E726D6}">
      <dgm:prSet/>
      <dgm:spPr/>
      <dgm:t>
        <a:bodyPr/>
        <a:lstStyle/>
        <a:p>
          <a:endParaRPr lang="en-US"/>
        </a:p>
      </dgm:t>
    </dgm:pt>
    <dgm:pt modelId="{A5D4AB4D-298C-4BAE-9732-FFE61734FEEA}">
      <dgm:prSet/>
      <dgm:spPr/>
      <dgm:t>
        <a:bodyPr/>
        <a:lstStyle/>
        <a:p>
          <a:r>
            <a:rPr lang="en-US"/>
            <a:t>#2: DIVING IN WITHOUT THINKING</a:t>
          </a:r>
        </a:p>
      </dgm:t>
    </dgm:pt>
    <dgm:pt modelId="{884DFD17-D39B-4660-B7A6-0076EB744A6E}" type="parTrans" cxnId="{C2760CF9-52D7-4708-84B1-0EB572056976}">
      <dgm:prSet/>
      <dgm:spPr/>
      <dgm:t>
        <a:bodyPr/>
        <a:lstStyle/>
        <a:p>
          <a:endParaRPr lang="en-US"/>
        </a:p>
      </dgm:t>
    </dgm:pt>
    <dgm:pt modelId="{68F427F2-19BC-498B-B0BA-C2E26A9378EA}" type="sibTrans" cxnId="{C2760CF9-52D7-4708-84B1-0EB572056976}">
      <dgm:prSet/>
      <dgm:spPr/>
      <dgm:t>
        <a:bodyPr/>
        <a:lstStyle/>
        <a:p>
          <a:endParaRPr lang="en-US"/>
        </a:p>
      </dgm:t>
    </dgm:pt>
    <dgm:pt modelId="{CF425A30-84F3-40EE-96D2-D68773AFAB21}">
      <dgm:prSet/>
      <dgm:spPr/>
      <dgm:t>
        <a:bodyPr/>
        <a:lstStyle/>
        <a:p>
          <a:r>
            <a:rPr lang="en-US"/>
            <a:t>#3: CATASTROPHIZING</a:t>
          </a:r>
        </a:p>
      </dgm:t>
    </dgm:pt>
    <dgm:pt modelId="{F6C33FFC-C0C7-449D-A0DE-57029C46AE52}" type="parTrans" cxnId="{70668FF3-A43E-4EA8-8173-A8B7867A69AB}">
      <dgm:prSet/>
      <dgm:spPr/>
      <dgm:t>
        <a:bodyPr/>
        <a:lstStyle/>
        <a:p>
          <a:endParaRPr lang="en-US"/>
        </a:p>
      </dgm:t>
    </dgm:pt>
    <dgm:pt modelId="{43950DF6-0763-4F3E-8E26-F5C347C9C629}" type="sibTrans" cxnId="{70668FF3-A43E-4EA8-8173-A8B7867A69AB}">
      <dgm:prSet/>
      <dgm:spPr/>
      <dgm:t>
        <a:bodyPr/>
        <a:lstStyle/>
        <a:p>
          <a:endParaRPr lang="en-US"/>
        </a:p>
      </dgm:t>
    </dgm:pt>
    <dgm:pt modelId="{093E6E06-2833-4B93-9748-FF342808650F}">
      <dgm:prSet/>
      <dgm:spPr/>
      <dgm:t>
        <a:bodyPr/>
        <a:lstStyle/>
        <a:p>
          <a:r>
            <a:rPr lang="en-US"/>
            <a:t>#4: SOLVING THE WRONG PROBLEM PERFECTLY</a:t>
          </a:r>
        </a:p>
      </dgm:t>
    </dgm:pt>
    <dgm:pt modelId="{4524453A-323B-4F72-BF0B-74DA60A4145A}" type="parTrans" cxnId="{08730B18-30FF-4D64-8BF9-311B16DA0E37}">
      <dgm:prSet/>
      <dgm:spPr/>
      <dgm:t>
        <a:bodyPr/>
        <a:lstStyle/>
        <a:p>
          <a:endParaRPr lang="en-US"/>
        </a:p>
      </dgm:t>
    </dgm:pt>
    <dgm:pt modelId="{B22BF1E6-C5B1-4844-8EA6-D87173DAAFF8}" type="sibTrans" cxnId="{08730B18-30FF-4D64-8BF9-311B16DA0E37}">
      <dgm:prSet/>
      <dgm:spPr/>
      <dgm:t>
        <a:bodyPr/>
        <a:lstStyle/>
        <a:p>
          <a:endParaRPr lang="en-US"/>
        </a:p>
      </dgm:t>
    </dgm:pt>
    <dgm:pt modelId="{2E28B67F-0281-47CA-A672-CA6B6E779EFC}">
      <dgm:prSet/>
      <dgm:spPr/>
      <dgm:t>
        <a:bodyPr/>
        <a:lstStyle/>
        <a:p>
          <a:r>
            <a:rPr lang="en-US" dirty="0"/>
            <a:t>#5: OVERCONFIDENCE IN ONE’S OWN JUDGMENT</a:t>
          </a:r>
        </a:p>
      </dgm:t>
    </dgm:pt>
    <dgm:pt modelId="{CEA1EA3B-173D-4D71-BF73-097F5DFD02B1}" type="parTrans" cxnId="{7E7CEEDC-AA51-4BA2-8925-A078F8C4B886}">
      <dgm:prSet/>
      <dgm:spPr/>
      <dgm:t>
        <a:bodyPr/>
        <a:lstStyle/>
        <a:p>
          <a:endParaRPr lang="en-US"/>
        </a:p>
      </dgm:t>
    </dgm:pt>
    <dgm:pt modelId="{7BBF1626-BF8A-4E7C-8ADE-F2A021B96245}" type="sibTrans" cxnId="{7E7CEEDC-AA51-4BA2-8925-A078F8C4B886}">
      <dgm:prSet/>
      <dgm:spPr/>
      <dgm:t>
        <a:bodyPr/>
        <a:lstStyle/>
        <a:p>
          <a:endParaRPr lang="en-US"/>
        </a:p>
      </dgm:t>
    </dgm:pt>
    <dgm:pt modelId="{6764962C-5E2F-4F38-B0FA-DFAF7E03366D}">
      <dgm:prSet/>
      <dgm:spPr/>
      <dgm:t>
        <a:bodyPr/>
        <a:lstStyle/>
        <a:p>
          <a:r>
            <a:rPr lang="en-US"/>
            <a:t>#6: BUSY SPINNING WHEELS</a:t>
          </a:r>
        </a:p>
      </dgm:t>
    </dgm:pt>
    <dgm:pt modelId="{850E5691-60B2-4652-BF35-37421CE3A54E}" type="parTrans" cxnId="{6D140C43-497F-43A7-A49F-3CAD0D03D01B}">
      <dgm:prSet/>
      <dgm:spPr/>
      <dgm:t>
        <a:bodyPr/>
        <a:lstStyle/>
        <a:p>
          <a:endParaRPr lang="en-US"/>
        </a:p>
      </dgm:t>
    </dgm:pt>
    <dgm:pt modelId="{BB1B55B4-A3AE-46DD-95BD-7714B25DB8F7}" type="sibTrans" cxnId="{6D140C43-497F-43A7-A49F-3CAD0D03D01B}">
      <dgm:prSet/>
      <dgm:spPr/>
      <dgm:t>
        <a:bodyPr/>
        <a:lstStyle/>
        <a:p>
          <a:endParaRPr lang="en-US"/>
        </a:p>
      </dgm:t>
    </dgm:pt>
    <dgm:pt modelId="{8EFFD46D-DEE0-4AE8-9F04-A0CD2336CAA1}">
      <dgm:prSet/>
      <dgm:spPr/>
      <dgm:t>
        <a:bodyPr/>
        <a:lstStyle/>
        <a:p>
          <a:r>
            <a:rPr lang="en-US"/>
            <a:t>#7: MINDLESSNESS</a:t>
          </a:r>
        </a:p>
      </dgm:t>
    </dgm:pt>
    <dgm:pt modelId="{967C5E3D-61BD-4DE0-BA47-A66E1846C9B9}" type="parTrans" cxnId="{302FC39E-7FA0-4E7B-809B-D05B4BC6316C}">
      <dgm:prSet/>
      <dgm:spPr/>
      <dgm:t>
        <a:bodyPr/>
        <a:lstStyle/>
        <a:p>
          <a:endParaRPr lang="en-US"/>
        </a:p>
      </dgm:t>
    </dgm:pt>
    <dgm:pt modelId="{864E51D6-550C-4D3B-A707-34346CAAD76B}" type="sibTrans" cxnId="{302FC39E-7FA0-4E7B-809B-D05B4BC6316C}">
      <dgm:prSet/>
      <dgm:spPr/>
      <dgm:t>
        <a:bodyPr/>
        <a:lstStyle/>
        <a:p>
          <a:endParaRPr lang="en-US"/>
        </a:p>
      </dgm:t>
    </dgm:pt>
    <dgm:pt modelId="{4AE5C542-6163-4EA4-9877-187039C60604}" type="pres">
      <dgm:prSet presAssocID="{DBAED570-53F4-48F9-B157-D3D41B0F63D6}" presName="vert0" presStyleCnt="0">
        <dgm:presLayoutVars>
          <dgm:dir/>
          <dgm:animOne val="branch"/>
          <dgm:animLvl val="lvl"/>
        </dgm:presLayoutVars>
      </dgm:prSet>
      <dgm:spPr/>
    </dgm:pt>
    <dgm:pt modelId="{EF6865ED-3B18-42A3-A8DB-447DEA37715A}" type="pres">
      <dgm:prSet presAssocID="{058BBF62-16E3-490B-8CAE-F7C38C0EEAAC}" presName="thickLine" presStyleLbl="alignNode1" presStyleIdx="0" presStyleCnt="7"/>
      <dgm:spPr/>
    </dgm:pt>
    <dgm:pt modelId="{9F58DBD0-8488-4930-A94B-C7173109570F}" type="pres">
      <dgm:prSet presAssocID="{058BBF62-16E3-490B-8CAE-F7C38C0EEAAC}" presName="horz1" presStyleCnt="0"/>
      <dgm:spPr/>
    </dgm:pt>
    <dgm:pt modelId="{E99C4AC9-7C78-4A97-A983-43E022736B04}" type="pres">
      <dgm:prSet presAssocID="{058BBF62-16E3-490B-8CAE-F7C38C0EEAAC}" presName="tx1" presStyleLbl="revTx" presStyleIdx="0" presStyleCnt="7"/>
      <dgm:spPr/>
    </dgm:pt>
    <dgm:pt modelId="{327BD390-63C8-4122-A604-21C3D9123238}" type="pres">
      <dgm:prSet presAssocID="{058BBF62-16E3-490B-8CAE-F7C38C0EEAAC}" presName="vert1" presStyleCnt="0"/>
      <dgm:spPr/>
    </dgm:pt>
    <dgm:pt modelId="{73FF8F8F-16F3-4272-A1A8-288681B764FC}" type="pres">
      <dgm:prSet presAssocID="{A5D4AB4D-298C-4BAE-9732-FFE61734FEEA}" presName="thickLine" presStyleLbl="alignNode1" presStyleIdx="1" presStyleCnt="7"/>
      <dgm:spPr/>
    </dgm:pt>
    <dgm:pt modelId="{BF2C341F-92E8-4B32-A4CD-385E9C603C74}" type="pres">
      <dgm:prSet presAssocID="{A5D4AB4D-298C-4BAE-9732-FFE61734FEEA}" presName="horz1" presStyleCnt="0"/>
      <dgm:spPr/>
    </dgm:pt>
    <dgm:pt modelId="{96F4B44A-218C-44B9-B273-EDA9BE0EAE3F}" type="pres">
      <dgm:prSet presAssocID="{A5D4AB4D-298C-4BAE-9732-FFE61734FEEA}" presName="tx1" presStyleLbl="revTx" presStyleIdx="1" presStyleCnt="7"/>
      <dgm:spPr/>
    </dgm:pt>
    <dgm:pt modelId="{1A9D5CD4-A8C7-48C2-94C7-8B7B05002FFE}" type="pres">
      <dgm:prSet presAssocID="{A5D4AB4D-298C-4BAE-9732-FFE61734FEEA}" presName="vert1" presStyleCnt="0"/>
      <dgm:spPr/>
    </dgm:pt>
    <dgm:pt modelId="{DC7C6F7C-B387-4E02-A0AA-AB47F406EFE6}" type="pres">
      <dgm:prSet presAssocID="{CF425A30-84F3-40EE-96D2-D68773AFAB21}" presName="thickLine" presStyleLbl="alignNode1" presStyleIdx="2" presStyleCnt="7"/>
      <dgm:spPr/>
    </dgm:pt>
    <dgm:pt modelId="{D55A0704-EFB8-430E-848E-E2919980B895}" type="pres">
      <dgm:prSet presAssocID="{CF425A30-84F3-40EE-96D2-D68773AFAB21}" presName="horz1" presStyleCnt="0"/>
      <dgm:spPr/>
    </dgm:pt>
    <dgm:pt modelId="{D89F9AC5-E5E6-41FB-B5DE-40D87079B496}" type="pres">
      <dgm:prSet presAssocID="{CF425A30-84F3-40EE-96D2-D68773AFAB21}" presName="tx1" presStyleLbl="revTx" presStyleIdx="2" presStyleCnt="7"/>
      <dgm:spPr/>
    </dgm:pt>
    <dgm:pt modelId="{6184BFFA-7361-4ED1-A954-194FD67E16F3}" type="pres">
      <dgm:prSet presAssocID="{CF425A30-84F3-40EE-96D2-D68773AFAB21}" presName="vert1" presStyleCnt="0"/>
      <dgm:spPr/>
    </dgm:pt>
    <dgm:pt modelId="{3337D960-E547-48C6-82C2-29AEB6F8B8C1}" type="pres">
      <dgm:prSet presAssocID="{093E6E06-2833-4B93-9748-FF342808650F}" presName="thickLine" presStyleLbl="alignNode1" presStyleIdx="3" presStyleCnt="7"/>
      <dgm:spPr/>
    </dgm:pt>
    <dgm:pt modelId="{326F02D4-2A04-45CD-B4CE-8A5927742B48}" type="pres">
      <dgm:prSet presAssocID="{093E6E06-2833-4B93-9748-FF342808650F}" presName="horz1" presStyleCnt="0"/>
      <dgm:spPr/>
    </dgm:pt>
    <dgm:pt modelId="{C7201807-8081-4E49-943A-04B1F50FF20F}" type="pres">
      <dgm:prSet presAssocID="{093E6E06-2833-4B93-9748-FF342808650F}" presName="tx1" presStyleLbl="revTx" presStyleIdx="3" presStyleCnt="7"/>
      <dgm:spPr/>
    </dgm:pt>
    <dgm:pt modelId="{714E93E6-660F-4F6A-835D-A553DCA58F58}" type="pres">
      <dgm:prSet presAssocID="{093E6E06-2833-4B93-9748-FF342808650F}" presName="vert1" presStyleCnt="0"/>
      <dgm:spPr/>
    </dgm:pt>
    <dgm:pt modelId="{EF1EF372-7151-403F-B3BD-E63AC734E2B4}" type="pres">
      <dgm:prSet presAssocID="{2E28B67F-0281-47CA-A672-CA6B6E779EFC}" presName="thickLine" presStyleLbl="alignNode1" presStyleIdx="4" presStyleCnt="7"/>
      <dgm:spPr/>
    </dgm:pt>
    <dgm:pt modelId="{8C92380A-BBCB-4780-B4BE-0DA7BC36BA8F}" type="pres">
      <dgm:prSet presAssocID="{2E28B67F-0281-47CA-A672-CA6B6E779EFC}" presName="horz1" presStyleCnt="0"/>
      <dgm:spPr/>
    </dgm:pt>
    <dgm:pt modelId="{F04305EC-3D65-4F39-B263-74A38C9A9FD9}" type="pres">
      <dgm:prSet presAssocID="{2E28B67F-0281-47CA-A672-CA6B6E779EFC}" presName="tx1" presStyleLbl="revTx" presStyleIdx="4" presStyleCnt="7"/>
      <dgm:spPr/>
    </dgm:pt>
    <dgm:pt modelId="{82A0CE40-DA6D-47C4-AC1D-69F197529320}" type="pres">
      <dgm:prSet presAssocID="{2E28B67F-0281-47CA-A672-CA6B6E779EFC}" presName="vert1" presStyleCnt="0"/>
      <dgm:spPr/>
    </dgm:pt>
    <dgm:pt modelId="{13DED061-CEB1-4C96-BAD8-AFE8CE05EAA8}" type="pres">
      <dgm:prSet presAssocID="{6764962C-5E2F-4F38-B0FA-DFAF7E03366D}" presName="thickLine" presStyleLbl="alignNode1" presStyleIdx="5" presStyleCnt="7"/>
      <dgm:spPr/>
    </dgm:pt>
    <dgm:pt modelId="{8867CF0F-DDF6-43CC-9E29-E942C5588BE4}" type="pres">
      <dgm:prSet presAssocID="{6764962C-5E2F-4F38-B0FA-DFAF7E03366D}" presName="horz1" presStyleCnt="0"/>
      <dgm:spPr/>
    </dgm:pt>
    <dgm:pt modelId="{D9879E9E-28EC-4A9B-9484-E78F2DDE5E32}" type="pres">
      <dgm:prSet presAssocID="{6764962C-5E2F-4F38-B0FA-DFAF7E03366D}" presName="tx1" presStyleLbl="revTx" presStyleIdx="5" presStyleCnt="7"/>
      <dgm:spPr/>
    </dgm:pt>
    <dgm:pt modelId="{825A6288-2C31-4F71-8A57-E19D0E930914}" type="pres">
      <dgm:prSet presAssocID="{6764962C-5E2F-4F38-B0FA-DFAF7E03366D}" presName="vert1" presStyleCnt="0"/>
      <dgm:spPr/>
    </dgm:pt>
    <dgm:pt modelId="{97E26373-52F7-4E01-B404-7418042C4C50}" type="pres">
      <dgm:prSet presAssocID="{8EFFD46D-DEE0-4AE8-9F04-A0CD2336CAA1}" presName="thickLine" presStyleLbl="alignNode1" presStyleIdx="6" presStyleCnt="7"/>
      <dgm:spPr/>
    </dgm:pt>
    <dgm:pt modelId="{B4CD4687-7044-4FEA-A889-3C53BADEB676}" type="pres">
      <dgm:prSet presAssocID="{8EFFD46D-DEE0-4AE8-9F04-A0CD2336CAA1}" presName="horz1" presStyleCnt="0"/>
      <dgm:spPr/>
    </dgm:pt>
    <dgm:pt modelId="{E8CF8C1E-06A2-4B77-991C-20872100D53C}" type="pres">
      <dgm:prSet presAssocID="{8EFFD46D-DEE0-4AE8-9F04-A0CD2336CAA1}" presName="tx1" presStyleLbl="revTx" presStyleIdx="6" presStyleCnt="7"/>
      <dgm:spPr/>
    </dgm:pt>
    <dgm:pt modelId="{9D77D56E-3CB3-4ADA-A9F9-DAE4AA0CDA6F}" type="pres">
      <dgm:prSet presAssocID="{8EFFD46D-DEE0-4AE8-9F04-A0CD2336CAA1}" presName="vert1" presStyleCnt="0"/>
      <dgm:spPr/>
    </dgm:pt>
  </dgm:ptLst>
  <dgm:cxnLst>
    <dgm:cxn modelId="{08730B18-30FF-4D64-8BF9-311B16DA0E37}" srcId="{DBAED570-53F4-48F9-B157-D3D41B0F63D6}" destId="{093E6E06-2833-4B93-9748-FF342808650F}" srcOrd="3" destOrd="0" parTransId="{4524453A-323B-4F72-BF0B-74DA60A4145A}" sibTransId="{B22BF1E6-C5B1-4844-8EA6-D87173DAAFF8}"/>
    <dgm:cxn modelId="{0688A01D-98D0-45EC-A8B2-2DD79D33F82F}" type="presOf" srcId="{8EFFD46D-DEE0-4AE8-9F04-A0CD2336CAA1}" destId="{E8CF8C1E-06A2-4B77-991C-20872100D53C}" srcOrd="0" destOrd="0" presId="urn:microsoft.com/office/officeart/2008/layout/LinedList"/>
    <dgm:cxn modelId="{9E68755B-4B59-4DB0-B685-36DC5FD89FE4}" type="presOf" srcId="{093E6E06-2833-4B93-9748-FF342808650F}" destId="{C7201807-8081-4E49-943A-04B1F50FF20F}" srcOrd="0" destOrd="0" presId="urn:microsoft.com/office/officeart/2008/layout/LinedList"/>
    <dgm:cxn modelId="{6D140C43-497F-43A7-A49F-3CAD0D03D01B}" srcId="{DBAED570-53F4-48F9-B157-D3D41B0F63D6}" destId="{6764962C-5E2F-4F38-B0FA-DFAF7E03366D}" srcOrd="5" destOrd="0" parTransId="{850E5691-60B2-4652-BF35-37421CE3A54E}" sibTransId="{BB1B55B4-A3AE-46DD-95BD-7714B25DB8F7}"/>
    <dgm:cxn modelId="{97AF836C-A9CD-457D-B2D2-2744105A548E}" type="presOf" srcId="{058BBF62-16E3-490B-8CAE-F7C38C0EEAAC}" destId="{E99C4AC9-7C78-4A97-A983-43E022736B04}" srcOrd="0" destOrd="0" presId="urn:microsoft.com/office/officeart/2008/layout/LinedList"/>
    <dgm:cxn modelId="{4034424F-59CE-4793-85BC-1DB4BC7105AA}" type="presOf" srcId="{2E28B67F-0281-47CA-A672-CA6B6E779EFC}" destId="{F04305EC-3D65-4F39-B263-74A38C9A9FD9}" srcOrd="0" destOrd="0" presId="urn:microsoft.com/office/officeart/2008/layout/LinedList"/>
    <dgm:cxn modelId="{34C3067E-7ECD-43B3-8F5D-2741A4E726D6}" srcId="{DBAED570-53F4-48F9-B157-D3D41B0F63D6}" destId="{058BBF62-16E3-490B-8CAE-F7C38C0EEAAC}" srcOrd="0" destOrd="0" parTransId="{929E6EDC-3AC4-4297-8292-BCA109466519}" sibTransId="{C0F0A99D-DFBB-4702-8E8F-E9CCEA670753}"/>
    <dgm:cxn modelId="{302FC39E-7FA0-4E7B-809B-D05B4BC6316C}" srcId="{DBAED570-53F4-48F9-B157-D3D41B0F63D6}" destId="{8EFFD46D-DEE0-4AE8-9F04-A0CD2336CAA1}" srcOrd="6" destOrd="0" parTransId="{967C5E3D-61BD-4DE0-BA47-A66E1846C9B9}" sibTransId="{864E51D6-550C-4D3B-A707-34346CAAD76B}"/>
    <dgm:cxn modelId="{EBB894A1-FB73-4502-8D81-CB37033C3E02}" type="presOf" srcId="{6764962C-5E2F-4F38-B0FA-DFAF7E03366D}" destId="{D9879E9E-28EC-4A9B-9484-E78F2DDE5E32}" srcOrd="0" destOrd="0" presId="urn:microsoft.com/office/officeart/2008/layout/LinedList"/>
    <dgm:cxn modelId="{9EB6C0CD-626B-4AD9-871C-061E1FAF11C3}" type="presOf" srcId="{A5D4AB4D-298C-4BAE-9732-FFE61734FEEA}" destId="{96F4B44A-218C-44B9-B273-EDA9BE0EAE3F}" srcOrd="0" destOrd="0" presId="urn:microsoft.com/office/officeart/2008/layout/LinedList"/>
    <dgm:cxn modelId="{7E7CEEDC-AA51-4BA2-8925-A078F8C4B886}" srcId="{DBAED570-53F4-48F9-B157-D3D41B0F63D6}" destId="{2E28B67F-0281-47CA-A672-CA6B6E779EFC}" srcOrd="4" destOrd="0" parTransId="{CEA1EA3B-173D-4D71-BF73-097F5DFD02B1}" sibTransId="{7BBF1626-BF8A-4E7C-8ADE-F2A021B96245}"/>
    <dgm:cxn modelId="{41D58EE3-831B-426F-8D0B-21307CACDC59}" type="presOf" srcId="{CF425A30-84F3-40EE-96D2-D68773AFAB21}" destId="{D89F9AC5-E5E6-41FB-B5DE-40D87079B496}" srcOrd="0" destOrd="0" presId="urn:microsoft.com/office/officeart/2008/layout/LinedList"/>
    <dgm:cxn modelId="{70668FF3-A43E-4EA8-8173-A8B7867A69AB}" srcId="{DBAED570-53F4-48F9-B157-D3D41B0F63D6}" destId="{CF425A30-84F3-40EE-96D2-D68773AFAB21}" srcOrd="2" destOrd="0" parTransId="{F6C33FFC-C0C7-449D-A0DE-57029C46AE52}" sibTransId="{43950DF6-0763-4F3E-8E26-F5C347C9C629}"/>
    <dgm:cxn modelId="{C2760CF9-52D7-4708-84B1-0EB572056976}" srcId="{DBAED570-53F4-48F9-B157-D3D41B0F63D6}" destId="{A5D4AB4D-298C-4BAE-9732-FFE61734FEEA}" srcOrd="1" destOrd="0" parTransId="{884DFD17-D39B-4660-B7A6-0076EB744A6E}" sibTransId="{68F427F2-19BC-498B-B0BA-C2E26A9378EA}"/>
    <dgm:cxn modelId="{07EC5DF9-DC46-4D14-8309-A4654EA77B39}" type="presOf" srcId="{DBAED570-53F4-48F9-B157-D3D41B0F63D6}" destId="{4AE5C542-6163-4EA4-9877-187039C60604}" srcOrd="0" destOrd="0" presId="urn:microsoft.com/office/officeart/2008/layout/LinedList"/>
    <dgm:cxn modelId="{6E167FA7-AEB7-4E4F-88D3-3DF0BBDF5970}" type="presParOf" srcId="{4AE5C542-6163-4EA4-9877-187039C60604}" destId="{EF6865ED-3B18-42A3-A8DB-447DEA37715A}" srcOrd="0" destOrd="0" presId="urn:microsoft.com/office/officeart/2008/layout/LinedList"/>
    <dgm:cxn modelId="{A87494EB-5CA4-4FF2-AF46-0E7F69426AF5}" type="presParOf" srcId="{4AE5C542-6163-4EA4-9877-187039C60604}" destId="{9F58DBD0-8488-4930-A94B-C7173109570F}" srcOrd="1" destOrd="0" presId="urn:microsoft.com/office/officeart/2008/layout/LinedList"/>
    <dgm:cxn modelId="{9BA0DF7E-359F-49FD-9049-66B2C70F701E}" type="presParOf" srcId="{9F58DBD0-8488-4930-A94B-C7173109570F}" destId="{E99C4AC9-7C78-4A97-A983-43E022736B04}" srcOrd="0" destOrd="0" presId="urn:microsoft.com/office/officeart/2008/layout/LinedList"/>
    <dgm:cxn modelId="{A0B753D8-9D3F-4FC2-A769-3507EADDE5E3}" type="presParOf" srcId="{9F58DBD0-8488-4930-A94B-C7173109570F}" destId="{327BD390-63C8-4122-A604-21C3D9123238}" srcOrd="1" destOrd="0" presId="urn:microsoft.com/office/officeart/2008/layout/LinedList"/>
    <dgm:cxn modelId="{BA6A64E6-B717-40D1-9314-3366FB990C68}" type="presParOf" srcId="{4AE5C542-6163-4EA4-9877-187039C60604}" destId="{73FF8F8F-16F3-4272-A1A8-288681B764FC}" srcOrd="2" destOrd="0" presId="urn:microsoft.com/office/officeart/2008/layout/LinedList"/>
    <dgm:cxn modelId="{AC5826F8-AD3F-4A79-96E3-62C2538C36F3}" type="presParOf" srcId="{4AE5C542-6163-4EA4-9877-187039C60604}" destId="{BF2C341F-92E8-4B32-A4CD-385E9C603C74}" srcOrd="3" destOrd="0" presId="urn:microsoft.com/office/officeart/2008/layout/LinedList"/>
    <dgm:cxn modelId="{EA2544D7-AEE0-4860-BBEB-A78AD433DC3D}" type="presParOf" srcId="{BF2C341F-92E8-4B32-A4CD-385E9C603C74}" destId="{96F4B44A-218C-44B9-B273-EDA9BE0EAE3F}" srcOrd="0" destOrd="0" presId="urn:microsoft.com/office/officeart/2008/layout/LinedList"/>
    <dgm:cxn modelId="{319E8BAC-F715-4E92-84DB-68A987DE80D1}" type="presParOf" srcId="{BF2C341F-92E8-4B32-A4CD-385E9C603C74}" destId="{1A9D5CD4-A8C7-48C2-94C7-8B7B05002FFE}" srcOrd="1" destOrd="0" presId="urn:microsoft.com/office/officeart/2008/layout/LinedList"/>
    <dgm:cxn modelId="{A19DF01D-248E-4FB5-B325-F6782399EB0F}" type="presParOf" srcId="{4AE5C542-6163-4EA4-9877-187039C60604}" destId="{DC7C6F7C-B387-4E02-A0AA-AB47F406EFE6}" srcOrd="4" destOrd="0" presId="urn:microsoft.com/office/officeart/2008/layout/LinedList"/>
    <dgm:cxn modelId="{F04F9EA6-307B-4326-B402-AC7B91D56BC2}" type="presParOf" srcId="{4AE5C542-6163-4EA4-9877-187039C60604}" destId="{D55A0704-EFB8-430E-848E-E2919980B895}" srcOrd="5" destOrd="0" presId="urn:microsoft.com/office/officeart/2008/layout/LinedList"/>
    <dgm:cxn modelId="{A58CECA0-C9D7-4385-923C-FE46D2A39D75}" type="presParOf" srcId="{D55A0704-EFB8-430E-848E-E2919980B895}" destId="{D89F9AC5-E5E6-41FB-B5DE-40D87079B496}" srcOrd="0" destOrd="0" presId="urn:microsoft.com/office/officeart/2008/layout/LinedList"/>
    <dgm:cxn modelId="{19FBD703-AF34-45EA-ABC7-FAD52038F16F}" type="presParOf" srcId="{D55A0704-EFB8-430E-848E-E2919980B895}" destId="{6184BFFA-7361-4ED1-A954-194FD67E16F3}" srcOrd="1" destOrd="0" presId="urn:microsoft.com/office/officeart/2008/layout/LinedList"/>
    <dgm:cxn modelId="{D257FD82-CABC-43C0-A8D8-656759E4D822}" type="presParOf" srcId="{4AE5C542-6163-4EA4-9877-187039C60604}" destId="{3337D960-E547-48C6-82C2-29AEB6F8B8C1}" srcOrd="6" destOrd="0" presId="urn:microsoft.com/office/officeart/2008/layout/LinedList"/>
    <dgm:cxn modelId="{8828822B-40DB-495A-842E-4FC51DEDBC63}" type="presParOf" srcId="{4AE5C542-6163-4EA4-9877-187039C60604}" destId="{326F02D4-2A04-45CD-B4CE-8A5927742B48}" srcOrd="7" destOrd="0" presId="urn:microsoft.com/office/officeart/2008/layout/LinedList"/>
    <dgm:cxn modelId="{E1BB5181-7CC3-430F-B3BE-992FE4262E75}" type="presParOf" srcId="{326F02D4-2A04-45CD-B4CE-8A5927742B48}" destId="{C7201807-8081-4E49-943A-04B1F50FF20F}" srcOrd="0" destOrd="0" presId="urn:microsoft.com/office/officeart/2008/layout/LinedList"/>
    <dgm:cxn modelId="{B0C9B18B-7282-4FEC-A1EF-1F1226D0BD0A}" type="presParOf" srcId="{326F02D4-2A04-45CD-B4CE-8A5927742B48}" destId="{714E93E6-660F-4F6A-835D-A553DCA58F58}" srcOrd="1" destOrd="0" presId="urn:microsoft.com/office/officeart/2008/layout/LinedList"/>
    <dgm:cxn modelId="{3E9C1103-28D9-47C7-BD7D-DED8CBDFE61A}" type="presParOf" srcId="{4AE5C542-6163-4EA4-9877-187039C60604}" destId="{EF1EF372-7151-403F-B3BD-E63AC734E2B4}" srcOrd="8" destOrd="0" presId="urn:microsoft.com/office/officeart/2008/layout/LinedList"/>
    <dgm:cxn modelId="{AFD9144A-0210-4DBD-9B03-B30C6BA166A6}" type="presParOf" srcId="{4AE5C542-6163-4EA4-9877-187039C60604}" destId="{8C92380A-BBCB-4780-B4BE-0DA7BC36BA8F}" srcOrd="9" destOrd="0" presId="urn:microsoft.com/office/officeart/2008/layout/LinedList"/>
    <dgm:cxn modelId="{ABB27A3C-6C4A-4130-A425-A16531C79E3E}" type="presParOf" srcId="{8C92380A-BBCB-4780-B4BE-0DA7BC36BA8F}" destId="{F04305EC-3D65-4F39-B263-74A38C9A9FD9}" srcOrd="0" destOrd="0" presId="urn:microsoft.com/office/officeart/2008/layout/LinedList"/>
    <dgm:cxn modelId="{8DABDC2C-ADCC-4FD5-9FD4-88D71DB9D248}" type="presParOf" srcId="{8C92380A-BBCB-4780-B4BE-0DA7BC36BA8F}" destId="{82A0CE40-DA6D-47C4-AC1D-69F197529320}" srcOrd="1" destOrd="0" presId="urn:microsoft.com/office/officeart/2008/layout/LinedList"/>
    <dgm:cxn modelId="{A483C1AF-B1AA-431D-B037-00F410C18E3A}" type="presParOf" srcId="{4AE5C542-6163-4EA4-9877-187039C60604}" destId="{13DED061-CEB1-4C96-BAD8-AFE8CE05EAA8}" srcOrd="10" destOrd="0" presId="urn:microsoft.com/office/officeart/2008/layout/LinedList"/>
    <dgm:cxn modelId="{012F1E46-4193-418D-86B3-509F9618831C}" type="presParOf" srcId="{4AE5C542-6163-4EA4-9877-187039C60604}" destId="{8867CF0F-DDF6-43CC-9E29-E942C5588BE4}" srcOrd="11" destOrd="0" presId="urn:microsoft.com/office/officeart/2008/layout/LinedList"/>
    <dgm:cxn modelId="{BD53F446-836A-4574-8C7F-41F113E8A189}" type="presParOf" srcId="{8867CF0F-DDF6-43CC-9E29-E942C5588BE4}" destId="{D9879E9E-28EC-4A9B-9484-E78F2DDE5E32}" srcOrd="0" destOrd="0" presId="urn:microsoft.com/office/officeart/2008/layout/LinedList"/>
    <dgm:cxn modelId="{554CFCD1-017B-4D8A-AE42-88DADD502325}" type="presParOf" srcId="{8867CF0F-DDF6-43CC-9E29-E942C5588BE4}" destId="{825A6288-2C31-4F71-8A57-E19D0E930914}" srcOrd="1" destOrd="0" presId="urn:microsoft.com/office/officeart/2008/layout/LinedList"/>
    <dgm:cxn modelId="{E168F207-69AD-4B37-8B2B-669AE2549112}" type="presParOf" srcId="{4AE5C542-6163-4EA4-9877-187039C60604}" destId="{97E26373-52F7-4E01-B404-7418042C4C50}" srcOrd="12" destOrd="0" presId="urn:microsoft.com/office/officeart/2008/layout/LinedList"/>
    <dgm:cxn modelId="{B1AB5CF3-FE33-4B17-901E-A4A4B4BA7D3D}" type="presParOf" srcId="{4AE5C542-6163-4EA4-9877-187039C60604}" destId="{B4CD4687-7044-4FEA-A889-3C53BADEB676}" srcOrd="13" destOrd="0" presId="urn:microsoft.com/office/officeart/2008/layout/LinedList"/>
    <dgm:cxn modelId="{F7F86DB1-2BEC-4C25-B418-191FA55C5B1A}" type="presParOf" srcId="{B4CD4687-7044-4FEA-A889-3C53BADEB676}" destId="{E8CF8C1E-06A2-4B77-991C-20872100D53C}" srcOrd="0" destOrd="0" presId="urn:microsoft.com/office/officeart/2008/layout/LinedList"/>
    <dgm:cxn modelId="{8824AE5B-DC4D-4704-AD80-EF58B9EEF38B}" type="presParOf" srcId="{B4CD4687-7044-4FEA-A889-3C53BADEB676}" destId="{9D77D56E-3CB3-4ADA-A9F9-DAE4AA0CDA6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865ED-3B18-42A3-A8DB-447DEA37715A}">
      <dsp:nvSpPr>
        <dsp:cNvPr id="0" name=""/>
        <dsp:cNvSpPr/>
      </dsp:nvSpPr>
      <dsp:spPr>
        <a:xfrm>
          <a:off x="0" y="546"/>
          <a:ext cx="7315200"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C4AC9-7C78-4A97-A983-43E022736B04}">
      <dsp:nvSpPr>
        <dsp:cNvPr id="0" name=""/>
        <dsp:cNvSpPr/>
      </dsp:nvSpPr>
      <dsp:spPr>
        <a:xfrm>
          <a:off x="0" y="546"/>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#1: CLOSED MIND</a:t>
          </a:r>
        </a:p>
      </dsp:txBody>
      <dsp:txXfrm>
        <a:off x="0" y="546"/>
        <a:ext cx="7315200" cy="638844"/>
      </dsp:txXfrm>
    </dsp:sp>
    <dsp:sp modelId="{73FF8F8F-16F3-4272-A1A8-288681B764FC}">
      <dsp:nvSpPr>
        <dsp:cNvPr id="0" name=""/>
        <dsp:cNvSpPr/>
      </dsp:nvSpPr>
      <dsp:spPr>
        <a:xfrm>
          <a:off x="0" y="639390"/>
          <a:ext cx="731520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4B44A-218C-44B9-B273-EDA9BE0EAE3F}">
      <dsp:nvSpPr>
        <dsp:cNvPr id="0" name=""/>
        <dsp:cNvSpPr/>
      </dsp:nvSpPr>
      <dsp:spPr>
        <a:xfrm>
          <a:off x="0" y="639390"/>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#2: DIVING IN WITHOUT THINKING</a:t>
          </a:r>
        </a:p>
      </dsp:txBody>
      <dsp:txXfrm>
        <a:off x="0" y="639390"/>
        <a:ext cx="7315200" cy="638844"/>
      </dsp:txXfrm>
    </dsp:sp>
    <dsp:sp modelId="{DC7C6F7C-B387-4E02-A0AA-AB47F406EFE6}">
      <dsp:nvSpPr>
        <dsp:cNvPr id="0" name=""/>
        <dsp:cNvSpPr/>
      </dsp:nvSpPr>
      <dsp:spPr>
        <a:xfrm>
          <a:off x="0" y="1278234"/>
          <a:ext cx="7315200"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F9AC5-E5E6-41FB-B5DE-40D87079B496}">
      <dsp:nvSpPr>
        <dsp:cNvPr id="0" name=""/>
        <dsp:cNvSpPr/>
      </dsp:nvSpPr>
      <dsp:spPr>
        <a:xfrm>
          <a:off x="0" y="1278234"/>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#3: CATASTROPHIZING</a:t>
          </a:r>
        </a:p>
      </dsp:txBody>
      <dsp:txXfrm>
        <a:off x="0" y="1278234"/>
        <a:ext cx="7315200" cy="638844"/>
      </dsp:txXfrm>
    </dsp:sp>
    <dsp:sp modelId="{3337D960-E547-48C6-82C2-29AEB6F8B8C1}">
      <dsp:nvSpPr>
        <dsp:cNvPr id="0" name=""/>
        <dsp:cNvSpPr/>
      </dsp:nvSpPr>
      <dsp:spPr>
        <a:xfrm>
          <a:off x="0" y="1917078"/>
          <a:ext cx="7315200"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01807-8081-4E49-943A-04B1F50FF20F}">
      <dsp:nvSpPr>
        <dsp:cNvPr id="0" name=""/>
        <dsp:cNvSpPr/>
      </dsp:nvSpPr>
      <dsp:spPr>
        <a:xfrm>
          <a:off x="0" y="1917078"/>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#4: SOLVING THE WRONG PROBLEM PERFECTLY</a:t>
          </a:r>
        </a:p>
      </dsp:txBody>
      <dsp:txXfrm>
        <a:off x="0" y="1917078"/>
        <a:ext cx="7315200" cy="638844"/>
      </dsp:txXfrm>
    </dsp:sp>
    <dsp:sp modelId="{EF1EF372-7151-403F-B3BD-E63AC734E2B4}">
      <dsp:nvSpPr>
        <dsp:cNvPr id="0" name=""/>
        <dsp:cNvSpPr/>
      </dsp:nvSpPr>
      <dsp:spPr>
        <a:xfrm>
          <a:off x="0" y="2555923"/>
          <a:ext cx="7315200" cy="0"/>
        </a:xfrm>
        <a:prstGeom prst="lin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4305EC-3D65-4F39-B263-74A38C9A9FD9}">
      <dsp:nvSpPr>
        <dsp:cNvPr id="0" name=""/>
        <dsp:cNvSpPr/>
      </dsp:nvSpPr>
      <dsp:spPr>
        <a:xfrm>
          <a:off x="0" y="2555923"/>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#5: OVERCONFIDENCE IN ONE’S OWN JUDGMENT</a:t>
          </a:r>
        </a:p>
      </dsp:txBody>
      <dsp:txXfrm>
        <a:off x="0" y="2555923"/>
        <a:ext cx="7315200" cy="638844"/>
      </dsp:txXfrm>
    </dsp:sp>
    <dsp:sp modelId="{13DED061-CEB1-4C96-BAD8-AFE8CE05EAA8}">
      <dsp:nvSpPr>
        <dsp:cNvPr id="0" name=""/>
        <dsp:cNvSpPr/>
      </dsp:nvSpPr>
      <dsp:spPr>
        <a:xfrm>
          <a:off x="0" y="3194767"/>
          <a:ext cx="7315200"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879E9E-28EC-4A9B-9484-E78F2DDE5E32}">
      <dsp:nvSpPr>
        <dsp:cNvPr id="0" name=""/>
        <dsp:cNvSpPr/>
      </dsp:nvSpPr>
      <dsp:spPr>
        <a:xfrm>
          <a:off x="0" y="3194767"/>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#6: BUSY SPINNING WHEELS</a:t>
          </a:r>
        </a:p>
      </dsp:txBody>
      <dsp:txXfrm>
        <a:off x="0" y="3194767"/>
        <a:ext cx="7315200" cy="638844"/>
      </dsp:txXfrm>
    </dsp:sp>
    <dsp:sp modelId="{97E26373-52F7-4E01-B404-7418042C4C50}">
      <dsp:nvSpPr>
        <dsp:cNvPr id="0" name=""/>
        <dsp:cNvSpPr/>
      </dsp:nvSpPr>
      <dsp:spPr>
        <a:xfrm>
          <a:off x="0" y="3833611"/>
          <a:ext cx="731520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CF8C1E-06A2-4B77-991C-20872100D53C}">
      <dsp:nvSpPr>
        <dsp:cNvPr id="0" name=""/>
        <dsp:cNvSpPr/>
      </dsp:nvSpPr>
      <dsp:spPr>
        <a:xfrm>
          <a:off x="0" y="3833611"/>
          <a:ext cx="7315200" cy="638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#7: MINDLESSNESS</a:t>
          </a:r>
        </a:p>
      </dsp:txBody>
      <dsp:txXfrm>
        <a:off x="0" y="3833611"/>
        <a:ext cx="7315200" cy="6388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8E5ECED-9C32-41C5-9982-DB448DD8530F}" type="datetimeFigureOut">
              <a:rPr lang="en-CA" smtClean="0"/>
              <a:t>2023-01-13</a:t>
            </a:fld>
            <a:endParaRPr lang="en-CA"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96F251E-B827-431B-90C5-B41C4E48109B}" type="slidenum">
              <a:rPr lang="en-CA" smtClean="0"/>
              <a:t>‹#›</a:t>
            </a:fld>
            <a:endParaRPr lang="en-CA" dirty="0"/>
          </a:p>
        </p:txBody>
      </p:sp>
    </p:spTree>
    <p:extLst>
      <p:ext uri="{BB962C8B-B14F-4D97-AF65-F5344CB8AC3E}">
        <p14:creationId xmlns:p14="http://schemas.microsoft.com/office/powerpoint/2010/main" val="133076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284420"/>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2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96F251E-B827-431B-90C5-B41C4E48109B}" type="slidenum">
              <a:rPr lang="en-CA" smtClean="0"/>
              <a:t>1</a:t>
            </a:fld>
            <a:endParaRPr lang="en-CA" dirty="0"/>
          </a:p>
        </p:txBody>
      </p:sp>
    </p:spTree>
    <p:extLst>
      <p:ext uri="{BB962C8B-B14F-4D97-AF65-F5344CB8AC3E}">
        <p14:creationId xmlns:p14="http://schemas.microsoft.com/office/powerpoint/2010/main" val="22824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SELF-EFFICACY, AND PERSONAL MASTERY</a:t>
            </a:r>
          </a:p>
          <a:p>
            <a:r>
              <a:rPr lang="en-US" dirty="0"/>
              <a:t>Refer to pages 10-13 of the workbook. Review/discuss the “3 Me’s”, self-efficacy, and personal mastery.</a:t>
            </a:r>
          </a:p>
          <a:p>
            <a:endParaRPr lang="en-US" dirty="0"/>
          </a:p>
          <a:p>
            <a:r>
              <a:rPr lang="en-US" dirty="0"/>
              <a:t>Learning Objective 5</a:t>
            </a:r>
          </a:p>
          <a:p>
            <a:r>
              <a:rPr lang="en-US" dirty="0"/>
              <a:t>Identify and Explore Intelligence, Self-Efficacy, and Personal Mastery</a:t>
            </a:r>
          </a:p>
          <a:p>
            <a:r>
              <a:rPr lang="en-US" dirty="0"/>
              <a:t>Activity 3: My Mantra for Change Readiness</a:t>
            </a:r>
          </a:p>
          <a:p>
            <a:r>
              <a:rPr lang="en-US" dirty="0"/>
              <a:t>The things we consistently see &amp; hear (our perceptions) shape how we speak, and how we speak shapes our perceptions (i.e., what we see and hear). </a:t>
            </a:r>
          </a:p>
          <a:p>
            <a:endParaRPr lang="en-US" dirty="0"/>
          </a:p>
          <a:p>
            <a:r>
              <a:rPr lang="en-US" dirty="0"/>
              <a:t>	How we speak also shapes how we believe.  </a:t>
            </a:r>
          </a:p>
          <a:p>
            <a:endParaRPr lang="en-US" dirty="0"/>
          </a:p>
          <a:p>
            <a:r>
              <a:rPr lang="en-US" dirty="0"/>
              <a:t>	How we believe shapes how we think &amp; feel, and then </a:t>
            </a:r>
          </a:p>
          <a:p>
            <a:endParaRPr lang="en-US" dirty="0"/>
          </a:p>
          <a:p>
            <a:r>
              <a:rPr lang="en-US" dirty="0"/>
              <a:t>	How we think &amp; feel shapes our actions &amp; behaviors. </a:t>
            </a:r>
          </a:p>
          <a:p>
            <a:endParaRPr lang="en-US" dirty="0"/>
          </a:p>
          <a:p>
            <a:r>
              <a:rPr lang="en-US" dirty="0"/>
              <a:t>	Our actions &amp; behaviors shape our results &amp; outcomes, </a:t>
            </a:r>
          </a:p>
          <a:p>
            <a:endParaRPr lang="en-US" dirty="0"/>
          </a:p>
          <a:p>
            <a:r>
              <a:rPr lang="en-US" dirty="0"/>
              <a:t>	Which then begin to change what we see &amp; hear. </a:t>
            </a:r>
          </a:p>
          <a:p>
            <a:endParaRPr lang="en-US" dirty="0"/>
          </a:p>
          <a:p>
            <a:r>
              <a:rPr lang="en-US" dirty="0"/>
              <a:t>This cycle works in both the positive and negative, meaning it can create a positive feedback loop or a negative feedback loop, </a:t>
            </a:r>
          </a:p>
          <a:p>
            <a:endParaRPr lang="en-US" dirty="0"/>
          </a:p>
          <a:p>
            <a:r>
              <a:rPr lang="en-US" dirty="0"/>
              <a:t>A mantra can intervene at the point of what we are speaking, which shapes both our perceptions and our beliefs.</a:t>
            </a:r>
          </a:p>
          <a:p>
            <a:endParaRPr lang="en-US" dirty="0"/>
          </a:p>
          <a:p>
            <a:r>
              <a:rPr lang="en-US" dirty="0"/>
              <a:t>Facilitator will handout the Change Mastery Mantra worksheet to each participant and have them complete it individually. </a:t>
            </a:r>
          </a:p>
          <a:p>
            <a:r>
              <a:rPr lang="en-US" dirty="0"/>
              <a:t>Facilitator and Observer will move around to support understanding and encourage development of an empowering mantra (mission statement) for change mastery based on learning and inspiration from today’s workshop.</a:t>
            </a:r>
          </a:p>
          <a:p>
            <a:r>
              <a:rPr lang="en-US" dirty="0"/>
              <a:t>Facilitator will ask participants to stand and read their mantra to the group (as they are comfortable doing so). </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10</a:t>
            </a:fld>
            <a:endParaRPr lang="en-CA" dirty="0"/>
          </a:p>
        </p:txBody>
      </p:sp>
    </p:spTree>
    <p:extLst>
      <p:ext uri="{BB962C8B-B14F-4D97-AF65-F5344CB8AC3E}">
        <p14:creationId xmlns:p14="http://schemas.microsoft.com/office/powerpoint/2010/main" val="44135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 6</a:t>
            </a:r>
          </a:p>
          <a:p>
            <a:r>
              <a:rPr lang="en-US" dirty="0"/>
              <a:t>Define Systems Thinking</a:t>
            </a:r>
          </a:p>
          <a:p>
            <a:endParaRPr lang="en-US" dirty="0"/>
          </a:p>
          <a:p>
            <a:r>
              <a:rPr lang="en-US" dirty="0"/>
              <a:t>Activity 4: The Daffodil Principle</a:t>
            </a:r>
          </a:p>
          <a:p>
            <a:r>
              <a:rPr lang="en-US" dirty="0"/>
              <a:t>Facilitator will read the story, “Commitment – Daffodil Principle” to the group. </a:t>
            </a:r>
          </a:p>
          <a:p>
            <a:r>
              <a:rPr lang="en-US" dirty="0"/>
              <a:t>Ask participants to share their reflections and how they connect elements of the story to the concept of systems thinking. </a:t>
            </a:r>
          </a:p>
          <a:p>
            <a:r>
              <a:rPr lang="en-US" dirty="0"/>
              <a:t>Can participants identify and share how they are (or can) plant “bulbs” in their own lives and relationships over time in order to achieve their goals. </a:t>
            </a:r>
          </a:p>
          <a:p>
            <a:r>
              <a:rPr lang="en-US" dirty="0"/>
              <a:t>Does this story inspire them? How and why?</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11</a:t>
            </a:fld>
            <a:endParaRPr lang="en-CA" dirty="0"/>
          </a:p>
        </p:txBody>
      </p:sp>
    </p:spTree>
    <p:extLst>
      <p:ext uri="{BB962C8B-B14F-4D97-AF65-F5344CB8AC3E}">
        <p14:creationId xmlns:p14="http://schemas.microsoft.com/office/powerpoint/2010/main" val="395876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213420"/>
          </a:xfrm>
        </p:spPr>
        <p:txBody>
          <a:bodyPr/>
          <a:lstStyle/>
          <a:p>
            <a:r>
              <a:rPr lang="en-US" sz="1200" dirty="0">
                <a:effectLst/>
                <a:latin typeface="Times New Roman" panose="02020603050405020304" pitchFamily="18" charset="0"/>
                <a:ea typeface="Calibri" panose="020F0502020204030204" pitchFamily="34" charset="0"/>
              </a:rPr>
              <a:t>Learning Objective 8</a:t>
            </a:r>
          </a:p>
          <a:p>
            <a:r>
              <a:rPr lang="en-US" sz="1200" dirty="0">
                <a:effectLst/>
                <a:latin typeface="Times New Roman" panose="02020603050405020304" pitchFamily="18" charset="0"/>
                <a:ea typeface="Calibri" panose="020F0502020204030204" pitchFamily="34" charset="0"/>
              </a:rPr>
              <a:t>Identify strengths, areas for development, and an action step regarding change readiness.</a:t>
            </a:r>
          </a:p>
          <a:p>
            <a:endParaRPr lang="en-US" sz="1200" dirty="0">
              <a:effectLst/>
              <a:latin typeface="Times New Roman" panose="02020603050405020304" pitchFamily="18" charset="0"/>
              <a:ea typeface="Calibri" panose="020F0502020204030204" pitchFamily="34" charset="0"/>
            </a:endParaRPr>
          </a:p>
          <a:p>
            <a:r>
              <a:rPr lang="en-US" sz="1200" dirty="0">
                <a:effectLst/>
                <a:latin typeface="Times New Roman" panose="02020603050405020304" pitchFamily="18" charset="0"/>
                <a:ea typeface="Calibri" panose="020F0502020204030204" pitchFamily="34" charset="0"/>
              </a:rPr>
              <a:t>Activity 6: Strength and Development Worksheet</a:t>
            </a:r>
          </a:p>
          <a:p>
            <a:r>
              <a:rPr lang="en-US" sz="1200" dirty="0">
                <a:effectLst/>
                <a:latin typeface="Times New Roman" panose="02020603050405020304" pitchFamily="18" charset="0"/>
                <a:ea typeface="Calibri" panose="020F0502020204030204" pitchFamily="34" charset="0"/>
              </a:rPr>
              <a:t>Hand out Strength and Development Worksheets to each participant. </a:t>
            </a:r>
          </a:p>
          <a:p>
            <a:r>
              <a:rPr lang="en-US" sz="1200" dirty="0">
                <a:effectLst/>
                <a:latin typeface="Times New Roman" panose="02020603050405020304" pitchFamily="18" charset="0"/>
                <a:ea typeface="Calibri" panose="020F0502020204030204" pitchFamily="34" charset="0"/>
              </a:rPr>
              <a:t>Ask participants to write about what they now see as their strengths, areas for development, and an action step toward their area for development as a result of today’s workshop.   </a:t>
            </a:r>
          </a:p>
          <a:p>
            <a:r>
              <a:rPr lang="en-US" sz="1200" dirty="0">
                <a:effectLst/>
                <a:latin typeface="Times New Roman" panose="02020603050405020304" pitchFamily="18" charset="0"/>
                <a:ea typeface="Calibri" panose="020F0502020204030204" pitchFamily="34" charset="0"/>
              </a:rPr>
              <a:t>Facilitator will collect the worksheets to chart responses for each participant. </a:t>
            </a:r>
          </a:p>
          <a:p>
            <a:endParaRPr lang="en-CA" sz="1200" dirty="0">
              <a:effectLst/>
              <a:latin typeface="Times New Roman" panose="02020603050405020304" pitchFamily="18"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12</a:t>
            </a:fld>
            <a:endParaRPr lang="en-CA" dirty="0"/>
          </a:p>
        </p:txBody>
      </p:sp>
    </p:spTree>
    <p:extLst>
      <p:ext uri="{BB962C8B-B14F-4D97-AF65-F5344CB8AC3E}">
        <p14:creationId xmlns:p14="http://schemas.microsoft.com/office/powerpoint/2010/main" val="334031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rgbClr val="000000"/>
                </a:solidFill>
                <a:effectLst/>
                <a:latin typeface="Calibri" panose="020F0502020204030204" pitchFamily="34" charset="0"/>
                <a:ea typeface="Calibri" panose="020F0502020204030204" pitchFamily="34" charset="0"/>
              </a:rPr>
              <a:t>WRAP-UP ACTIVITY</a:t>
            </a:r>
            <a:endParaRPr lang="en-CA" sz="2000" dirty="0">
              <a:effectLst/>
              <a:latin typeface="Times New Roman" panose="02020603050405020304" pitchFamily="18" charset="0"/>
              <a:ea typeface="Calibri" panose="020F0502020204030204" pitchFamily="34" charset="0"/>
            </a:endParaRPr>
          </a:p>
          <a:p>
            <a:r>
              <a:rPr lang="en-US" sz="2000" b="1" dirty="0">
                <a:solidFill>
                  <a:srgbClr val="000000"/>
                </a:solidFill>
                <a:effectLst/>
                <a:latin typeface="Calibri" panose="020F0502020204030204" pitchFamily="34" charset="0"/>
                <a:ea typeface="Calibri" panose="020F0502020204030204" pitchFamily="34" charset="0"/>
              </a:rPr>
              <a:t>Ask </a:t>
            </a:r>
            <a:r>
              <a:rPr lang="en-US" sz="2000" dirty="0">
                <a:solidFill>
                  <a:srgbClr val="000000"/>
                </a:solidFill>
                <a:effectLst/>
                <a:latin typeface="Calibri" panose="020F0502020204030204" pitchFamily="34" charset="0"/>
                <a:ea typeface="Calibri" panose="020F0502020204030204" pitchFamily="34" charset="0"/>
              </a:rPr>
              <a:t>participants to respond to the questions/statements on the slide. </a:t>
            </a:r>
          </a:p>
          <a:p>
            <a:r>
              <a:rPr lang="en-US" sz="2000" b="1" dirty="0">
                <a:solidFill>
                  <a:srgbClr val="000000"/>
                </a:solidFill>
                <a:effectLst/>
                <a:latin typeface="Calibri" panose="020F0502020204030204" pitchFamily="34" charset="0"/>
                <a:ea typeface="Calibri" panose="020F0502020204030204" pitchFamily="34" charset="0"/>
              </a:rPr>
              <a:t>Observer </a:t>
            </a:r>
            <a:r>
              <a:rPr lang="en-US" sz="2000" dirty="0">
                <a:solidFill>
                  <a:srgbClr val="000000"/>
                </a:solidFill>
                <a:effectLst/>
                <a:latin typeface="Calibri" panose="020F0502020204030204" pitchFamily="34" charset="0"/>
                <a:ea typeface="Calibri" panose="020F0502020204030204" pitchFamily="34" charset="0"/>
              </a:rPr>
              <a:t>will record participant responses on the last page of Lesson Plan or in notes for assessment use. (Note to Facilitator) This is valuable information for the final report. </a:t>
            </a:r>
            <a:endParaRPr lang="en-CA" b="1" dirty="0"/>
          </a:p>
        </p:txBody>
      </p:sp>
      <p:sp>
        <p:nvSpPr>
          <p:cNvPr id="4" name="Slide Number Placeholder 3"/>
          <p:cNvSpPr>
            <a:spLocks noGrp="1"/>
          </p:cNvSpPr>
          <p:nvPr>
            <p:ph type="sldNum" sz="quarter" idx="5"/>
          </p:nvPr>
        </p:nvSpPr>
        <p:spPr/>
        <p:txBody>
          <a:bodyPr/>
          <a:lstStyle/>
          <a:p>
            <a:fld id="{796F251E-B827-431B-90C5-B41C4E48109B}" type="slidenum">
              <a:rPr lang="en-CA" smtClean="0"/>
              <a:t>13</a:t>
            </a:fld>
            <a:endParaRPr lang="en-CA" dirty="0"/>
          </a:p>
        </p:txBody>
      </p:sp>
    </p:spTree>
    <p:extLst>
      <p:ext uri="{BB962C8B-B14F-4D97-AF65-F5344CB8AC3E}">
        <p14:creationId xmlns:p14="http://schemas.microsoft.com/office/powerpoint/2010/main" val="394476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3" y="4518204"/>
            <a:ext cx="5681980" cy="4399218"/>
          </a:xfrm>
        </p:spPr>
        <p:txBody>
          <a:bodyPr/>
          <a:lstStyle/>
          <a:p>
            <a:endParaRPr lang="en-CA" sz="24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96F251E-B827-431B-90C5-B41C4E48109B}" type="slidenum">
              <a:rPr lang="en-CA" smtClean="0"/>
              <a:t>2</a:t>
            </a:fld>
            <a:endParaRPr lang="en-CA" dirty="0"/>
          </a:p>
        </p:txBody>
      </p:sp>
    </p:spTree>
    <p:extLst>
      <p:ext uri="{BB962C8B-B14F-4D97-AF65-F5344CB8AC3E}">
        <p14:creationId xmlns:p14="http://schemas.microsoft.com/office/powerpoint/2010/main" val="308707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3" y="4518600"/>
            <a:ext cx="5681980" cy="3696712"/>
          </a:xfrm>
        </p:spPr>
        <p:txBody>
          <a:bodyPr/>
          <a:lstStyle/>
          <a:p>
            <a:r>
              <a:rPr lang="en-US" sz="2800" b="0" dirty="0"/>
              <a:t>Ask each person to name a cartoon character, a </a:t>
            </a:r>
            <a:r>
              <a:rPr lang="en-US" sz="2800" b="0" dirty="0" err="1"/>
              <a:t>colour</a:t>
            </a:r>
            <a:r>
              <a:rPr lang="en-US" sz="2800" b="0" dirty="0"/>
              <a:t>, a car, a creature and a cuisine that best describes his or her personality – 3-5mins.</a:t>
            </a:r>
          </a:p>
          <a:p>
            <a:endParaRPr lang="en-US" sz="2800" b="0" dirty="0"/>
          </a:p>
          <a:p>
            <a:r>
              <a:rPr lang="en-US" sz="2800" b="0" dirty="0"/>
              <a:t>Allow time and space for people who are less spontaneous and like to think before committing thoughts to paper. </a:t>
            </a:r>
          </a:p>
          <a:p>
            <a:endParaRPr lang="en-US" sz="2800" b="0" dirty="0"/>
          </a:p>
          <a:p>
            <a:r>
              <a:rPr lang="en-US" sz="2800" b="0" dirty="0"/>
              <a:t>It can help to have the 5 C’s up in writing or to give this to each person on a sheet of paper.</a:t>
            </a:r>
          </a:p>
          <a:p>
            <a:endParaRPr lang="en-US" sz="2800" b="0" dirty="0"/>
          </a:p>
          <a:p>
            <a:r>
              <a:rPr lang="en-US" sz="2800" b="0" dirty="0"/>
              <a:t>Invite them to share with the team why they chose what they chose and explain why – 2 mins/person.</a:t>
            </a:r>
          </a:p>
          <a:p>
            <a:endParaRPr lang="en-US" sz="2800" b="0" dirty="0"/>
          </a:p>
          <a:p>
            <a:r>
              <a:rPr lang="en-US" sz="2800" b="0" dirty="0"/>
              <a:t>Debrief as a group. Facilitator to lead discussion to help connect choices with strengths in mastery of change maintenance.  </a:t>
            </a:r>
          </a:p>
          <a:p>
            <a:endParaRPr lang="en-US" sz="2800" b="0" dirty="0"/>
          </a:p>
          <a:p>
            <a:r>
              <a:rPr lang="en-US" sz="2800" b="0" dirty="0"/>
              <a:t>This is a fun, often light-hearted, activity that helps people to connect and see each other in a different light. </a:t>
            </a:r>
            <a:endParaRPr lang="en-CA" sz="2800" b="0" dirty="0"/>
          </a:p>
        </p:txBody>
      </p:sp>
      <p:sp>
        <p:nvSpPr>
          <p:cNvPr id="4" name="Slide Number Placeholder 3"/>
          <p:cNvSpPr>
            <a:spLocks noGrp="1"/>
          </p:cNvSpPr>
          <p:nvPr>
            <p:ph type="sldNum" sz="quarter" idx="5"/>
          </p:nvPr>
        </p:nvSpPr>
        <p:spPr/>
        <p:txBody>
          <a:bodyPr/>
          <a:lstStyle/>
          <a:p>
            <a:fld id="{796F251E-B827-431B-90C5-B41C4E48109B}" type="slidenum">
              <a:rPr lang="en-CA" smtClean="0"/>
              <a:t>3</a:t>
            </a:fld>
            <a:endParaRPr lang="en-CA" dirty="0"/>
          </a:p>
        </p:txBody>
      </p:sp>
    </p:spTree>
    <p:extLst>
      <p:ext uri="{BB962C8B-B14F-4D97-AF65-F5344CB8AC3E}">
        <p14:creationId xmlns:p14="http://schemas.microsoft.com/office/powerpoint/2010/main" val="192457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AND EXPLORE PROGRESS ON YOUR INDIVIDUAL 30-DAY GROWTH PLAN</a:t>
            </a:r>
          </a:p>
          <a:p>
            <a:r>
              <a:rPr lang="en-US" dirty="0"/>
              <a:t>Refer to page 2-4 in the workbook and discuss evaluation/review of their goals and plan.</a:t>
            </a:r>
          </a:p>
          <a:p>
            <a:r>
              <a:rPr lang="en-US" dirty="0"/>
              <a:t>Facilitator will check in with participants and review progress on 30-Day Growth Plans.</a:t>
            </a:r>
          </a:p>
          <a:p>
            <a:r>
              <a:rPr lang="en-US" dirty="0"/>
              <a:t>	What went well over the past 30-days as you implemented your plan?</a:t>
            </a:r>
          </a:p>
          <a:p>
            <a:r>
              <a:rPr lang="en-US" dirty="0"/>
              <a:t>	What didn’t go according to plan?</a:t>
            </a:r>
          </a:p>
          <a:p>
            <a:r>
              <a:rPr lang="en-US" dirty="0"/>
              <a:t>	What did you learn?</a:t>
            </a:r>
          </a:p>
          <a:p>
            <a:r>
              <a:rPr lang="en-US" dirty="0"/>
              <a:t>	Next Steps…</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4</a:t>
            </a:fld>
            <a:endParaRPr lang="en-CA" dirty="0"/>
          </a:p>
        </p:txBody>
      </p:sp>
    </p:spTree>
    <p:extLst>
      <p:ext uri="{BB962C8B-B14F-4D97-AF65-F5344CB8AC3E}">
        <p14:creationId xmlns:p14="http://schemas.microsoft.com/office/powerpoint/2010/main" val="71189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 BUILDING BLOCKS OF CHANGE</a:t>
            </a:r>
          </a:p>
          <a:p>
            <a:r>
              <a:rPr lang="en-US" dirty="0"/>
              <a:t>Refer to pages 4-5 of the workbook. </a:t>
            </a:r>
          </a:p>
          <a:p>
            <a:r>
              <a:rPr lang="en-US" dirty="0"/>
              <a:t>5 Building Blocks of Changes (ADKAR model) review from Session 1, 2, and 3. </a:t>
            </a:r>
          </a:p>
          <a:p>
            <a:endParaRPr lang="en-US" dirty="0"/>
          </a:p>
          <a:p>
            <a:r>
              <a:rPr lang="en-US" dirty="0"/>
              <a:t>Learning Objectives 2 &amp; 3</a:t>
            </a:r>
          </a:p>
          <a:p>
            <a:r>
              <a:rPr lang="en-US" dirty="0"/>
              <a:t>Review the 5 Building Blocks of Change (ADKAR model)</a:t>
            </a:r>
          </a:p>
          <a:p>
            <a:r>
              <a:rPr lang="en-US" dirty="0"/>
              <a:t>Increase understanding of Reinforcement</a:t>
            </a:r>
          </a:p>
          <a:p>
            <a:r>
              <a:rPr lang="en-US" dirty="0"/>
              <a:t>Activity 1: Valuing Recognition, Rewards, and Incentives</a:t>
            </a:r>
          </a:p>
          <a:p>
            <a:r>
              <a:rPr lang="en-US" dirty="0"/>
              <a:t>Facilitator will put participants in pairs and have them move to a quiet place to support discussion. </a:t>
            </a:r>
          </a:p>
          <a:p>
            <a:r>
              <a:rPr lang="en-US" dirty="0"/>
              <a:t>Ask them to bring their 30-Day Growth Plan.</a:t>
            </a:r>
          </a:p>
          <a:p>
            <a:r>
              <a:rPr lang="en-US" dirty="0"/>
              <a:t>Have them share their plans with each other, and identify how they have incorporated the opportunity for recognition, rewards, and incentives in their plan to help keep themselves on track and motivated to maintain and reinforce their change. </a:t>
            </a:r>
          </a:p>
          <a:p>
            <a:r>
              <a:rPr lang="en-US" dirty="0"/>
              <a:t>If they need help or support with ideas, their partner can offer insights and suggestions. </a:t>
            </a:r>
          </a:p>
          <a:p>
            <a:r>
              <a:rPr lang="en-US" dirty="0"/>
              <a:t>Have participants write down their ideas and enhance their growth plan.</a:t>
            </a:r>
          </a:p>
          <a:p>
            <a:r>
              <a:rPr lang="en-US" dirty="0"/>
              <a:t>Facilitator and Observer will move around to support understanding and encourage discussions.</a:t>
            </a:r>
          </a:p>
          <a:p>
            <a:r>
              <a:rPr lang="en-US" dirty="0"/>
              <a:t>Have participants return to the main group and debrief/discuss together. </a:t>
            </a:r>
          </a:p>
          <a:p>
            <a:r>
              <a:rPr lang="en-US" dirty="0"/>
              <a:t>Observer to record responses and photograph activity discussion notes for reporting purposes. </a:t>
            </a:r>
          </a:p>
          <a:p>
            <a:endParaRPr lang="en-US" dirty="0"/>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5</a:t>
            </a:fld>
            <a:endParaRPr lang="en-CA" dirty="0"/>
          </a:p>
        </p:txBody>
      </p:sp>
    </p:spTree>
    <p:extLst>
      <p:ext uri="{BB962C8B-B14F-4D97-AF65-F5344CB8AC3E}">
        <p14:creationId xmlns:p14="http://schemas.microsoft.com/office/powerpoint/2010/main" val="344903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MIND TRAPS AND MENTAL MODELS</a:t>
            </a:r>
          </a:p>
          <a:p>
            <a:r>
              <a:rPr lang="en-US" dirty="0"/>
              <a:t>Refer to pages 5-10 in the workbook. Review/discuss common mind traps and mental models.</a:t>
            </a:r>
          </a:p>
          <a:p>
            <a:endParaRPr lang="en-US" dirty="0"/>
          </a:p>
          <a:p>
            <a:r>
              <a:rPr lang="en-US" dirty="0"/>
              <a:t>Learning Objective 4</a:t>
            </a:r>
          </a:p>
          <a:p>
            <a:r>
              <a:rPr lang="en-US" dirty="0"/>
              <a:t>Recognize Common Mind Traps and Mental Models</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6</a:t>
            </a:fld>
            <a:endParaRPr lang="en-CA" dirty="0"/>
          </a:p>
        </p:txBody>
      </p:sp>
    </p:spTree>
    <p:extLst>
      <p:ext uri="{BB962C8B-B14F-4D97-AF65-F5344CB8AC3E}">
        <p14:creationId xmlns:p14="http://schemas.microsoft.com/office/powerpoint/2010/main" val="370780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MIND TRAPS AND MENTAL MODELS</a:t>
            </a:r>
          </a:p>
          <a:p>
            <a:r>
              <a:rPr lang="en-US" dirty="0"/>
              <a:t>Refer to pages 5-10 in the workbook. Review/discuss common mind traps and mental models.</a:t>
            </a:r>
          </a:p>
          <a:p>
            <a:endParaRPr lang="en-US" dirty="0"/>
          </a:p>
          <a:p>
            <a:r>
              <a:rPr lang="en-US" dirty="0"/>
              <a:t>Learning Objective 4</a:t>
            </a:r>
          </a:p>
          <a:p>
            <a:r>
              <a:rPr lang="en-US" dirty="0"/>
              <a:t>Recognize Common Mind Traps and Mental Models</a:t>
            </a:r>
          </a:p>
          <a:p>
            <a:r>
              <a:rPr lang="en-US" dirty="0"/>
              <a:t>Activity 2: Limiting Beliefs </a:t>
            </a:r>
          </a:p>
          <a:p>
            <a:r>
              <a:rPr lang="en-US" dirty="0"/>
              <a:t>Facilitator will post a sign on a chair located near each of the four walls of the room stating:</a:t>
            </a:r>
          </a:p>
          <a:p>
            <a:r>
              <a:rPr lang="en-US" dirty="0"/>
              <a:t>1)	Always</a:t>
            </a:r>
          </a:p>
          <a:p>
            <a:r>
              <a:rPr lang="en-US" dirty="0"/>
              <a:t>2)	Sometimes</a:t>
            </a:r>
          </a:p>
          <a:p>
            <a:r>
              <a:rPr lang="en-US" dirty="0"/>
              <a:t>3)	Rarely</a:t>
            </a:r>
          </a:p>
          <a:p>
            <a:r>
              <a:rPr lang="en-US" dirty="0"/>
              <a:t>4)	Never</a:t>
            </a:r>
          </a:p>
          <a:p>
            <a:r>
              <a:rPr lang="en-US" dirty="0"/>
              <a:t>Facilitator will have participants stand in the middle of the room as a group and will read a statement of belief, and each participant will move to the response that most accurately reflects their common thinking/beliefs about that statement. </a:t>
            </a:r>
          </a:p>
          <a:p>
            <a:r>
              <a:rPr lang="en-US" dirty="0"/>
              <a:t>1)	I don’t have enough time</a:t>
            </a:r>
          </a:p>
          <a:p>
            <a:r>
              <a:rPr lang="en-US" dirty="0"/>
              <a:t>2)	I don’t have the resources to be successful</a:t>
            </a:r>
          </a:p>
          <a:p>
            <a:r>
              <a:rPr lang="en-US" dirty="0"/>
              <a:t>3)	I’m just not someone who follows through</a:t>
            </a:r>
          </a:p>
          <a:p>
            <a:r>
              <a:rPr lang="en-US" dirty="0"/>
              <a:t>4)	Nobody else is doing it, so I’m not either…</a:t>
            </a:r>
          </a:p>
          <a:p>
            <a:r>
              <a:rPr lang="en-US" dirty="0"/>
              <a:t>5)	I’m not good enough</a:t>
            </a:r>
          </a:p>
          <a:p>
            <a:r>
              <a:rPr lang="en-US" dirty="0"/>
              <a:t>6)	I fear being successful</a:t>
            </a:r>
          </a:p>
          <a:p>
            <a:r>
              <a:rPr lang="en-US" dirty="0"/>
              <a:t>7)	I don’t have a voice or power to change this</a:t>
            </a:r>
          </a:p>
          <a:p>
            <a:r>
              <a:rPr lang="en-US" dirty="0"/>
              <a:t>8)	I can’t do everything</a:t>
            </a:r>
          </a:p>
          <a:p>
            <a:r>
              <a:rPr lang="en-US" dirty="0"/>
              <a:t>9)	I have a fear of failure</a:t>
            </a:r>
          </a:p>
          <a:p>
            <a:r>
              <a:rPr lang="en-US" dirty="0"/>
              <a:t>10)	I can’t help this situation…I don’t know how</a:t>
            </a:r>
          </a:p>
          <a:p>
            <a:r>
              <a:rPr lang="en-US" dirty="0"/>
              <a:t>11)	That’s not my job…</a:t>
            </a:r>
          </a:p>
          <a:p>
            <a:r>
              <a:rPr lang="en-US" dirty="0"/>
              <a:t>12)	I don’t have enough experience</a:t>
            </a:r>
          </a:p>
          <a:p>
            <a:endParaRPr lang="en-US" dirty="0"/>
          </a:p>
          <a:p>
            <a:r>
              <a:rPr lang="en-US" dirty="0"/>
              <a:t>Take time to have everyone share their thoughts as the activity progresses and encourage those willing to share more about their response and how often they experience that limiting belief. </a:t>
            </a:r>
          </a:p>
          <a:p>
            <a:r>
              <a:rPr lang="en-US" dirty="0"/>
              <a:t>Reflect where these limiting beliefs may have developed in their childhood and life. Knowing the influence and impact creates an awareness around taking responsibility now. </a:t>
            </a:r>
          </a:p>
          <a:p>
            <a:r>
              <a:rPr lang="en-US" dirty="0"/>
              <a:t>Ask participants if they feel any of their limiting beliefs are currently holding them back?</a:t>
            </a:r>
          </a:p>
          <a:p>
            <a:r>
              <a:rPr lang="en-US" dirty="0"/>
              <a:t>If so, what can they do to change those limiting beliefs? </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7</a:t>
            </a:fld>
            <a:endParaRPr lang="en-CA" dirty="0"/>
          </a:p>
        </p:txBody>
      </p:sp>
    </p:spTree>
    <p:extLst>
      <p:ext uri="{BB962C8B-B14F-4D97-AF65-F5344CB8AC3E}">
        <p14:creationId xmlns:p14="http://schemas.microsoft.com/office/powerpoint/2010/main" val="303215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SELF-EFFICACY, AND PERSONAL MASTERY</a:t>
            </a:r>
          </a:p>
          <a:p>
            <a:r>
              <a:rPr lang="en-US" dirty="0"/>
              <a:t>Refer to pages 10-13 of the workbook. Review/discuss the “3 Me’s”, self-efficacy, and personal mastery.</a:t>
            </a:r>
          </a:p>
          <a:p>
            <a:endParaRPr lang="en-US" dirty="0"/>
          </a:p>
          <a:p>
            <a:r>
              <a:rPr lang="en-US" dirty="0"/>
              <a:t>Learning Objective 5</a:t>
            </a:r>
          </a:p>
          <a:p>
            <a:r>
              <a:rPr lang="en-US" dirty="0"/>
              <a:t>Identify and Explore Intelligence, Self-Efficacy, and Personal Mastery</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8</a:t>
            </a:fld>
            <a:endParaRPr lang="en-CA" dirty="0"/>
          </a:p>
        </p:txBody>
      </p:sp>
    </p:spTree>
    <p:extLst>
      <p:ext uri="{BB962C8B-B14F-4D97-AF65-F5344CB8AC3E}">
        <p14:creationId xmlns:p14="http://schemas.microsoft.com/office/powerpoint/2010/main" val="276463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SELF-EFFICACY, AND PERSONAL MASTERY</a:t>
            </a:r>
          </a:p>
          <a:p>
            <a:r>
              <a:rPr lang="en-US" dirty="0"/>
              <a:t>Refer to pages 10-13 of the workbook. Review/discuss the “3 Me’s”, self-efficacy, and personal mastery.</a:t>
            </a:r>
          </a:p>
          <a:p>
            <a:endParaRPr lang="en-US" dirty="0"/>
          </a:p>
          <a:p>
            <a:r>
              <a:rPr lang="en-US" dirty="0"/>
              <a:t>Learning Objective 5</a:t>
            </a:r>
          </a:p>
          <a:p>
            <a:r>
              <a:rPr lang="en-US" dirty="0"/>
              <a:t>Identify and Explore Intelligence, Self-Efficacy, and Personal Mastery</a:t>
            </a:r>
          </a:p>
          <a:p>
            <a:endParaRPr lang="en-CA" dirty="0"/>
          </a:p>
        </p:txBody>
      </p:sp>
      <p:sp>
        <p:nvSpPr>
          <p:cNvPr id="4" name="Slide Number Placeholder 3"/>
          <p:cNvSpPr>
            <a:spLocks noGrp="1"/>
          </p:cNvSpPr>
          <p:nvPr>
            <p:ph type="sldNum" sz="quarter" idx="5"/>
          </p:nvPr>
        </p:nvSpPr>
        <p:spPr/>
        <p:txBody>
          <a:bodyPr/>
          <a:lstStyle/>
          <a:p>
            <a:fld id="{796F251E-B827-431B-90C5-B41C4E48109B}" type="slidenum">
              <a:rPr lang="en-CA" smtClean="0"/>
              <a:t>9</a:t>
            </a:fld>
            <a:endParaRPr lang="en-CA" dirty="0"/>
          </a:p>
        </p:txBody>
      </p:sp>
    </p:spTree>
    <p:extLst>
      <p:ext uri="{BB962C8B-B14F-4D97-AF65-F5344CB8AC3E}">
        <p14:creationId xmlns:p14="http://schemas.microsoft.com/office/powerpoint/2010/main" val="334668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A773F0-65D6-4C92-8215-FFD17F5A46DB}" type="datetime1">
              <a:rPr lang="en-CA" smtClean="0"/>
              <a:t>2023-01-13</a:t>
            </a:fld>
            <a:endParaRPr lang="en-CA" dirty="0"/>
          </a:p>
        </p:txBody>
      </p:sp>
      <p:sp>
        <p:nvSpPr>
          <p:cNvPr id="5" name="Footer Placeholder 4"/>
          <p:cNvSpPr>
            <a:spLocks noGrp="1"/>
          </p:cNvSpPr>
          <p:nvPr>
            <p:ph type="ftr" sz="quarter" idx="11"/>
          </p:nvPr>
        </p:nvSpPr>
        <p:spPr/>
        <p:txBody>
          <a:bodyPr/>
          <a:lstStyle/>
          <a:p>
            <a:r>
              <a:rPr lang="en-CA" dirty="0"/>
              <a:t>© 2022 Workplace Education Manitoba – all rights reserved</a:t>
            </a:r>
          </a:p>
        </p:txBody>
      </p:sp>
      <p:sp>
        <p:nvSpPr>
          <p:cNvPr id="6" name="Slide Number Placeholder 5"/>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337548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B0ABE6-E9DD-4F96-828C-0406ACB97337}" type="datetime1">
              <a:rPr lang="en-CA" smtClean="0"/>
              <a:t>2023-01-13</a:t>
            </a:fld>
            <a:endParaRPr lang="en-CA" dirty="0"/>
          </a:p>
        </p:txBody>
      </p:sp>
      <p:sp>
        <p:nvSpPr>
          <p:cNvPr id="8" name="Footer Placeholder 7"/>
          <p:cNvSpPr>
            <a:spLocks noGrp="1"/>
          </p:cNvSpPr>
          <p:nvPr>
            <p:ph type="ftr" sz="quarter" idx="11"/>
          </p:nvPr>
        </p:nvSpPr>
        <p:spPr/>
        <p:txBody>
          <a:bodyPr/>
          <a:lstStyle/>
          <a:p>
            <a:r>
              <a:rPr lang="en-CA" dirty="0"/>
              <a:t>© 2022 Workplace Education Manitoba – all rights reserved</a:t>
            </a:r>
          </a:p>
        </p:txBody>
      </p:sp>
      <p:sp>
        <p:nvSpPr>
          <p:cNvPr id="9" name="Slide Number Placeholder 8"/>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264507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93BF67-6D4B-4242-9C6D-ADE5CB2E57F6}" type="datetime1">
              <a:rPr lang="en-CA" smtClean="0"/>
              <a:t>2023-01-13</a:t>
            </a:fld>
            <a:endParaRPr lang="en-CA" dirty="0"/>
          </a:p>
        </p:txBody>
      </p:sp>
      <p:sp>
        <p:nvSpPr>
          <p:cNvPr id="8" name="Footer Placeholder 7"/>
          <p:cNvSpPr>
            <a:spLocks noGrp="1"/>
          </p:cNvSpPr>
          <p:nvPr>
            <p:ph type="ftr" sz="quarter" idx="11"/>
          </p:nvPr>
        </p:nvSpPr>
        <p:spPr/>
        <p:txBody>
          <a:bodyPr/>
          <a:lstStyle/>
          <a:p>
            <a:r>
              <a:rPr lang="en-CA" dirty="0"/>
              <a:t>© 2022 Workplace Education Manitoba – all rights reserved</a:t>
            </a:r>
          </a:p>
        </p:txBody>
      </p:sp>
      <p:sp>
        <p:nvSpPr>
          <p:cNvPr id="9" name="Slide Number Placeholder 8"/>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41900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CBC05D-8589-4870-81E7-62AE3EE95112}" type="datetime1">
              <a:rPr lang="en-CA" smtClean="0"/>
              <a:t>2023-01-13</a:t>
            </a:fld>
            <a:endParaRPr lang="en-CA" dirty="0"/>
          </a:p>
        </p:txBody>
      </p:sp>
      <p:sp>
        <p:nvSpPr>
          <p:cNvPr id="5" name="Footer Placeholder 4"/>
          <p:cNvSpPr>
            <a:spLocks noGrp="1"/>
          </p:cNvSpPr>
          <p:nvPr>
            <p:ph type="ftr" sz="quarter" idx="11"/>
          </p:nvPr>
        </p:nvSpPr>
        <p:spPr/>
        <p:txBody>
          <a:bodyPr/>
          <a:lstStyle/>
          <a:p>
            <a:r>
              <a:rPr lang="en-CA" dirty="0"/>
              <a:t>© 2022 Workplace Education Manitoba – all rights reserved</a:t>
            </a:r>
          </a:p>
        </p:txBody>
      </p:sp>
      <p:sp>
        <p:nvSpPr>
          <p:cNvPr id="6" name="Slide Number Placeholder 5"/>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15103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1FD467-03C6-41D5-915E-2A31B46E71EC}" type="datetime1">
              <a:rPr lang="en-CA" smtClean="0"/>
              <a:t>2023-01-13</a:t>
            </a:fld>
            <a:endParaRPr lang="en-CA" dirty="0"/>
          </a:p>
        </p:txBody>
      </p:sp>
      <p:sp>
        <p:nvSpPr>
          <p:cNvPr id="5" name="Footer Placeholder 4"/>
          <p:cNvSpPr>
            <a:spLocks noGrp="1"/>
          </p:cNvSpPr>
          <p:nvPr>
            <p:ph type="ftr" sz="quarter" idx="11"/>
          </p:nvPr>
        </p:nvSpPr>
        <p:spPr/>
        <p:txBody>
          <a:bodyPr/>
          <a:lstStyle/>
          <a:p>
            <a:r>
              <a:rPr lang="en-CA" dirty="0"/>
              <a:t>© 2022 Workplace Education Manitoba – all rights reserved</a:t>
            </a:r>
          </a:p>
        </p:txBody>
      </p:sp>
      <p:sp>
        <p:nvSpPr>
          <p:cNvPr id="6" name="Slide Number Placeholder 5"/>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382797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D71D35C-C99E-444A-9969-5727419043A1}" type="datetime1">
              <a:rPr lang="en-CA" smtClean="0"/>
              <a:t>2023-01-13</a:t>
            </a:fld>
            <a:endParaRPr lang="en-CA" dirty="0"/>
          </a:p>
        </p:txBody>
      </p:sp>
      <p:sp>
        <p:nvSpPr>
          <p:cNvPr id="9" name="Footer Placeholder 8"/>
          <p:cNvSpPr>
            <a:spLocks noGrp="1"/>
          </p:cNvSpPr>
          <p:nvPr>
            <p:ph type="ftr" sz="quarter" idx="11"/>
          </p:nvPr>
        </p:nvSpPr>
        <p:spPr/>
        <p:txBody>
          <a:bodyPr/>
          <a:lstStyle/>
          <a:p>
            <a:r>
              <a:rPr lang="en-CA" dirty="0"/>
              <a:t>© 2022 Workplace Education Manitoba – all rights reserved</a:t>
            </a:r>
          </a:p>
        </p:txBody>
      </p:sp>
      <p:sp>
        <p:nvSpPr>
          <p:cNvPr id="10" name="Slide Number Placeholder 9"/>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80056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4F6DEF5-1987-4BA0-85B8-ED54DFD8AC08}" type="datetime1">
              <a:rPr lang="en-CA" smtClean="0"/>
              <a:t>2023-01-13</a:t>
            </a:fld>
            <a:endParaRPr lang="en-CA" dirty="0"/>
          </a:p>
        </p:txBody>
      </p:sp>
      <p:sp>
        <p:nvSpPr>
          <p:cNvPr id="11" name="Footer Placeholder 10"/>
          <p:cNvSpPr>
            <a:spLocks noGrp="1"/>
          </p:cNvSpPr>
          <p:nvPr>
            <p:ph type="ftr" sz="quarter" idx="11"/>
          </p:nvPr>
        </p:nvSpPr>
        <p:spPr/>
        <p:txBody>
          <a:bodyPr/>
          <a:lstStyle/>
          <a:p>
            <a:r>
              <a:rPr lang="en-CA" dirty="0"/>
              <a:t>© 2022 Workplace Education Manitoba – all rights reserved</a:t>
            </a:r>
          </a:p>
        </p:txBody>
      </p:sp>
      <p:sp>
        <p:nvSpPr>
          <p:cNvPr id="12" name="Slide Number Placeholder 11"/>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277881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F4F9A41-6B96-4902-A2CC-8B3DFB968DB8}" type="datetime1">
              <a:rPr lang="en-CA" smtClean="0"/>
              <a:t>2023-01-13</a:t>
            </a:fld>
            <a:endParaRPr lang="en-CA" dirty="0"/>
          </a:p>
        </p:txBody>
      </p:sp>
      <p:sp>
        <p:nvSpPr>
          <p:cNvPr id="7" name="Footer Placeholder 6"/>
          <p:cNvSpPr>
            <a:spLocks noGrp="1"/>
          </p:cNvSpPr>
          <p:nvPr>
            <p:ph type="ftr" sz="quarter" idx="11"/>
          </p:nvPr>
        </p:nvSpPr>
        <p:spPr/>
        <p:txBody>
          <a:bodyPr/>
          <a:lstStyle/>
          <a:p>
            <a:r>
              <a:rPr lang="en-CA" dirty="0"/>
              <a:t>© 2022 Workplace Education Manitoba – all rights reserved</a:t>
            </a:r>
          </a:p>
        </p:txBody>
      </p:sp>
      <p:sp>
        <p:nvSpPr>
          <p:cNvPr id="8" name="Slide Number Placeholder 7"/>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13882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0E484BE-C264-469A-96F4-DFCD09FB32B1}" type="datetime1">
              <a:rPr lang="en-CA" smtClean="0"/>
              <a:t>2023-01-13</a:t>
            </a:fld>
            <a:endParaRPr lang="en-CA" dirty="0"/>
          </a:p>
        </p:txBody>
      </p:sp>
      <p:sp>
        <p:nvSpPr>
          <p:cNvPr id="6" name="Footer Placeholder 5"/>
          <p:cNvSpPr>
            <a:spLocks noGrp="1"/>
          </p:cNvSpPr>
          <p:nvPr>
            <p:ph type="ftr" sz="quarter" idx="11"/>
          </p:nvPr>
        </p:nvSpPr>
        <p:spPr/>
        <p:txBody>
          <a:bodyPr/>
          <a:lstStyle/>
          <a:p>
            <a:r>
              <a:rPr lang="en-CA" dirty="0"/>
              <a:t>© 2022 Workplace Education Manitoba – all rights reserved</a:t>
            </a:r>
          </a:p>
        </p:txBody>
      </p:sp>
      <p:sp>
        <p:nvSpPr>
          <p:cNvPr id="7" name="Slide Number Placeholder 6"/>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136472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F615F2E-966E-49F3-B819-5F0E1CD6BC6F}" type="datetime1">
              <a:rPr lang="en-CA" smtClean="0"/>
              <a:t>2023-01-13</a:t>
            </a:fld>
            <a:endParaRPr lang="en-CA" dirty="0"/>
          </a:p>
        </p:txBody>
      </p:sp>
      <p:sp>
        <p:nvSpPr>
          <p:cNvPr id="9" name="Footer Placeholder 8"/>
          <p:cNvSpPr>
            <a:spLocks noGrp="1"/>
          </p:cNvSpPr>
          <p:nvPr>
            <p:ph type="ftr" sz="quarter" idx="11"/>
          </p:nvPr>
        </p:nvSpPr>
        <p:spPr/>
        <p:txBody>
          <a:bodyPr/>
          <a:lstStyle/>
          <a:p>
            <a:r>
              <a:rPr lang="en-CA" dirty="0"/>
              <a:t>© 2022 Workplace Education Manitoba – all rights reserved</a:t>
            </a:r>
          </a:p>
        </p:txBody>
      </p:sp>
      <p:sp>
        <p:nvSpPr>
          <p:cNvPr id="10" name="Slide Number Placeholder 9"/>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213956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F7C7F76-1A4C-4800-A77E-D2C3363F09CD}" type="datetime1">
              <a:rPr lang="en-CA" smtClean="0"/>
              <a:t>2023-01-13</a:t>
            </a:fld>
            <a:endParaRPr lang="en-CA" dirty="0"/>
          </a:p>
        </p:txBody>
      </p:sp>
      <p:sp>
        <p:nvSpPr>
          <p:cNvPr id="9" name="Footer Placeholder 8"/>
          <p:cNvSpPr>
            <a:spLocks noGrp="1"/>
          </p:cNvSpPr>
          <p:nvPr>
            <p:ph type="ftr" sz="quarter" idx="11"/>
          </p:nvPr>
        </p:nvSpPr>
        <p:spPr>
          <a:xfrm>
            <a:off x="3499101" y="6356350"/>
            <a:ext cx="5911517" cy="365125"/>
          </a:xfrm>
        </p:spPr>
        <p:txBody>
          <a:bodyPr/>
          <a:lstStyle/>
          <a:p>
            <a:r>
              <a:rPr lang="en-CA" dirty="0"/>
              <a:t>© 2022 Workplace Education Manitoba – all rights reserved</a:t>
            </a:r>
          </a:p>
        </p:txBody>
      </p:sp>
      <p:sp>
        <p:nvSpPr>
          <p:cNvPr id="10" name="Slide Number Placeholder 9"/>
          <p:cNvSpPr>
            <a:spLocks noGrp="1"/>
          </p:cNvSpPr>
          <p:nvPr>
            <p:ph type="sldNum" sz="quarter" idx="12"/>
          </p:nvPr>
        </p:nvSpPr>
        <p:spPr/>
        <p:txBody>
          <a:bodyPr/>
          <a:lstStyle/>
          <a:p>
            <a:fld id="{70BB7F92-939C-4FFE-9C4B-B2E95C123AE9}" type="slidenum">
              <a:rPr lang="en-CA" smtClean="0"/>
              <a:t>‹#›</a:t>
            </a:fld>
            <a:endParaRPr lang="en-CA" dirty="0"/>
          </a:p>
        </p:txBody>
      </p:sp>
    </p:spTree>
    <p:extLst>
      <p:ext uri="{BB962C8B-B14F-4D97-AF65-F5344CB8AC3E}">
        <p14:creationId xmlns:p14="http://schemas.microsoft.com/office/powerpoint/2010/main" val="1539898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E98D7D1-755F-473C-966D-8411FC154201}" type="datetime1">
              <a:rPr lang="en-CA" smtClean="0"/>
              <a:t>2023-01-13</a:t>
            </a:fld>
            <a:endParaRPr lang="en-CA"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CA" dirty="0"/>
              <a:t>© 2022 Workplace Education Manitoba – all rights reserved</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0BB7F92-939C-4FFE-9C4B-B2E95C123AE9}" type="slidenum">
              <a:rPr lang="en-CA" smtClean="0"/>
              <a:t>‹#›</a:t>
            </a:fld>
            <a:endParaRPr lang="en-CA" dirty="0"/>
          </a:p>
        </p:txBody>
      </p:sp>
    </p:spTree>
    <p:extLst>
      <p:ext uri="{BB962C8B-B14F-4D97-AF65-F5344CB8AC3E}">
        <p14:creationId xmlns:p14="http://schemas.microsoft.com/office/powerpoint/2010/main" val="389389048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3">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174F11-59DF-97E3-937B-83CA9C5969FB}"/>
              </a:ext>
            </a:extLst>
          </p:cNvPr>
          <p:cNvSpPr>
            <a:spLocks noGrp="1"/>
          </p:cNvSpPr>
          <p:nvPr>
            <p:ph type="ctrTitle"/>
          </p:nvPr>
        </p:nvSpPr>
        <p:spPr>
          <a:xfrm>
            <a:off x="480607" y="1533832"/>
            <a:ext cx="3847930" cy="4050814"/>
          </a:xfrm>
        </p:spPr>
        <p:txBody>
          <a:bodyPr>
            <a:normAutofit/>
          </a:bodyPr>
          <a:lstStyle/>
          <a:p>
            <a:pPr algn="ctr"/>
            <a:r>
              <a:rPr lang="en-CA" sz="3600" dirty="0"/>
              <a:t>CHANGE READINESS</a:t>
            </a:r>
            <a:br>
              <a:rPr lang="en-CA" sz="3600" dirty="0"/>
            </a:br>
            <a:br>
              <a:rPr lang="en-CA" sz="3600" dirty="0"/>
            </a:br>
            <a:br>
              <a:rPr lang="en-CA" sz="3600" dirty="0"/>
            </a:br>
            <a:r>
              <a:rPr lang="en-CA" sz="3600" dirty="0"/>
              <a:t>SESSION 4</a:t>
            </a:r>
            <a:br>
              <a:rPr lang="en-CA" sz="3600" dirty="0"/>
            </a:br>
            <a:r>
              <a:rPr lang="en-CA" sz="3600" dirty="0"/>
              <a:t>Mastery and Maintenance</a:t>
            </a:r>
            <a:br>
              <a:rPr lang="en-CA" sz="3600" dirty="0"/>
            </a:br>
            <a:br>
              <a:rPr lang="en-CA" sz="3600" dirty="0"/>
            </a:br>
            <a:endParaRPr lang="en-CA" sz="3600" dirty="0"/>
          </a:p>
        </p:txBody>
      </p:sp>
      <p:sp>
        <p:nvSpPr>
          <p:cNvPr id="23" name="Rectangle 15">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5DC63D4-60AD-F6D8-628F-7FA634711A5B}"/>
              </a:ext>
            </a:extLst>
          </p:cNvPr>
          <p:cNvPicPr>
            <a:picLocks noChangeAspect="1"/>
          </p:cNvPicPr>
          <p:nvPr/>
        </p:nvPicPr>
        <p:blipFill>
          <a:blip r:embed="rId3"/>
          <a:stretch>
            <a:fillRect/>
          </a:stretch>
        </p:blipFill>
        <p:spPr>
          <a:xfrm>
            <a:off x="5297978" y="798204"/>
            <a:ext cx="3054096" cy="939134"/>
          </a:xfrm>
          <a:prstGeom prst="rect">
            <a:avLst/>
          </a:prstGeom>
        </p:spPr>
      </p:pic>
      <p:sp>
        <p:nvSpPr>
          <p:cNvPr id="18" name="Rectangle 17">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a:extLst>
              <a:ext uri="{FF2B5EF4-FFF2-40B4-BE49-F238E27FC236}">
                <a16:creationId xmlns:a16="http://schemas.microsoft.com/office/drawing/2014/main" id="{689E6922-6CA2-7F8C-B49A-E063D9D99882}"/>
              </a:ext>
            </a:extLst>
          </p:cNvPr>
          <p:cNvSpPr>
            <a:spLocks noGrp="1"/>
          </p:cNvSpPr>
          <p:nvPr>
            <p:ph type="ftr" sz="quarter" idx="11"/>
          </p:nvPr>
        </p:nvSpPr>
        <p:spPr>
          <a:xfrm>
            <a:off x="3869268" y="6356350"/>
            <a:ext cx="5911517" cy="365125"/>
          </a:xfrm>
        </p:spPr>
        <p:txBody>
          <a:bodyPr>
            <a:normAutofit/>
          </a:bodyPr>
          <a:lstStyle/>
          <a:p>
            <a:pPr>
              <a:spcAft>
                <a:spcPts val="600"/>
              </a:spcAft>
            </a:pPr>
            <a:r>
              <a:rPr lang="en-CA" dirty="0"/>
              <a:t>© 2022 Workplace Education Manitoba – all rights reserved</a:t>
            </a:r>
          </a:p>
        </p:txBody>
      </p:sp>
      <p:sp>
        <p:nvSpPr>
          <p:cNvPr id="6" name="Slide Number Placeholder 5">
            <a:extLst>
              <a:ext uri="{FF2B5EF4-FFF2-40B4-BE49-F238E27FC236}">
                <a16:creationId xmlns:a16="http://schemas.microsoft.com/office/drawing/2014/main" id="{B19F05C3-F6C1-2815-5F48-B17C36948E64}"/>
              </a:ext>
            </a:extLst>
          </p:cNvPr>
          <p:cNvSpPr>
            <a:spLocks noGrp="1"/>
          </p:cNvSpPr>
          <p:nvPr>
            <p:ph type="sldNum" sz="quarter" idx="12"/>
          </p:nvPr>
        </p:nvSpPr>
        <p:spPr>
          <a:xfrm>
            <a:off x="10634135" y="6356350"/>
            <a:ext cx="1530927" cy="365125"/>
          </a:xfrm>
        </p:spPr>
        <p:txBody>
          <a:bodyPr>
            <a:normAutofit/>
          </a:bodyPr>
          <a:lstStyle/>
          <a:p>
            <a:pPr>
              <a:spcAft>
                <a:spcPts val="600"/>
              </a:spcAft>
            </a:pPr>
            <a:fld id="{70BB7F92-939C-4FFE-9C4B-B2E95C123AE9}" type="slidenum">
              <a:rPr lang="en-CA" smtClean="0"/>
              <a:pPr>
                <a:spcAft>
                  <a:spcPts val="600"/>
                </a:spcAft>
              </a:pPr>
              <a:t>1</a:t>
            </a:fld>
            <a:endParaRPr lang="en-CA" dirty="0"/>
          </a:p>
        </p:txBody>
      </p:sp>
      <p:sp>
        <p:nvSpPr>
          <p:cNvPr id="8" name="TextBox 7">
            <a:extLst>
              <a:ext uri="{FF2B5EF4-FFF2-40B4-BE49-F238E27FC236}">
                <a16:creationId xmlns:a16="http://schemas.microsoft.com/office/drawing/2014/main" id="{3A105965-C052-68CB-E39C-96B242CC35CB}"/>
              </a:ext>
            </a:extLst>
          </p:cNvPr>
          <p:cNvSpPr txBox="1"/>
          <p:nvPr/>
        </p:nvSpPr>
        <p:spPr>
          <a:xfrm>
            <a:off x="5490329" y="2076476"/>
            <a:ext cx="2475178" cy="830997"/>
          </a:xfrm>
          <a:prstGeom prst="rect">
            <a:avLst/>
          </a:prstGeom>
          <a:noFill/>
        </p:spPr>
        <p:txBody>
          <a:bodyPr wrap="square" rtlCol="0">
            <a:spAutoFit/>
          </a:bodyPr>
          <a:lstStyle/>
          <a:p>
            <a:pPr algn="ctr"/>
            <a:r>
              <a:rPr lang="en-CA" sz="1600" dirty="0">
                <a:effectLst/>
                <a:ea typeface="Calibri" panose="020F0502020204030204" pitchFamily="34" charset="0"/>
              </a:rPr>
              <a:t>Funding provided by the Government of Canada and the Manitoba government.</a:t>
            </a:r>
            <a:r>
              <a:rPr lang="en-CA" sz="1600" dirty="0">
                <a:effectLst/>
              </a:rPr>
              <a:t> </a:t>
            </a:r>
            <a:endParaRPr lang="en-CA" sz="1600" dirty="0"/>
          </a:p>
        </p:txBody>
      </p:sp>
      <p:sp>
        <p:nvSpPr>
          <p:cNvPr id="9" name="TextBox 8">
            <a:extLst>
              <a:ext uri="{FF2B5EF4-FFF2-40B4-BE49-F238E27FC236}">
                <a16:creationId xmlns:a16="http://schemas.microsoft.com/office/drawing/2014/main" id="{1321D7B7-4538-AEB6-CC58-6FBDF2966B51}"/>
              </a:ext>
            </a:extLst>
          </p:cNvPr>
          <p:cNvSpPr txBox="1"/>
          <p:nvPr/>
        </p:nvSpPr>
        <p:spPr>
          <a:xfrm>
            <a:off x="5388386" y="4386500"/>
            <a:ext cx="2679063" cy="1384995"/>
          </a:xfrm>
          <a:prstGeom prst="rect">
            <a:avLst/>
          </a:prstGeom>
          <a:noFill/>
        </p:spPr>
        <p:txBody>
          <a:bodyPr wrap="square" rtlCol="0">
            <a:spAutoFit/>
          </a:bodyPr>
          <a:lstStyle/>
          <a:p>
            <a:pPr algn="ctr"/>
            <a:r>
              <a:rPr lang="en-CA"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Workplace Education Manitoba (WEM) is a leader in </a:t>
            </a:r>
          </a:p>
          <a:p>
            <a:pPr algn="ctr"/>
            <a:r>
              <a:rPr lang="en-CA"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providing customized</a:t>
            </a:r>
          </a:p>
          <a:p>
            <a:pPr algn="ctr"/>
            <a:r>
              <a:rPr lang="en-CA"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training and</a:t>
            </a:r>
          </a:p>
          <a:p>
            <a:pPr algn="ctr"/>
            <a:r>
              <a:rPr lang="en-CA"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assessment responses </a:t>
            </a:r>
          </a:p>
          <a:p>
            <a:pPr algn="ctr"/>
            <a:r>
              <a:rPr lang="en-CA"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across Manitoba. </a:t>
            </a:r>
          </a:p>
        </p:txBody>
      </p:sp>
      <p:pic>
        <p:nvPicPr>
          <p:cNvPr id="10" name="Picture 9" descr="A picture containing chessman&#10;&#10;Description automatically generated">
            <a:extLst>
              <a:ext uri="{FF2B5EF4-FFF2-40B4-BE49-F238E27FC236}">
                <a16:creationId xmlns:a16="http://schemas.microsoft.com/office/drawing/2014/main" id="{E6C6DA43-D987-E7C9-F0AD-61A95437B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545" y="2722807"/>
            <a:ext cx="2771428" cy="3191489"/>
          </a:xfrm>
          <a:prstGeom prst="rect">
            <a:avLst/>
          </a:prstGeom>
        </p:spPr>
      </p:pic>
      <p:pic>
        <p:nvPicPr>
          <p:cNvPr id="3" name="Picture 2">
            <a:extLst>
              <a:ext uri="{FF2B5EF4-FFF2-40B4-BE49-F238E27FC236}">
                <a16:creationId xmlns:a16="http://schemas.microsoft.com/office/drawing/2014/main" id="{2C40CE0E-2919-0053-C074-C07795102483}"/>
              </a:ext>
            </a:extLst>
          </p:cNvPr>
          <p:cNvPicPr>
            <a:picLocks noChangeAspect="1"/>
          </p:cNvPicPr>
          <p:nvPr/>
        </p:nvPicPr>
        <p:blipFill>
          <a:blip r:embed="rId5"/>
          <a:stretch>
            <a:fillRect/>
          </a:stretch>
        </p:blipFill>
        <p:spPr>
          <a:xfrm>
            <a:off x="8492586" y="5911257"/>
            <a:ext cx="3200677" cy="493819"/>
          </a:xfrm>
          <a:prstGeom prst="rect">
            <a:avLst/>
          </a:prstGeom>
        </p:spPr>
      </p:pic>
    </p:spTree>
    <p:extLst>
      <p:ext uri="{BB962C8B-B14F-4D97-AF65-F5344CB8AC3E}">
        <p14:creationId xmlns:p14="http://schemas.microsoft.com/office/powerpoint/2010/main" val="428360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8396-62AA-908A-4794-ED701B518054}"/>
              </a:ext>
            </a:extLst>
          </p:cNvPr>
          <p:cNvSpPr>
            <a:spLocks noGrp="1"/>
          </p:cNvSpPr>
          <p:nvPr>
            <p:ph type="title"/>
          </p:nvPr>
        </p:nvSpPr>
        <p:spPr/>
        <p:txBody>
          <a:bodyPr/>
          <a:lstStyle/>
          <a:p>
            <a:pPr algn="ctr"/>
            <a:r>
              <a:rPr lang="en-CA" dirty="0"/>
              <a:t>PERSONAL MASTERY</a:t>
            </a:r>
          </a:p>
        </p:txBody>
      </p:sp>
      <p:pic>
        <p:nvPicPr>
          <p:cNvPr id="8" name="Content Placeholder 7">
            <a:extLst>
              <a:ext uri="{FF2B5EF4-FFF2-40B4-BE49-F238E27FC236}">
                <a16:creationId xmlns:a16="http://schemas.microsoft.com/office/drawing/2014/main" id="{BE1F4BDC-52C7-48FE-66DD-A155A3C1160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96518" y="2988915"/>
            <a:ext cx="4584267" cy="3056178"/>
          </a:xfrm>
        </p:spPr>
      </p:pic>
      <p:sp>
        <p:nvSpPr>
          <p:cNvPr id="4" name="Content Placeholder 3">
            <a:extLst>
              <a:ext uri="{FF2B5EF4-FFF2-40B4-BE49-F238E27FC236}">
                <a16:creationId xmlns:a16="http://schemas.microsoft.com/office/drawing/2014/main" id="{8C1FAA47-B3E9-C339-49E8-0C4DD7C9E5F6}"/>
              </a:ext>
            </a:extLst>
          </p:cNvPr>
          <p:cNvSpPr>
            <a:spLocks noGrp="1"/>
          </p:cNvSpPr>
          <p:nvPr>
            <p:ph sz="half" idx="2"/>
          </p:nvPr>
        </p:nvSpPr>
        <p:spPr>
          <a:xfrm>
            <a:off x="3619136" y="644542"/>
            <a:ext cx="7780462" cy="2560320"/>
          </a:xfrm>
        </p:spPr>
        <p:txBody>
          <a:bodyPr>
            <a:normAutofit/>
          </a:bodyPr>
          <a:lstStyle/>
          <a:p>
            <a:pPr marL="0" indent="0">
              <a:buNone/>
            </a:pPr>
            <a:r>
              <a:rPr lang="en-US" sz="2800" dirty="0"/>
              <a:t>Ultimately, personal mastery is about creating your own life and driving your own destiny. </a:t>
            </a:r>
          </a:p>
          <a:p>
            <a:pPr marL="0" indent="0">
              <a:buNone/>
            </a:pPr>
            <a:r>
              <a:rPr lang="en-US" sz="2800" dirty="0"/>
              <a:t>You are in the driver’s seat.</a:t>
            </a:r>
            <a:endParaRPr lang="en-CA" sz="2800" dirty="0"/>
          </a:p>
        </p:txBody>
      </p:sp>
      <p:sp>
        <p:nvSpPr>
          <p:cNvPr id="5" name="Footer Placeholder 4">
            <a:extLst>
              <a:ext uri="{FF2B5EF4-FFF2-40B4-BE49-F238E27FC236}">
                <a16:creationId xmlns:a16="http://schemas.microsoft.com/office/drawing/2014/main" id="{A913E1E3-3036-8F0F-8145-1EBD001D66AF}"/>
              </a:ext>
            </a:extLst>
          </p:cNvPr>
          <p:cNvSpPr>
            <a:spLocks noGrp="1"/>
          </p:cNvSpPr>
          <p:nvPr>
            <p:ph type="ftr" sz="quarter" idx="11"/>
          </p:nvPr>
        </p:nvSpPr>
        <p:spPr/>
        <p:txBody>
          <a:bodyPr/>
          <a:lstStyle/>
          <a:p>
            <a:r>
              <a:rPr lang="en-CA"/>
              <a:t>© 2022 Workplace Education Manitoba – all rights reserved</a:t>
            </a:r>
            <a:endParaRPr lang="en-CA" dirty="0"/>
          </a:p>
        </p:txBody>
      </p:sp>
      <p:sp>
        <p:nvSpPr>
          <p:cNvPr id="6" name="Slide Number Placeholder 5">
            <a:extLst>
              <a:ext uri="{FF2B5EF4-FFF2-40B4-BE49-F238E27FC236}">
                <a16:creationId xmlns:a16="http://schemas.microsoft.com/office/drawing/2014/main" id="{D5BB8BF9-952D-EA95-075F-EF484C6C19B6}"/>
              </a:ext>
            </a:extLst>
          </p:cNvPr>
          <p:cNvSpPr>
            <a:spLocks noGrp="1"/>
          </p:cNvSpPr>
          <p:nvPr>
            <p:ph type="sldNum" sz="quarter" idx="12"/>
          </p:nvPr>
        </p:nvSpPr>
        <p:spPr/>
        <p:txBody>
          <a:bodyPr/>
          <a:lstStyle/>
          <a:p>
            <a:fld id="{70BB7F92-939C-4FFE-9C4B-B2E95C123AE9}" type="slidenum">
              <a:rPr lang="en-CA" smtClean="0"/>
              <a:t>10</a:t>
            </a:fld>
            <a:endParaRPr lang="en-CA" dirty="0"/>
          </a:p>
        </p:txBody>
      </p:sp>
      <p:pic>
        <p:nvPicPr>
          <p:cNvPr id="9" name="Picture 8">
            <a:extLst>
              <a:ext uri="{FF2B5EF4-FFF2-40B4-BE49-F238E27FC236}">
                <a16:creationId xmlns:a16="http://schemas.microsoft.com/office/drawing/2014/main" id="{7A46A4D6-2205-D4AB-3F47-A84810FC0A67}"/>
              </a:ext>
            </a:extLst>
          </p:cNvPr>
          <p:cNvPicPr>
            <a:picLocks noChangeAspect="1"/>
          </p:cNvPicPr>
          <p:nvPr/>
        </p:nvPicPr>
        <p:blipFill>
          <a:blip r:embed="rId4"/>
          <a:stretch>
            <a:fillRect/>
          </a:stretch>
        </p:blipFill>
        <p:spPr>
          <a:xfrm>
            <a:off x="8277550" y="6045093"/>
            <a:ext cx="3200677" cy="493819"/>
          </a:xfrm>
          <a:prstGeom prst="rect">
            <a:avLst/>
          </a:prstGeom>
        </p:spPr>
      </p:pic>
    </p:spTree>
    <p:extLst>
      <p:ext uri="{BB962C8B-B14F-4D97-AF65-F5344CB8AC3E}">
        <p14:creationId xmlns:p14="http://schemas.microsoft.com/office/powerpoint/2010/main" val="113114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person&#10;&#10;Description automatically generated">
            <a:extLst>
              <a:ext uri="{FF2B5EF4-FFF2-40B4-BE49-F238E27FC236}">
                <a16:creationId xmlns:a16="http://schemas.microsoft.com/office/drawing/2014/main" id="{14BCA84F-FC16-3B35-F2DF-5A032DDDB2CC}"/>
              </a:ext>
            </a:extLst>
          </p:cNvPr>
          <p:cNvPicPr>
            <a:picLocks noChangeAspect="1"/>
          </p:cNvPicPr>
          <p:nvPr/>
        </p:nvPicPr>
        <p:blipFill rotWithShape="1">
          <a:blip r:embed="rId3">
            <a:extLst>
              <a:ext uri="{28A0092B-C50C-407E-A947-70E740481C1C}">
                <a14:useLocalDpi xmlns:a14="http://schemas.microsoft.com/office/drawing/2010/main" val="0"/>
              </a:ext>
            </a:extLst>
          </a:blip>
          <a:srcRect t="13181" b="254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543082D-4E06-A92B-5068-17122791F221}"/>
              </a:ext>
            </a:extLst>
          </p:cNvPr>
          <p:cNvSpPr>
            <a:spLocks noGrp="1"/>
          </p:cNvSpPr>
          <p:nvPr>
            <p:ph idx="1"/>
          </p:nvPr>
        </p:nvSpPr>
        <p:spPr>
          <a:xfrm>
            <a:off x="248055" y="1225482"/>
            <a:ext cx="2947482" cy="3498980"/>
          </a:xfrm>
        </p:spPr>
        <p:txBody>
          <a:bodyPr anchor="t">
            <a:noAutofit/>
          </a:bodyPr>
          <a:lstStyle/>
          <a:p>
            <a:pPr marL="0" indent="0" algn="ctr">
              <a:buNone/>
            </a:pPr>
            <a:r>
              <a:rPr lang="en-US" sz="2800" dirty="0">
                <a:solidFill>
                  <a:srgbClr val="FFFFFF"/>
                </a:solidFill>
              </a:rPr>
              <a:t>Systems thinking is a way of making sense of the complexity of the world by looking at it in terms of wholes and relationships rather than by splitting it down into its parts. </a:t>
            </a:r>
            <a:endParaRPr lang="en-CA" sz="2800" dirty="0">
              <a:solidFill>
                <a:srgbClr val="FFFFFF"/>
              </a:solidFill>
            </a:endParaRPr>
          </a:p>
        </p:txBody>
      </p:sp>
      <p:sp>
        <p:nvSpPr>
          <p:cNvPr id="14" name="Rectangle 13">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5765E337-0EFE-AB43-336A-6DF7D5A4A53A}"/>
              </a:ext>
            </a:extLst>
          </p:cNvPr>
          <p:cNvSpPr>
            <a:spLocks noGrp="1"/>
          </p:cNvSpPr>
          <p:nvPr>
            <p:ph type="ftr" sz="quarter" idx="11"/>
          </p:nvPr>
        </p:nvSpPr>
        <p:spPr>
          <a:xfrm>
            <a:off x="3869268" y="6356350"/>
            <a:ext cx="5911517" cy="365125"/>
          </a:xfrm>
        </p:spPr>
        <p:txBody>
          <a:bodyPr>
            <a:normAutofit/>
          </a:bodyPr>
          <a:lstStyle/>
          <a:p>
            <a:pPr>
              <a:spcAft>
                <a:spcPts val="600"/>
              </a:spcAft>
            </a:pPr>
            <a:r>
              <a:rPr lang="en-CA">
                <a:solidFill>
                  <a:srgbClr val="FFFFFF"/>
                </a:solidFill>
              </a:rPr>
              <a:t>© 2022 Workplace Education Manitoba – all rights reserved</a:t>
            </a:r>
          </a:p>
        </p:txBody>
      </p:sp>
      <p:sp>
        <p:nvSpPr>
          <p:cNvPr id="5" name="Slide Number Placeholder 4">
            <a:extLst>
              <a:ext uri="{FF2B5EF4-FFF2-40B4-BE49-F238E27FC236}">
                <a16:creationId xmlns:a16="http://schemas.microsoft.com/office/drawing/2014/main" id="{85928645-4AE0-D0A4-C6A9-C7DE6FE55F82}"/>
              </a:ext>
            </a:extLst>
          </p:cNvPr>
          <p:cNvSpPr>
            <a:spLocks noGrp="1"/>
          </p:cNvSpPr>
          <p:nvPr>
            <p:ph type="sldNum" sz="quarter" idx="12"/>
          </p:nvPr>
        </p:nvSpPr>
        <p:spPr>
          <a:xfrm>
            <a:off x="10634135" y="6356350"/>
            <a:ext cx="1530927" cy="365125"/>
          </a:xfrm>
        </p:spPr>
        <p:txBody>
          <a:bodyPr>
            <a:normAutofit/>
          </a:bodyPr>
          <a:lstStyle/>
          <a:p>
            <a:pPr>
              <a:spcAft>
                <a:spcPts val="600"/>
              </a:spcAft>
            </a:pPr>
            <a:fld id="{70BB7F92-939C-4FFE-9C4B-B2E95C123AE9}" type="slidenum">
              <a:rPr lang="en-CA">
                <a:solidFill>
                  <a:srgbClr val="FFFFFF"/>
                </a:solidFill>
              </a:rPr>
              <a:pPr>
                <a:spcAft>
                  <a:spcPts val="600"/>
                </a:spcAft>
              </a:pPr>
              <a:t>11</a:t>
            </a:fld>
            <a:endParaRPr lang="en-CA">
              <a:solidFill>
                <a:srgbClr val="FFFFFF"/>
              </a:solidFill>
            </a:endParaRPr>
          </a:p>
        </p:txBody>
      </p:sp>
      <p:pic>
        <p:nvPicPr>
          <p:cNvPr id="8" name="Picture 7">
            <a:extLst>
              <a:ext uri="{FF2B5EF4-FFF2-40B4-BE49-F238E27FC236}">
                <a16:creationId xmlns:a16="http://schemas.microsoft.com/office/drawing/2014/main" id="{F35AD153-A49D-8906-881F-C06F8ECCFA95}"/>
              </a:ext>
            </a:extLst>
          </p:cNvPr>
          <p:cNvPicPr>
            <a:picLocks noChangeAspect="1"/>
          </p:cNvPicPr>
          <p:nvPr/>
        </p:nvPicPr>
        <p:blipFill>
          <a:blip r:embed="rId4"/>
          <a:stretch>
            <a:fillRect/>
          </a:stretch>
        </p:blipFill>
        <p:spPr>
          <a:xfrm>
            <a:off x="8607122" y="6109440"/>
            <a:ext cx="3200677" cy="493819"/>
          </a:xfrm>
          <a:prstGeom prst="rect">
            <a:avLst/>
          </a:prstGeom>
        </p:spPr>
      </p:pic>
    </p:spTree>
    <p:extLst>
      <p:ext uri="{BB962C8B-B14F-4D97-AF65-F5344CB8AC3E}">
        <p14:creationId xmlns:p14="http://schemas.microsoft.com/office/powerpoint/2010/main" val="38570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3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3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4" name="Rectangle 35">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37">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7730B39-292C-C825-D68F-BADCD127C218}"/>
              </a:ext>
            </a:extLst>
          </p:cNvPr>
          <p:cNvSpPr>
            <a:spLocks noGrp="1"/>
          </p:cNvSpPr>
          <p:nvPr>
            <p:ph type="title"/>
          </p:nvPr>
        </p:nvSpPr>
        <p:spPr>
          <a:xfrm>
            <a:off x="1069848" y="4590661"/>
            <a:ext cx="10210862" cy="1065690"/>
          </a:xfrm>
        </p:spPr>
        <p:txBody>
          <a:bodyPr vert="horz" lIns="91440" tIns="45720" rIns="91440" bIns="45720" rtlCol="0" anchor="b">
            <a:noAutofit/>
          </a:bodyPr>
          <a:lstStyle/>
          <a:p>
            <a:pPr algn="ctr"/>
            <a:r>
              <a:rPr lang="en-US" sz="2400" b="1" spc="-100" dirty="0">
                <a:effectLst/>
              </a:rPr>
              <a:t>STRENGTHS</a:t>
            </a:r>
            <a:br>
              <a:rPr lang="en-US" sz="2400" b="1" spc="-100" dirty="0">
                <a:effectLst/>
              </a:rPr>
            </a:br>
            <a:r>
              <a:rPr lang="en-US" sz="2400" b="1" spc="-100" dirty="0">
                <a:effectLst/>
              </a:rPr>
              <a:t>AREAS FOR DEVELOPMENT</a:t>
            </a:r>
            <a:br>
              <a:rPr lang="en-US" sz="2400" b="1" spc="-100" dirty="0">
                <a:effectLst/>
              </a:rPr>
            </a:br>
            <a:r>
              <a:rPr lang="en-US" sz="2400" b="1" spc="-100" dirty="0">
                <a:effectLst/>
              </a:rPr>
              <a:t>ACTION STEP TOWARD DEVELOPMENT</a:t>
            </a:r>
            <a:endParaRPr lang="en-US" sz="2400" spc="-100" dirty="0"/>
          </a:p>
        </p:txBody>
      </p:sp>
      <p:sp>
        <p:nvSpPr>
          <p:cNvPr id="4" name="Footer Placeholder 3">
            <a:extLst>
              <a:ext uri="{FF2B5EF4-FFF2-40B4-BE49-F238E27FC236}">
                <a16:creationId xmlns:a16="http://schemas.microsoft.com/office/drawing/2014/main" id="{C2863286-CD9F-F1A1-1B8E-010A53AC801B}"/>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 2022 Workplace Education Manitoba – all rights reserved</a:t>
            </a:r>
          </a:p>
        </p:txBody>
      </p:sp>
      <p:sp>
        <p:nvSpPr>
          <p:cNvPr id="5" name="Slide Number Placeholder 4">
            <a:extLst>
              <a:ext uri="{FF2B5EF4-FFF2-40B4-BE49-F238E27FC236}">
                <a16:creationId xmlns:a16="http://schemas.microsoft.com/office/drawing/2014/main" id="{5C504664-9D63-E8D4-32FB-8154C7D34F2B}"/>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70BB7F92-939C-4FFE-9C4B-B2E95C123AE9}" type="slidenum">
              <a:rPr lang="en-US" b="1" kern="1200" dirty="0">
                <a:solidFill>
                  <a:schemeClr val="accent1"/>
                </a:solidFill>
                <a:latin typeface="+mn-lt"/>
                <a:ea typeface="+mn-ea"/>
                <a:cs typeface="+mn-cs"/>
              </a:rPr>
              <a:pPr>
                <a:spcAft>
                  <a:spcPts val="600"/>
                </a:spcAft>
              </a:pPr>
              <a:t>12</a:t>
            </a:fld>
            <a:endParaRPr lang="en-US" b="1" kern="1200" dirty="0">
              <a:solidFill>
                <a:schemeClr val="accent1"/>
              </a:solidFill>
              <a:latin typeface="+mn-lt"/>
              <a:ea typeface="+mn-ea"/>
              <a:cs typeface="+mn-cs"/>
            </a:endParaRPr>
          </a:p>
        </p:txBody>
      </p:sp>
      <p:pic>
        <p:nvPicPr>
          <p:cNvPr id="3" name="Picture 2">
            <a:extLst>
              <a:ext uri="{FF2B5EF4-FFF2-40B4-BE49-F238E27FC236}">
                <a16:creationId xmlns:a16="http://schemas.microsoft.com/office/drawing/2014/main" id="{A437DE46-70E3-448A-A1C6-BD192EE82C8D}"/>
              </a:ext>
            </a:extLst>
          </p:cNvPr>
          <p:cNvPicPr>
            <a:picLocks noChangeAspect="1"/>
          </p:cNvPicPr>
          <p:nvPr/>
        </p:nvPicPr>
        <p:blipFill>
          <a:blip r:embed="rId3"/>
          <a:stretch>
            <a:fillRect/>
          </a:stretch>
        </p:blipFill>
        <p:spPr>
          <a:xfrm>
            <a:off x="2689402" y="300326"/>
            <a:ext cx="6577279" cy="3766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F6E30172-9363-484C-9FEC-445D0A75FF6A}"/>
              </a:ext>
            </a:extLst>
          </p:cNvPr>
          <p:cNvSpPr txBox="1"/>
          <p:nvPr/>
        </p:nvSpPr>
        <p:spPr>
          <a:xfrm>
            <a:off x="4795540" y="4094365"/>
            <a:ext cx="2116285" cy="246221"/>
          </a:xfrm>
          <a:prstGeom prst="rect">
            <a:avLst/>
          </a:prstGeom>
          <a:noFill/>
        </p:spPr>
        <p:txBody>
          <a:bodyPr wrap="none" rtlCol="0">
            <a:spAutoFit/>
          </a:bodyPr>
          <a:lstStyle/>
          <a:p>
            <a:r>
              <a:rPr lang="en-CA" sz="1000" dirty="0"/>
              <a:t>Source: Unbridlingyourbrilliance.com</a:t>
            </a:r>
          </a:p>
        </p:txBody>
      </p:sp>
    </p:spTree>
    <p:extLst>
      <p:ext uri="{BB962C8B-B14F-4D97-AF65-F5344CB8AC3E}">
        <p14:creationId xmlns:p14="http://schemas.microsoft.com/office/powerpoint/2010/main" val="9383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3B9A690A-ECC3-2817-0557-526FA2A86B6C}"/>
              </a:ext>
            </a:extLst>
          </p:cNvPr>
          <p:cNvSpPr txBox="1"/>
          <p:nvPr/>
        </p:nvSpPr>
        <p:spPr>
          <a:xfrm>
            <a:off x="5451644" y="2471351"/>
            <a:ext cx="6451109" cy="3313630"/>
          </a:xfrm>
          <a:prstGeom prst="rect">
            <a:avLst/>
          </a:prstGeom>
        </p:spPr>
        <p:txBody>
          <a:bodyPr vert="horz" lIns="91440" tIns="45720" rIns="91440" bIns="45720" rtlCol="0" anchor="t">
            <a:normAutofit/>
          </a:bodyPr>
          <a:lstStyle/>
          <a:p>
            <a:pPr defTabSz="914400">
              <a:lnSpc>
                <a:spcPct val="90000"/>
              </a:lnSpc>
              <a:spcBef>
                <a:spcPct val="0"/>
              </a:spcBef>
              <a:spcAft>
                <a:spcPts val="600"/>
              </a:spcAft>
              <a:buClr>
                <a:schemeClr val="accent1"/>
              </a:buClr>
            </a:pPr>
            <a:endParaRPr lang="en-CA" sz="4400" dirty="0">
              <a:solidFill>
                <a:schemeClr val="bg1"/>
              </a:solidFill>
              <a:effectLst/>
              <a:latin typeface="Times New Roman" panose="02020603050405020304" pitchFamily="18" charset="0"/>
              <a:ea typeface="Calibri" panose="020F0502020204030204" pitchFamily="34" charset="0"/>
            </a:endParaRPr>
          </a:p>
        </p:txBody>
      </p:sp>
      <p:sp>
        <p:nvSpPr>
          <p:cNvPr id="4" name="Footer Placeholder 3">
            <a:extLst>
              <a:ext uri="{FF2B5EF4-FFF2-40B4-BE49-F238E27FC236}">
                <a16:creationId xmlns:a16="http://schemas.microsoft.com/office/drawing/2014/main" id="{86F2C1CD-6D07-129D-C68D-F1651B5721CF}"/>
              </a:ext>
            </a:extLst>
          </p:cNvPr>
          <p:cNvSpPr>
            <a:spLocks noGrp="1"/>
          </p:cNvSpPr>
          <p:nvPr>
            <p:ph type="ftr" sz="quarter" idx="11"/>
          </p:nvPr>
        </p:nvSpPr>
        <p:spPr>
          <a:xfrm>
            <a:off x="5139514" y="6356350"/>
            <a:ext cx="4641271"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 2022 Workplace Education Manitoba – all rights reserved</a:t>
            </a:r>
          </a:p>
        </p:txBody>
      </p:sp>
      <p:sp>
        <p:nvSpPr>
          <p:cNvPr id="5" name="Slide Number Placeholder 4">
            <a:extLst>
              <a:ext uri="{FF2B5EF4-FFF2-40B4-BE49-F238E27FC236}">
                <a16:creationId xmlns:a16="http://schemas.microsoft.com/office/drawing/2014/main" id="{40F5A956-9EED-0301-0A04-16A2B230FDC4}"/>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70BB7F92-939C-4FFE-9C4B-B2E95C123AE9}" type="slidenum">
              <a:rPr lang="en-US" b="1" kern="1200" dirty="0">
                <a:solidFill>
                  <a:schemeClr val="accent1"/>
                </a:solidFill>
                <a:latin typeface="+mn-lt"/>
                <a:ea typeface="+mn-ea"/>
                <a:cs typeface="+mn-cs"/>
              </a:rPr>
              <a:pPr>
                <a:spcAft>
                  <a:spcPts val="600"/>
                </a:spcAft>
              </a:pPr>
              <a:t>13</a:t>
            </a:fld>
            <a:endParaRPr lang="en-US" b="1" kern="1200" dirty="0">
              <a:solidFill>
                <a:schemeClr val="accent1"/>
              </a:solidFill>
              <a:latin typeface="+mn-lt"/>
              <a:ea typeface="+mn-ea"/>
              <a:cs typeface="+mn-cs"/>
            </a:endParaRPr>
          </a:p>
        </p:txBody>
      </p:sp>
      <p:pic>
        <p:nvPicPr>
          <p:cNvPr id="2" name="Picture 1">
            <a:extLst>
              <a:ext uri="{FF2B5EF4-FFF2-40B4-BE49-F238E27FC236}">
                <a16:creationId xmlns:a16="http://schemas.microsoft.com/office/drawing/2014/main" id="{B76B3A68-B395-4B7F-A3D5-FE5F2C7C03FB}"/>
              </a:ext>
            </a:extLst>
          </p:cNvPr>
          <p:cNvPicPr>
            <a:picLocks noChangeAspect="1"/>
          </p:cNvPicPr>
          <p:nvPr/>
        </p:nvPicPr>
        <p:blipFill rotWithShape="1">
          <a:blip r:embed="rId3"/>
          <a:srcRect l="24014" r="22364"/>
          <a:stretch/>
        </p:blipFill>
        <p:spPr>
          <a:xfrm>
            <a:off x="530750" y="1223319"/>
            <a:ext cx="4452600" cy="4151870"/>
          </a:xfrm>
          <a:prstGeom prst="ellipse">
            <a:avLst/>
          </a:prstGeom>
          <a:ln>
            <a:noFill/>
          </a:ln>
          <a:effectLst>
            <a:softEdge rad="112500"/>
          </a:effectLst>
        </p:spPr>
      </p:pic>
      <p:sp>
        <p:nvSpPr>
          <p:cNvPr id="3" name="TextBox 2">
            <a:extLst>
              <a:ext uri="{FF2B5EF4-FFF2-40B4-BE49-F238E27FC236}">
                <a16:creationId xmlns:a16="http://schemas.microsoft.com/office/drawing/2014/main" id="{FB02AB31-7782-4C55-9F95-FFE82A651026}"/>
              </a:ext>
            </a:extLst>
          </p:cNvPr>
          <p:cNvSpPr txBox="1"/>
          <p:nvPr/>
        </p:nvSpPr>
        <p:spPr>
          <a:xfrm>
            <a:off x="1828751" y="5574916"/>
            <a:ext cx="1856598" cy="246221"/>
          </a:xfrm>
          <a:prstGeom prst="rect">
            <a:avLst/>
          </a:prstGeom>
          <a:noFill/>
        </p:spPr>
        <p:txBody>
          <a:bodyPr wrap="none" rtlCol="0">
            <a:spAutoFit/>
          </a:bodyPr>
          <a:lstStyle/>
          <a:p>
            <a:r>
              <a:rPr lang="en-CA" sz="1000" dirty="0"/>
              <a:t>Source: Thebutterflyreader.com</a:t>
            </a:r>
          </a:p>
        </p:txBody>
      </p:sp>
      <p:sp>
        <p:nvSpPr>
          <p:cNvPr id="7" name="TextBox 6">
            <a:extLst>
              <a:ext uri="{FF2B5EF4-FFF2-40B4-BE49-F238E27FC236}">
                <a16:creationId xmlns:a16="http://schemas.microsoft.com/office/drawing/2014/main" id="{948434DC-C93E-F2C1-4B64-251E889A3402}"/>
              </a:ext>
            </a:extLst>
          </p:cNvPr>
          <p:cNvSpPr txBox="1"/>
          <p:nvPr/>
        </p:nvSpPr>
        <p:spPr>
          <a:xfrm>
            <a:off x="5800533" y="1596162"/>
            <a:ext cx="6102220" cy="3539430"/>
          </a:xfrm>
          <a:prstGeom prst="rect">
            <a:avLst/>
          </a:prstGeom>
          <a:noFill/>
        </p:spPr>
        <p:txBody>
          <a:bodyPr wrap="square">
            <a:spAutoFit/>
          </a:bodyPr>
          <a:lstStyle/>
          <a:p>
            <a:r>
              <a:rPr lang="en-US" sz="2800" dirty="0">
                <a:solidFill>
                  <a:schemeClr val="bg1"/>
                </a:solidFill>
              </a:rPr>
              <a:t>Please list the skills and mindsets you have developed and implemented to start making positive changes as you have progressed through the four Change Readiness workshops. </a:t>
            </a:r>
          </a:p>
          <a:p>
            <a:endParaRPr lang="en-US" sz="2800" dirty="0">
              <a:solidFill>
                <a:schemeClr val="bg1"/>
              </a:solidFill>
            </a:endParaRPr>
          </a:p>
          <a:p>
            <a:r>
              <a:rPr lang="en-US" sz="2800" dirty="0">
                <a:solidFill>
                  <a:schemeClr val="bg1"/>
                </a:solidFill>
              </a:rPr>
              <a:t>Be specific about how you have put your learning into ACTION in your daily life.</a:t>
            </a:r>
          </a:p>
        </p:txBody>
      </p:sp>
    </p:spTree>
    <p:extLst>
      <p:ext uri="{BB962C8B-B14F-4D97-AF65-F5344CB8AC3E}">
        <p14:creationId xmlns:p14="http://schemas.microsoft.com/office/powerpoint/2010/main" val="278675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16AC43-E26B-748B-B200-CCFAC52BDE85}"/>
              </a:ext>
            </a:extLst>
          </p:cNvPr>
          <p:cNvSpPr>
            <a:spLocks noGrp="1"/>
          </p:cNvSpPr>
          <p:nvPr>
            <p:ph type="ftr" sz="quarter" idx="11"/>
          </p:nvPr>
        </p:nvSpPr>
        <p:spPr>
          <a:xfrm>
            <a:off x="3667126" y="6356350"/>
            <a:ext cx="611366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 2022 Workplace Education Manitoba – all rights reserved</a:t>
            </a:r>
          </a:p>
        </p:txBody>
      </p:sp>
      <p:sp>
        <p:nvSpPr>
          <p:cNvPr id="5" name="Slide Number Placeholder 4">
            <a:extLst>
              <a:ext uri="{FF2B5EF4-FFF2-40B4-BE49-F238E27FC236}">
                <a16:creationId xmlns:a16="http://schemas.microsoft.com/office/drawing/2014/main" id="{311581E0-E622-11EA-6E1B-505256580858}"/>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70BB7F92-939C-4FFE-9C4B-B2E95C123AE9}" type="slidenum">
              <a:rPr lang="en-US" b="1" kern="1200" dirty="0">
                <a:solidFill>
                  <a:schemeClr val="accent1"/>
                </a:solidFill>
                <a:latin typeface="+mn-lt"/>
                <a:ea typeface="+mn-ea"/>
                <a:cs typeface="+mn-cs"/>
              </a:rPr>
              <a:pPr>
                <a:spcAft>
                  <a:spcPts val="600"/>
                </a:spcAft>
              </a:pPr>
              <a:t>2</a:t>
            </a:fld>
            <a:endParaRPr lang="en-US" b="1" kern="1200" dirty="0">
              <a:solidFill>
                <a:schemeClr val="accent1"/>
              </a:solidFill>
              <a:latin typeface="+mn-lt"/>
              <a:ea typeface="+mn-ea"/>
              <a:cs typeface="+mn-cs"/>
            </a:endParaRPr>
          </a:p>
        </p:txBody>
      </p:sp>
      <p:sp>
        <p:nvSpPr>
          <p:cNvPr id="2" name="TextBox 1">
            <a:extLst>
              <a:ext uri="{FF2B5EF4-FFF2-40B4-BE49-F238E27FC236}">
                <a16:creationId xmlns:a16="http://schemas.microsoft.com/office/drawing/2014/main" id="{116D734A-2D8A-F600-C41F-3E6DEF56CC92}"/>
              </a:ext>
            </a:extLst>
          </p:cNvPr>
          <p:cNvSpPr txBox="1"/>
          <p:nvPr/>
        </p:nvSpPr>
        <p:spPr>
          <a:xfrm>
            <a:off x="5133570" y="165834"/>
            <a:ext cx="6266028" cy="738664"/>
          </a:xfrm>
          <a:prstGeom prst="rect">
            <a:avLst/>
          </a:prstGeom>
          <a:noFill/>
        </p:spPr>
        <p:txBody>
          <a:bodyPr wrap="square" rtlCol="0">
            <a:spAutoFit/>
          </a:bodyPr>
          <a:lstStyle/>
          <a:p>
            <a:r>
              <a:rPr lang="en-CA" sz="2400" b="1" dirty="0"/>
              <a:t>Session Objectives:</a:t>
            </a:r>
          </a:p>
          <a:p>
            <a:endParaRPr lang="en-CA" dirty="0"/>
          </a:p>
        </p:txBody>
      </p:sp>
      <p:pic>
        <p:nvPicPr>
          <p:cNvPr id="6" name="Picture 5" descr="A picture containing insect&#10;&#10;Description automatically generated">
            <a:extLst>
              <a:ext uri="{FF2B5EF4-FFF2-40B4-BE49-F238E27FC236}">
                <a16:creationId xmlns:a16="http://schemas.microsoft.com/office/drawing/2014/main" id="{5D0A6862-1AE2-A216-8799-434E20533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02" y="1085849"/>
            <a:ext cx="3801397" cy="2537019"/>
          </a:xfrm>
          <a:prstGeom prst="rect">
            <a:avLst/>
          </a:prstGeom>
        </p:spPr>
      </p:pic>
      <p:pic>
        <p:nvPicPr>
          <p:cNvPr id="3" name="Picture 2">
            <a:extLst>
              <a:ext uri="{FF2B5EF4-FFF2-40B4-BE49-F238E27FC236}">
                <a16:creationId xmlns:a16="http://schemas.microsoft.com/office/drawing/2014/main" id="{C88AC490-5967-5459-8E66-9DFD2BE9AC3B}"/>
              </a:ext>
            </a:extLst>
          </p:cNvPr>
          <p:cNvPicPr>
            <a:picLocks noChangeAspect="1"/>
          </p:cNvPicPr>
          <p:nvPr/>
        </p:nvPicPr>
        <p:blipFill>
          <a:blip r:embed="rId4"/>
          <a:stretch>
            <a:fillRect/>
          </a:stretch>
        </p:blipFill>
        <p:spPr>
          <a:xfrm>
            <a:off x="196563" y="6109440"/>
            <a:ext cx="3200677" cy="493819"/>
          </a:xfrm>
          <a:prstGeom prst="rect">
            <a:avLst/>
          </a:prstGeom>
        </p:spPr>
      </p:pic>
      <p:sp>
        <p:nvSpPr>
          <p:cNvPr id="8" name="TextBox 7">
            <a:extLst>
              <a:ext uri="{FF2B5EF4-FFF2-40B4-BE49-F238E27FC236}">
                <a16:creationId xmlns:a16="http://schemas.microsoft.com/office/drawing/2014/main" id="{C3423A79-FB95-7483-7490-4CDE0F717A87}"/>
              </a:ext>
            </a:extLst>
          </p:cNvPr>
          <p:cNvSpPr txBox="1"/>
          <p:nvPr/>
        </p:nvSpPr>
        <p:spPr>
          <a:xfrm>
            <a:off x="4823588" y="746055"/>
            <a:ext cx="6885992" cy="6555641"/>
          </a:xfrm>
          <a:prstGeom prst="rect">
            <a:avLst/>
          </a:prstGeom>
          <a:noFill/>
        </p:spPr>
        <p:txBody>
          <a:bodyPr wrap="square" rtlCol="0">
            <a:spAutoFit/>
          </a:bodyPr>
          <a:lstStyle/>
          <a:p>
            <a:pPr marL="342900" indent="-342900">
              <a:buFont typeface="+mj-lt"/>
              <a:buAutoNum type="arabicPeriod"/>
            </a:pPr>
            <a:r>
              <a:rPr lang="en-US" sz="2400" dirty="0">
                <a:effectLst/>
                <a:latin typeface="Calibri" panose="020F0502020204030204" pitchFamily="34" charset="0"/>
                <a:ea typeface="Calibri" panose="020F0502020204030204" pitchFamily="34" charset="0"/>
              </a:rPr>
              <a:t>Explore progress on their individual 30-Day growth plan.</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Review the 5 Building Blocks of Change (ADKAR model).</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Increase understanding of the final building block, </a:t>
            </a:r>
            <a:r>
              <a:rPr lang="en-US" sz="2400" b="1" u="sng" dirty="0">
                <a:effectLst/>
                <a:latin typeface="Calibri" panose="020F0502020204030204" pitchFamily="34" charset="0"/>
                <a:ea typeface="Calibri" panose="020F0502020204030204" pitchFamily="34" charset="0"/>
              </a:rPr>
              <a:t>R</a:t>
            </a:r>
            <a:r>
              <a:rPr lang="en-US" sz="2400" dirty="0">
                <a:effectLst/>
                <a:latin typeface="Calibri" panose="020F0502020204030204" pitchFamily="34" charset="0"/>
                <a:ea typeface="Calibri" panose="020F0502020204030204" pitchFamily="34" charset="0"/>
              </a:rPr>
              <a:t>einforcement.</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Recognize common Mind Traps and Mental Models.</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Identify and explore intelligence, self-efficacy, and personal mastery.</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Define systems thinking.</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Identify barriers/limitations/gaps and develop action or coping plan (internal or external).</a:t>
            </a:r>
            <a:endParaRPr lang="en-CA" sz="2400" dirty="0">
              <a:effectLst/>
              <a:latin typeface="Times New Roman" panose="02020603050405020304" pitchFamily="18" charset="0"/>
              <a:ea typeface="Calibri" panose="020F0502020204030204" pitchFamily="34" charset="0"/>
            </a:endParaRPr>
          </a:p>
          <a:p>
            <a:pPr marL="342900" indent="-342900">
              <a:buFont typeface="+mj-lt"/>
              <a:buAutoNum type="arabicPeriod"/>
            </a:pPr>
            <a:r>
              <a:rPr lang="en-US" sz="2400" dirty="0">
                <a:effectLst/>
                <a:latin typeface="Calibri" panose="020F0502020204030204" pitchFamily="34" charset="0"/>
                <a:ea typeface="Calibri" panose="020F0502020204030204" pitchFamily="34" charset="0"/>
              </a:rPr>
              <a:t>Identify strengths, areas for development, and an action step regarding change readiness.</a:t>
            </a:r>
          </a:p>
          <a:p>
            <a:pPr marL="342900" indent="-342900">
              <a:buFont typeface="+mj-lt"/>
              <a:buAutoNum type="arabicPeriod"/>
            </a:pPr>
            <a:endParaRPr lang="en-US" sz="2000" dirty="0">
              <a:latin typeface="Calibri" panose="020F0502020204030204" pitchFamily="34" charset="0"/>
              <a:ea typeface="Calibri" panose="020F0502020204030204" pitchFamily="34" charset="0"/>
            </a:endParaRPr>
          </a:p>
          <a:p>
            <a:pPr marL="342900" indent="-342900">
              <a:buFont typeface="+mj-lt"/>
              <a:buAutoNum type="arabicPeriod"/>
            </a:pPr>
            <a:endParaRPr lang="en-US" sz="2000" dirty="0">
              <a:effectLst/>
              <a:latin typeface="Calibri" panose="020F0502020204030204" pitchFamily="34" charset="0"/>
              <a:ea typeface="Calibri" panose="020F0502020204030204" pitchFamily="34" charset="0"/>
            </a:endParaRPr>
          </a:p>
          <a:p>
            <a:pPr marL="342900" indent="-342900">
              <a:buFont typeface="+mj-lt"/>
              <a:buAutoNum type="arabicPeriod"/>
            </a:pPr>
            <a:endParaRPr lang="en-CA"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973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7DE062B-D446-4D8B-BC84-4044E71393EE}"/>
              </a:ext>
            </a:extLst>
          </p:cNvPr>
          <p:cNvSpPr>
            <a:spLocks noGrp="1"/>
          </p:cNvSpPr>
          <p:nvPr>
            <p:ph type="ftr" sz="quarter" idx="11"/>
          </p:nvPr>
        </p:nvSpPr>
        <p:spPr/>
        <p:txBody>
          <a:bodyPr/>
          <a:lstStyle/>
          <a:p>
            <a:r>
              <a:rPr lang="en-CA" dirty="0"/>
              <a:t>© 2022 Workplace Education Manitoba – all rights reserved</a:t>
            </a:r>
          </a:p>
        </p:txBody>
      </p:sp>
      <p:sp>
        <p:nvSpPr>
          <p:cNvPr id="6" name="Slide Number Placeholder 5">
            <a:extLst>
              <a:ext uri="{FF2B5EF4-FFF2-40B4-BE49-F238E27FC236}">
                <a16:creationId xmlns:a16="http://schemas.microsoft.com/office/drawing/2014/main" id="{1AA7FDE2-30B3-4880-8A48-BFE26046DD4B}"/>
              </a:ext>
            </a:extLst>
          </p:cNvPr>
          <p:cNvSpPr>
            <a:spLocks noGrp="1"/>
          </p:cNvSpPr>
          <p:nvPr>
            <p:ph type="sldNum" sz="quarter" idx="12"/>
          </p:nvPr>
        </p:nvSpPr>
        <p:spPr/>
        <p:txBody>
          <a:bodyPr/>
          <a:lstStyle/>
          <a:p>
            <a:fld id="{70BB7F92-939C-4FFE-9C4B-B2E95C123AE9}" type="slidenum">
              <a:rPr lang="en-CA" smtClean="0"/>
              <a:t>3</a:t>
            </a:fld>
            <a:endParaRPr lang="en-CA" dirty="0"/>
          </a:p>
        </p:txBody>
      </p:sp>
      <p:sp>
        <p:nvSpPr>
          <p:cNvPr id="9" name="Title 8">
            <a:extLst>
              <a:ext uri="{FF2B5EF4-FFF2-40B4-BE49-F238E27FC236}">
                <a16:creationId xmlns:a16="http://schemas.microsoft.com/office/drawing/2014/main" id="{61B93C92-EF3A-F80A-DFBF-9360D75CF222}"/>
              </a:ext>
            </a:extLst>
          </p:cNvPr>
          <p:cNvSpPr>
            <a:spLocks noGrp="1"/>
          </p:cNvSpPr>
          <p:nvPr>
            <p:ph type="title"/>
          </p:nvPr>
        </p:nvSpPr>
        <p:spPr>
          <a:xfrm>
            <a:off x="144064" y="1051560"/>
            <a:ext cx="3177634" cy="2377440"/>
          </a:xfrm>
        </p:spPr>
        <p:txBody>
          <a:bodyPr/>
          <a:lstStyle/>
          <a:p>
            <a:pPr algn="ctr"/>
            <a:r>
              <a:rPr lang="en-US" dirty="0"/>
              <a:t>ACTIVATOR: </a:t>
            </a:r>
            <a:br>
              <a:rPr lang="en-US" dirty="0"/>
            </a:br>
            <a:r>
              <a:rPr lang="en-US" dirty="0"/>
              <a:t>The 5 C’s</a:t>
            </a:r>
            <a:endParaRPr lang="en-CA" dirty="0"/>
          </a:p>
        </p:txBody>
      </p:sp>
      <p:pic>
        <p:nvPicPr>
          <p:cNvPr id="2" name="Picture 1">
            <a:extLst>
              <a:ext uri="{FF2B5EF4-FFF2-40B4-BE49-F238E27FC236}">
                <a16:creationId xmlns:a16="http://schemas.microsoft.com/office/drawing/2014/main" id="{F9E08BC2-2280-FCBA-C7D2-1CA669DF601F}"/>
              </a:ext>
            </a:extLst>
          </p:cNvPr>
          <p:cNvPicPr>
            <a:picLocks noChangeAspect="1"/>
          </p:cNvPicPr>
          <p:nvPr/>
        </p:nvPicPr>
        <p:blipFill>
          <a:blip r:embed="rId3"/>
          <a:stretch>
            <a:fillRect/>
          </a:stretch>
        </p:blipFill>
        <p:spPr>
          <a:xfrm>
            <a:off x="8593862" y="4574819"/>
            <a:ext cx="3200677" cy="493819"/>
          </a:xfrm>
          <a:prstGeom prst="rect">
            <a:avLst/>
          </a:prstGeom>
        </p:spPr>
      </p:pic>
      <p:sp>
        <p:nvSpPr>
          <p:cNvPr id="4" name="Content Placeholder 3">
            <a:extLst>
              <a:ext uri="{FF2B5EF4-FFF2-40B4-BE49-F238E27FC236}">
                <a16:creationId xmlns:a16="http://schemas.microsoft.com/office/drawing/2014/main" id="{7F505FF8-D701-2C17-CAE8-045D70DCD0A5}"/>
              </a:ext>
            </a:extLst>
          </p:cNvPr>
          <p:cNvSpPr>
            <a:spLocks noGrp="1"/>
          </p:cNvSpPr>
          <p:nvPr>
            <p:ph idx="1"/>
          </p:nvPr>
        </p:nvSpPr>
        <p:spPr>
          <a:xfrm>
            <a:off x="3591470" y="646630"/>
            <a:ext cx="4732620" cy="5032385"/>
          </a:xfrm>
        </p:spPr>
        <p:txBody>
          <a:bodyPr>
            <a:normAutofit/>
          </a:bodyPr>
          <a:lstStyle/>
          <a:p>
            <a:pPr marL="0" indent="0">
              <a:buNone/>
            </a:pPr>
            <a:r>
              <a:rPr lang="en-US" sz="2400" b="1" dirty="0"/>
              <a:t>CHOOSE:</a:t>
            </a:r>
          </a:p>
          <a:p>
            <a:r>
              <a:rPr lang="en-US" sz="2400" b="1" dirty="0"/>
              <a:t>a cartoon character</a:t>
            </a:r>
          </a:p>
          <a:p>
            <a:r>
              <a:rPr lang="en-US" sz="2400" b="1" dirty="0"/>
              <a:t>a </a:t>
            </a:r>
            <a:r>
              <a:rPr lang="en-US" sz="2400" b="1" dirty="0" err="1"/>
              <a:t>colour</a:t>
            </a:r>
            <a:endParaRPr lang="en-US" sz="2400" b="1" dirty="0"/>
          </a:p>
          <a:p>
            <a:r>
              <a:rPr lang="en-US" sz="2400" b="1" dirty="0"/>
              <a:t>a car </a:t>
            </a:r>
          </a:p>
          <a:p>
            <a:r>
              <a:rPr lang="en-US" sz="2400" b="1" dirty="0"/>
              <a:t>a creature</a:t>
            </a:r>
          </a:p>
          <a:p>
            <a:r>
              <a:rPr lang="en-US" sz="2400" b="1" dirty="0"/>
              <a:t>a cuisine </a:t>
            </a:r>
          </a:p>
          <a:p>
            <a:pPr marL="0" indent="0">
              <a:buNone/>
            </a:pPr>
            <a:r>
              <a:rPr lang="en-US" sz="2400" b="1" dirty="0"/>
              <a:t>that best describes your personality </a:t>
            </a:r>
            <a:endParaRPr lang="en-CA" sz="2400" b="1" dirty="0"/>
          </a:p>
        </p:txBody>
      </p:sp>
      <p:pic>
        <p:nvPicPr>
          <p:cNvPr id="7" name="Picture 6">
            <a:extLst>
              <a:ext uri="{FF2B5EF4-FFF2-40B4-BE49-F238E27FC236}">
                <a16:creationId xmlns:a16="http://schemas.microsoft.com/office/drawing/2014/main" id="{E5887B74-FFD9-03F8-7769-43BB1D416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7950" y="646629"/>
            <a:ext cx="3200679" cy="3928190"/>
          </a:xfrm>
          <a:prstGeom prst="rect">
            <a:avLst/>
          </a:prstGeom>
        </p:spPr>
      </p:pic>
    </p:spTree>
    <p:extLst>
      <p:ext uri="{BB962C8B-B14F-4D97-AF65-F5344CB8AC3E}">
        <p14:creationId xmlns:p14="http://schemas.microsoft.com/office/powerpoint/2010/main" val="4093773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C76A9-64D1-A322-C1D3-EC240C755B2D}"/>
              </a:ext>
            </a:extLst>
          </p:cNvPr>
          <p:cNvSpPr>
            <a:spLocks noGrp="1"/>
          </p:cNvSpPr>
          <p:nvPr>
            <p:ph idx="1"/>
          </p:nvPr>
        </p:nvSpPr>
        <p:spPr/>
        <p:txBody>
          <a:bodyPr/>
          <a:lstStyle/>
          <a:p>
            <a:pPr marL="342900" lvl="0" indent="-342900">
              <a:buFont typeface="Wingdings" panose="05000000000000000000" pitchFamily="2" charset="2"/>
              <a:buChar char=""/>
            </a:pPr>
            <a:r>
              <a:rPr lang="en-US" sz="2800" dirty="0">
                <a:effectLst/>
                <a:latin typeface="Calibri" panose="020F0502020204030204" pitchFamily="34" charset="0"/>
                <a:ea typeface="Times New Roman" panose="02020603050405020304" pitchFamily="18" charset="0"/>
              </a:rPr>
              <a:t>What went well over the past 30 days as you implemented your plan?</a:t>
            </a:r>
            <a:endParaRPr lang="en-CA" sz="2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2800" dirty="0">
                <a:effectLst/>
                <a:latin typeface="Calibri" panose="020F0502020204030204" pitchFamily="34" charset="0"/>
                <a:ea typeface="Times New Roman" panose="02020603050405020304" pitchFamily="18" charset="0"/>
              </a:rPr>
              <a:t>What didn’t go according to plan?</a:t>
            </a:r>
            <a:endParaRPr lang="en-CA" sz="2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2800" dirty="0">
                <a:effectLst/>
                <a:latin typeface="Calibri" panose="020F0502020204030204" pitchFamily="34" charset="0"/>
                <a:ea typeface="Times New Roman" panose="02020603050405020304" pitchFamily="18" charset="0"/>
              </a:rPr>
              <a:t>What did you learn?</a:t>
            </a:r>
            <a:endParaRPr lang="en-CA" sz="2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2800" dirty="0">
                <a:effectLst/>
                <a:latin typeface="Calibri" panose="020F0502020204030204" pitchFamily="34" charset="0"/>
                <a:ea typeface="Times New Roman" panose="02020603050405020304" pitchFamily="18" charset="0"/>
              </a:rPr>
              <a:t>Next Steps…</a:t>
            </a:r>
            <a:endParaRPr lang="en-CA" sz="2800" dirty="0">
              <a:effectLst/>
              <a:latin typeface="Times New Roman" panose="02020603050405020304" pitchFamily="18" charset="0"/>
              <a:ea typeface="Times New Roman" panose="02020603050405020304" pitchFamily="18" charset="0"/>
            </a:endParaRPr>
          </a:p>
          <a:p>
            <a:endParaRPr lang="en-CA" dirty="0"/>
          </a:p>
        </p:txBody>
      </p:sp>
      <p:sp>
        <p:nvSpPr>
          <p:cNvPr id="4" name="Text Placeholder 3">
            <a:extLst>
              <a:ext uri="{FF2B5EF4-FFF2-40B4-BE49-F238E27FC236}">
                <a16:creationId xmlns:a16="http://schemas.microsoft.com/office/drawing/2014/main" id="{584E27C4-6EBD-4511-B69B-BB9FCD7703A5}"/>
              </a:ext>
            </a:extLst>
          </p:cNvPr>
          <p:cNvSpPr>
            <a:spLocks noGrp="1"/>
          </p:cNvSpPr>
          <p:nvPr>
            <p:ph type="body" sz="half" idx="2"/>
          </p:nvPr>
        </p:nvSpPr>
        <p:spPr>
          <a:xfrm>
            <a:off x="256032" y="1101012"/>
            <a:ext cx="2834640" cy="4715154"/>
          </a:xfrm>
        </p:spPr>
        <p:txBody>
          <a:bodyPr>
            <a:normAutofit/>
          </a:bodyPr>
          <a:lstStyle/>
          <a:p>
            <a:pPr algn="ctr"/>
            <a:endParaRPr lang="en-CA" sz="2800" dirty="0"/>
          </a:p>
          <a:p>
            <a:pPr algn="ctr"/>
            <a:endParaRPr lang="en-CA" sz="2800" dirty="0"/>
          </a:p>
          <a:p>
            <a:pPr algn="ctr"/>
            <a:r>
              <a:rPr lang="en-CA" sz="2800" b="1" dirty="0"/>
              <a:t>Your 30-Day Growth Plan</a:t>
            </a:r>
          </a:p>
          <a:p>
            <a:pPr algn="ctr"/>
            <a:endParaRPr lang="en-CA" sz="2800" b="1" dirty="0"/>
          </a:p>
          <a:p>
            <a:pPr algn="ctr"/>
            <a:r>
              <a:rPr lang="en-CA" sz="2800" b="1" dirty="0"/>
              <a:t>Check-In</a:t>
            </a:r>
          </a:p>
        </p:txBody>
      </p:sp>
      <p:sp>
        <p:nvSpPr>
          <p:cNvPr id="5" name="Footer Placeholder 4">
            <a:extLst>
              <a:ext uri="{FF2B5EF4-FFF2-40B4-BE49-F238E27FC236}">
                <a16:creationId xmlns:a16="http://schemas.microsoft.com/office/drawing/2014/main" id="{3896D59C-C6DF-C5D8-36F9-FF7E2AAFB32A}"/>
              </a:ext>
            </a:extLst>
          </p:cNvPr>
          <p:cNvSpPr>
            <a:spLocks noGrp="1"/>
          </p:cNvSpPr>
          <p:nvPr>
            <p:ph type="ftr" sz="quarter" idx="11"/>
          </p:nvPr>
        </p:nvSpPr>
        <p:spPr/>
        <p:txBody>
          <a:bodyPr/>
          <a:lstStyle/>
          <a:p>
            <a:r>
              <a:rPr lang="en-CA"/>
              <a:t>© 2022 Workplace Education Manitoba – all rights reserved</a:t>
            </a:r>
            <a:endParaRPr lang="en-CA" dirty="0"/>
          </a:p>
        </p:txBody>
      </p:sp>
      <p:sp>
        <p:nvSpPr>
          <p:cNvPr id="6" name="Slide Number Placeholder 5">
            <a:extLst>
              <a:ext uri="{FF2B5EF4-FFF2-40B4-BE49-F238E27FC236}">
                <a16:creationId xmlns:a16="http://schemas.microsoft.com/office/drawing/2014/main" id="{2EBE3709-2ABE-3739-B48B-E4B53FB2A968}"/>
              </a:ext>
            </a:extLst>
          </p:cNvPr>
          <p:cNvSpPr>
            <a:spLocks noGrp="1"/>
          </p:cNvSpPr>
          <p:nvPr>
            <p:ph type="sldNum" sz="quarter" idx="12"/>
          </p:nvPr>
        </p:nvSpPr>
        <p:spPr/>
        <p:txBody>
          <a:bodyPr/>
          <a:lstStyle/>
          <a:p>
            <a:fld id="{70BB7F92-939C-4FFE-9C4B-B2E95C123AE9}" type="slidenum">
              <a:rPr lang="en-CA" smtClean="0"/>
              <a:t>4</a:t>
            </a:fld>
            <a:endParaRPr lang="en-CA" dirty="0"/>
          </a:p>
        </p:txBody>
      </p:sp>
    </p:spTree>
    <p:extLst>
      <p:ext uri="{BB962C8B-B14F-4D97-AF65-F5344CB8AC3E}">
        <p14:creationId xmlns:p14="http://schemas.microsoft.com/office/powerpoint/2010/main" val="204795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19DA23-D9CE-46B8-8499-5EB5DE7D82DA}"/>
              </a:ext>
            </a:extLst>
          </p:cNvPr>
          <p:cNvSpPr>
            <a:spLocks noGrp="1"/>
          </p:cNvSpPr>
          <p:nvPr>
            <p:ph type="ftr" sz="quarter" idx="11"/>
          </p:nvPr>
        </p:nvSpPr>
        <p:spPr/>
        <p:txBody>
          <a:bodyPr/>
          <a:lstStyle/>
          <a:p>
            <a:r>
              <a:rPr lang="en-CA"/>
              <a:t>© 2022 Workplace Education Manitoba – all rights reserved</a:t>
            </a:r>
            <a:endParaRPr lang="en-CA" dirty="0"/>
          </a:p>
        </p:txBody>
      </p:sp>
      <p:sp>
        <p:nvSpPr>
          <p:cNvPr id="5" name="Slide Number Placeholder 4">
            <a:extLst>
              <a:ext uri="{FF2B5EF4-FFF2-40B4-BE49-F238E27FC236}">
                <a16:creationId xmlns:a16="http://schemas.microsoft.com/office/drawing/2014/main" id="{04B87A4D-B7A7-4DD4-9B39-AB9C5C6BB7BF}"/>
              </a:ext>
            </a:extLst>
          </p:cNvPr>
          <p:cNvSpPr>
            <a:spLocks noGrp="1"/>
          </p:cNvSpPr>
          <p:nvPr>
            <p:ph type="sldNum" sz="quarter" idx="12"/>
          </p:nvPr>
        </p:nvSpPr>
        <p:spPr/>
        <p:txBody>
          <a:bodyPr/>
          <a:lstStyle/>
          <a:p>
            <a:fld id="{70BB7F92-939C-4FFE-9C4B-B2E95C123AE9}" type="slidenum">
              <a:rPr lang="en-CA" smtClean="0"/>
              <a:t>5</a:t>
            </a:fld>
            <a:endParaRPr lang="en-CA" dirty="0"/>
          </a:p>
        </p:txBody>
      </p:sp>
      <p:sp>
        <p:nvSpPr>
          <p:cNvPr id="7" name="Title 6">
            <a:extLst>
              <a:ext uri="{FF2B5EF4-FFF2-40B4-BE49-F238E27FC236}">
                <a16:creationId xmlns:a16="http://schemas.microsoft.com/office/drawing/2014/main" id="{9756492E-0146-DAA6-22ED-23E22F18A9BB}"/>
              </a:ext>
            </a:extLst>
          </p:cNvPr>
          <p:cNvSpPr>
            <a:spLocks noGrp="1"/>
          </p:cNvSpPr>
          <p:nvPr>
            <p:ph type="title"/>
          </p:nvPr>
        </p:nvSpPr>
        <p:spPr/>
        <p:txBody>
          <a:bodyPr/>
          <a:lstStyle/>
          <a:p>
            <a:pPr algn="ctr"/>
            <a:r>
              <a:rPr lang="en-CA" dirty="0"/>
              <a:t>The 5 Building Blocks of Change</a:t>
            </a:r>
          </a:p>
        </p:txBody>
      </p:sp>
      <p:pic>
        <p:nvPicPr>
          <p:cNvPr id="2" name="Content Placeholder 1">
            <a:extLst>
              <a:ext uri="{FF2B5EF4-FFF2-40B4-BE49-F238E27FC236}">
                <a16:creationId xmlns:a16="http://schemas.microsoft.com/office/drawing/2014/main" id="{69805986-88B2-81A2-14A3-8ABF593CE2DF}"/>
              </a:ext>
            </a:extLst>
          </p:cNvPr>
          <p:cNvPicPr>
            <a:picLocks noGrp="1" noChangeAspect="1"/>
          </p:cNvPicPr>
          <p:nvPr>
            <p:ph idx="1"/>
          </p:nvPr>
        </p:nvPicPr>
        <p:blipFill>
          <a:blip r:embed="rId3"/>
          <a:stretch>
            <a:fillRect/>
          </a:stretch>
        </p:blipFill>
        <p:spPr>
          <a:xfrm>
            <a:off x="4097868" y="690337"/>
            <a:ext cx="6764867" cy="5198138"/>
          </a:xfrm>
          <a:prstGeom prst="rect">
            <a:avLst/>
          </a:prstGeom>
        </p:spPr>
      </p:pic>
      <p:sp>
        <p:nvSpPr>
          <p:cNvPr id="3" name="TextBox 2">
            <a:extLst>
              <a:ext uri="{FF2B5EF4-FFF2-40B4-BE49-F238E27FC236}">
                <a16:creationId xmlns:a16="http://schemas.microsoft.com/office/drawing/2014/main" id="{3539A213-C11D-E36C-67F7-EF91B783E866}"/>
              </a:ext>
            </a:extLst>
          </p:cNvPr>
          <p:cNvSpPr txBox="1"/>
          <p:nvPr/>
        </p:nvSpPr>
        <p:spPr>
          <a:xfrm>
            <a:off x="8405721" y="5888475"/>
            <a:ext cx="2750127" cy="369332"/>
          </a:xfrm>
          <a:prstGeom prst="rect">
            <a:avLst/>
          </a:prstGeom>
          <a:noFill/>
        </p:spPr>
        <p:txBody>
          <a:bodyPr wrap="square" rtlCol="0">
            <a:spAutoFit/>
          </a:bodyPr>
          <a:lstStyle/>
          <a:p>
            <a:r>
              <a:rPr lang="en-CA" dirty="0"/>
              <a:t>Source: </a:t>
            </a:r>
            <a:r>
              <a:rPr lang="en-CA" dirty="0">
                <a:hlinkClick r:id="rId4"/>
              </a:rPr>
              <a:t>www.prosci.com</a:t>
            </a:r>
            <a:r>
              <a:rPr lang="en-CA" dirty="0"/>
              <a:t>  </a:t>
            </a:r>
          </a:p>
        </p:txBody>
      </p:sp>
    </p:spTree>
    <p:extLst>
      <p:ext uri="{BB962C8B-B14F-4D97-AF65-F5344CB8AC3E}">
        <p14:creationId xmlns:p14="http://schemas.microsoft.com/office/powerpoint/2010/main" val="788174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9D1B-EF77-2B19-5D3B-C9205A010006}"/>
              </a:ext>
            </a:extLst>
          </p:cNvPr>
          <p:cNvSpPr>
            <a:spLocks noGrp="1"/>
          </p:cNvSpPr>
          <p:nvPr>
            <p:ph type="title"/>
          </p:nvPr>
        </p:nvSpPr>
        <p:spPr>
          <a:xfrm>
            <a:off x="215597" y="864107"/>
            <a:ext cx="2947482" cy="2998765"/>
          </a:xfrm>
        </p:spPr>
        <p:txBody>
          <a:bodyPr>
            <a:normAutofit/>
          </a:bodyPr>
          <a:lstStyle/>
          <a:p>
            <a:pPr algn="ctr"/>
            <a:r>
              <a:rPr lang="en-CA" dirty="0"/>
              <a:t>Common Mind Traps</a:t>
            </a:r>
          </a:p>
        </p:txBody>
      </p:sp>
      <p:pic>
        <p:nvPicPr>
          <p:cNvPr id="7" name="Content Placeholder 6" descr="A picture containing accessory&#10;&#10;Description automatically generated">
            <a:extLst>
              <a:ext uri="{FF2B5EF4-FFF2-40B4-BE49-F238E27FC236}">
                <a16:creationId xmlns:a16="http://schemas.microsoft.com/office/drawing/2014/main" id="{B2581D2D-CF4D-C966-7D4A-C27C1C4FF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97" y="2900481"/>
            <a:ext cx="2567421" cy="3455869"/>
          </a:xfrm>
          <a:prstGeom prst="rect">
            <a:avLst/>
          </a:prstGeom>
        </p:spPr>
      </p:pic>
      <p:pic>
        <p:nvPicPr>
          <p:cNvPr id="8" name="Picture 7">
            <a:extLst>
              <a:ext uri="{FF2B5EF4-FFF2-40B4-BE49-F238E27FC236}">
                <a16:creationId xmlns:a16="http://schemas.microsoft.com/office/drawing/2014/main" id="{DF210029-EB9E-3AF2-AAD8-BF25F15589BE}"/>
              </a:ext>
            </a:extLst>
          </p:cNvPr>
          <p:cNvPicPr>
            <a:picLocks noChangeAspect="1"/>
          </p:cNvPicPr>
          <p:nvPr/>
        </p:nvPicPr>
        <p:blipFill>
          <a:blip r:embed="rId4"/>
          <a:stretch>
            <a:fillRect/>
          </a:stretch>
        </p:blipFill>
        <p:spPr>
          <a:xfrm>
            <a:off x="242193" y="6292024"/>
            <a:ext cx="3200400" cy="493776"/>
          </a:xfrm>
          <a:prstGeom prst="rect">
            <a:avLst/>
          </a:prstGeom>
        </p:spPr>
      </p:pic>
      <p:sp>
        <p:nvSpPr>
          <p:cNvPr id="4" name="Footer Placeholder 3">
            <a:extLst>
              <a:ext uri="{FF2B5EF4-FFF2-40B4-BE49-F238E27FC236}">
                <a16:creationId xmlns:a16="http://schemas.microsoft.com/office/drawing/2014/main" id="{31C60B30-BC3F-4953-0A8D-2B7C8C550FA8}"/>
              </a:ext>
            </a:extLst>
          </p:cNvPr>
          <p:cNvSpPr>
            <a:spLocks noGrp="1"/>
          </p:cNvSpPr>
          <p:nvPr>
            <p:ph type="ftr" sz="quarter" idx="11"/>
          </p:nvPr>
        </p:nvSpPr>
        <p:spPr>
          <a:xfrm>
            <a:off x="3869268" y="6356350"/>
            <a:ext cx="5911517" cy="365125"/>
          </a:xfrm>
        </p:spPr>
        <p:txBody>
          <a:bodyPr>
            <a:normAutofit/>
          </a:bodyPr>
          <a:lstStyle/>
          <a:p>
            <a:pPr>
              <a:spcAft>
                <a:spcPts val="600"/>
              </a:spcAft>
            </a:pPr>
            <a:r>
              <a:rPr lang="en-CA"/>
              <a:t>© 2022 Workplace Education Manitoba – all rights reserved</a:t>
            </a:r>
          </a:p>
        </p:txBody>
      </p:sp>
      <p:sp>
        <p:nvSpPr>
          <p:cNvPr id="5" name="Slide Number Placeholder 4">
            <a:extLst>
              <a:ext uri="{FF2B5EF4-FFF2-40B4-BE49-F238E27FC236}">
                <a16:creationId xmlns:a16="http://schemas.microsoft.com/office/drawing/2014/main" id="{117EFC2E-F3C4-44E9-70BA-B71FAA69CE37}"/>
              </a:ext>
            </a:extLst>
          </p:cNvPr>
          <p:cNvSpPr>
            <a:spLocks noGrp="1"/>
          </p:cNvSpPr>
          <p:nvPr>
            <p:ph type="sldNum" sz="quarter" idx="12"/>
          </p:nvPr>
        </p:nvSpPr>
        <p:spPr>
          <a:xfrm>
            <a:off x="10634135" y="6356350"/>
            <a:ext cx="1530927" cy="365125"/>
          </a:xfrm>
        </p:spPr>
        <p:txBody>
          <a:bodyPr>
            <a:normAutofit/>
          </a:bodyPr>
          <a:lstStyle/>
          <a:p>
            <a:pPr>
              <a:spcAft>
                <a:spcPts val="600"/>
              </a:spcAft>
            </a:pPr>
            <a:fld id="{70BB7F92-939C-4FFE-9C4B-B2E95C123AE9}" type="slidenum">
              <a:rPr lang="en-CA" smtClean="0"/>
              <a:pPr>
                <a:spcAft>
                  <a:spcPts val="600"/>
                </a:spcAft>
              </a:pPr>
              <a:t>6</a:t>
            </a:fld>
            <a:endParaRPr lang="en-CA"/>
          </a:p>
        </p:txBody>
      </p:sp>
      <p:graphicFrame>
        <p:nvGraphicFramePr>
          <p:cNvPr id="20" name="Content Placeholder 10">
            <a:extLst>
              <a:ext uri="{FF2B5EF4-FFF2-40B4-BE49-F238E27FC236}">
                <a16:creationId xmlns:a16="http://schemas.microsoft.com/office/drawing/2014/main" id="{CED7ABAF-7E82-7A80-62CC-26DD8F45B61E}"/>
              </a:ext>
            </a:extLst>
          </p:cNvPr>
          <p:cNvGraphicFramePr>
            <a:graphicFrameLocks noGrp="1"/>
          </p:cNvGraphicFramePr>
          <p:nvPr>
            <p:ph idx="1"/>
            <p:extLst>
              <p:ext uri="{D42A27DB-BD31-4B8C-83A1-F6EECF244321}">
                <p14:modId xmlns:p14="http://schemas.microsoft.com/office/powerpoint/2010/main" val="3322876377"/>
              </p:ext>
            </p:extLst>
          </p:nvPr>
        </p:nvGraphicFramePr>
        <p:xfrm>
          <a:off x="3869268" y="864108"/>
          <a:ext cx="7315200" cy="4473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8653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0C6DEB1-7A7B-9CE5-B392-974C7D6A6B4C}"/>
              </a:ext>
            </a:extLst>
          </p:cNvPr>
          <p:cNvSpPr/>
          <p:nvPr/>
        </p:nvSpPr>
        <p:spPr>
          <a:xfrm>
            <a:off x="289247" y="543845"/>
            <a:ext cx="6451110" cy="125546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cap="none" spc="-60" dirty="0">
                <a:ln w="9525">
                  <a:solidFill>
                    <a:schemeClr val="bg1"/>
                  </a:solidFill>
                  <a:prstDash val="solid"/>
                </a:ln>
                <a:solidFill>
                  <a:srgbClr val="FFFFFF"/>
                </a:solidFill>
                <a:effectLst>
                  <a:outerShdw blurRad="38100" dist="38100" dir="2700000" algn="tl">
                    <a:srgbClr val="000000">
                      <a:alpha val="43137"/>
                    </a:srgbClr>
                  </a:outerShdw>
                </a:effectLst>
                <a:latin typeface="+mj-lt"/>
                <a:ea typeface="+mj-ea"/>
                <a:cs typeface="+mj-cs"/>
              </a:rPr>
              <a:t>Mental</a:t>
            </a:r>
            <a:r>
              <a:rPr lang="en-US" sz="3600" cap="none" spc="-60" dirty="0">
                <a:ln w="9525">
                  <a:solidFill>
                    <a:schemeClr val="bg1"/>
                  </a:solidFill>
                  <a:prstDash val="solid"/>
                </a:ln>
                <a:solidFill>
                  <a:srgbClr val="FFFFFF"/>
                </a:solidFill>
                <a:effectLst>
                  <a:outerShdw blurRad="38100" dist="38100" dir="2700000" algn="tl" rotWithShape="0">
                    <a:srgbClr val="000000">
                      <a:alpha val="43137"/>
                    </a:srgbClr>
                  </a:outerShdw>
                </a:effectLst>
                <a:latin typeface="+mj-lt"/>
                <a:ea typeface="+mj-ea"/>
                <a:cs typeface="+mj-cs"/>
              </a:rPr>
              <a:t> </a:t>
            </a:r>
            <a:r>
              <a:rPr lang="en-US" sz="3600" cap="none" spc="-60" dirty="0">
                <a:ln w="9525">
                  <a:solidFill>
                    <a:schemeClr val="bg1"/>
                  </a:solidFill>
                  <a:prstDash val="solid"/>
                </a:ln>
                <a:solidFill>
                  <a:srgbClr val="FFFFFF"/>
                </a:solidFill>
                <a:effectLst>
                  <a:outerShdw blurRad="38100" dist="38100" dir="2700000" algn="tl">
                    <a:srgbClr val="000000">
                      <a:alpha val="43137"/>
                    </a:srgbClr>
                  </a:outerShdw>
                </a:effectLst>
                <a:latin typeface="+mj-lt"/>
                <a:ea typeface="+mj-ea"/>
                <a:cs typeface="+mj-cs"/>
              </a:rPr>
              <a:t>Models</a:t>
            </a:r>
          </a:p>
        </p:txBody>
      </p:sp>
      <p:sp>
        <p:nvSpPr>
          <p:cNvPr id="3" name="Content Placeholder 2">
            <a:extLst>
              <a:ext uri="{FF2B5EF4-FFF2-40B4-BE49-F238E27FC236}">
                <a16:creationId xmlns:a16="http://schemas.microsoft.com/office/drawing/2014/main" id="{B966ACB8-2C23-1075-F0A8-E444106B51D7}"/>
              </a:ext>
            </a:extLst>
          </p:cNvPr>
          <p:cNvSpPr>
            <a:spLocks noGrp="1"/>
          </p:cNvSpPr>
          <p:nvPr>
            <p:ph idx="1"/>
          </p:nvPr>
        </p:nvSpPr>
        <p:spPr>
          <a:xfrm>
            <a:off x="289248" y="1474237"/>
            <a:ext cx="6451109" cy="4310744"/>
          </a:xfrm>
        </p:spPr>
        <p:txBody>
          <a:bodyPr vert="horz" lIns="91440" tIns="45720" rIns="91440" bIns="45720" rtlCol="0" anchor="t">
            <a:normAutofit/>
          </a:bodyPr>
          <a:lstStyle/>
          <a:p>
            <a:pPr marL="0" indent="0">
              <a:buNone/>
            </a:pPr>
            <a:r>
              <a:rPr lang="en-US" sz="2400" dirty="0">
                <a:solidFill>
                  <a:srgbClr val="FFFFFF"/>
                </a:solidFill>
              </a:rPr>
              <a:t>A mental model of a system is a reduction of how it works. The model identifies the core components that matter and how they interact. </a:t>
            </a:r>
          </a:p>
          <a:p>
            <a:pPr marL="0" indent="0">
              <a:buNone/>
            </a:pPr>
            <a:endParaRPr lang="en-US" sz="2400" dirty="0">
              <a:solidFill>
                <a:srgbClr val="FFFFFF"/>
              </a:solidFill>
            </a:endParaRPr>
          </a:p>
          <a:p>
            <a:pPr marL="0" indent="0">
              <a:buNone/>
            </a:pPr>
            <a:r>
              <a:rPr lang="en-US" sz="2400" dirty="0">
                <a:solidFill>
                  <a:srgbClr val="FFFFFF"/>
                </a:solidFill>
              </a:rPr>
              <a:t>This clarity is necessary to drastically improve the system:</a:t>
            </a:r>
          </a:p>
          <a:p>
            <a:pPr marL="0" indent="0">
              <a:buNone/>
            </a:pPr>
            <a:r>
              <a:rPr lang="en-US" sz="2400" dirty="0">
                <a:solidFill>
                  <a:srgbClr val="FFFFFF"/>
                </a:solidFill>
              </a:rPr>
              <a:t>When you improve the system of business, you make more money.</a:t>
            </a:r>
          </a:p>
          <a:p>
            <a:pPr marL="0" indent="0">
              <a:buNone/>
            </a:pPr>
            <a:r>
              <a:rPr lang="en-US" sz="2400" dirty="0">
                <a:solidFill>
                  <a:srgbClr val="FFFFFF"/>
                </a:solidFill>
              </a:rPr>
              <a:t>When you improve the system of relationships, you gain deeper friendships.</a:t>
            </a:r>
          </a:p>
          <a:p>
            <a:endParaRPr lang="en-US" dirty="0">
              <a:solidFill>
                <a:srgbClr val="FFFFFF"/>
              </a:solidFill>
            </a:endParaRPr>
          </a:p>
        </p:txBody>
      </p:sp>
      <p:pic>
        <p:nvPicPr>
          <p:cNvPr id="8" name="Picture 7" descr="A close-up of a chess board&#10;&#10;Description automatically generated">
            <a:extLst>
              <a:ext uri="{FF2B5EF4-FFF2-40B4-BE49-F238E27FC236}">
                <a16:creationId xmlns:a16="http://schemas.microsoft.com/office/drawing/2014/main" id="{ADAD9C2C-5B53-EFF4-57EE-42E7E79C8BD1}"/>
              </a:ext>
            </a:extLst>
          </p:cNvPr>
          <p:cNvPicPr>
            <a:picLocks noChangeAspect="1"/>
          </p:cNvPicPr>
          <p:nvPr/>
        </p:nvPicPr>
        <p:blipFill rotWithShape="1">
          <a:blip r:embed="rId3">
            <a:extLst>
              <a:ext uri="{28A0092B-C50C-407E-A947-70E740481C1C}">
                <a14:useLocalDpi xmlns:a14="http://schemas.microsoft.com/office/drawing/2010/main" val="0"/>
              </a:ext>
            </a:extLst>
          </a:blip>
          <a:srcRect l="26182" r="26507"/>
          <a:stretch/>
        </p:blipFill>
        <p:spPr>
          <a:xfrm>
            <a:off x="7545032" y="759599"/>
            <a:ext cx="3778286" cy="5330650"/>
          </a:xfrm>
          <a:prstGeom prst="rect">
            <a:avLst/>
          </a:prstGeom>
        </p:spPr>
      </p:pic>
      <p:sp>
        <p:nvSpPr>
          <p:cNvPr id="4" name="Footer Placeholder 3">
            <a:extLst>
              <a:ext uri="{FF2B5EF4-FFF2-40B4-BE49-F238E27FC236}">
                <a16:creationId xmlns:a16="http://schemas.microsoft.com/office/drawing/2014/main" id="{67612712-44F9-94CF-7250-BD0ED4D18683}"/>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 2022 Workplace Education Manitoba – all rights reserved</a:t>
            </a:r>
          </a:p>
        </p:txBody>
      </p:sp>
      <p:sp>
        <p:nvSpPr>
          <p:cNvPr id="5" name="Slide Number Placeholder 4">
            <a:extLst>
              <a:ext uri="{FF2B5EF4-FFF2-40B4-BE49-F238E27FC236}">
                <a16:creationId xmlns:a16="http://schemas.microsoft.com/office/drawing/2014/main" id="{3DD740BC-D0BD-3D5D-D35B-CBDEA6E857AB}"/>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70BB7F92-939C-4FFE-9C4B-B2E95C123AE9}" type="slidenum">
              <a:rPr lang="en-US" smtClean="0"/>
              <a:pPr>
                <a:spcAft>
                  <a:spcPts val="600"/>
                </a:spcAft>
              </a:pPr>
              <a:t>7</a:t>
            </a:fld>
            <a:endParaRPr lang="en-US"/>
          </a:p>
        </p:txBody>
      </p:sp>
      <p:pic>
        <p:nvPicPr>
          <p:cNvPr id="9" name="Picture 8">
            <a:extLst>
              <a:ext uri="{FF2B5EF4-FFF2-40B4-BE49-F238E27FC236}">
                <a16:creationId xmlns:a16="http://schemas.microsoft.com/office/drawing/2014/main" id="{5AED6DE8-AFB3-18D0-D52A-2EE792610D02}"/>
              </a:ext>
            </a:extLst>
          </p:cNvPr>
          <p:cNvPicPr>
            <a:picLocks noChangeAspect="1"/>
          </p:cNvPicPr>
          <p:nvPr/>
        </p:nvPicPr>
        <p:blipFill>
          <a:blip r:embed="rId4"/>
          <a:stretch>
            <a:fillRect/>
          </a:stretch>
        </p:blipFill>
        <p:spPr>
          <a:xfrm>
            <a:off x="8016346" y="5976390"/>
            <a:ext cx="3200677" cy="493819"/>
          </a:xfrm>
          <a:prstGeom prst="rect">
            <a:avLst/>
          </a:prstGeom>
        </p:spPr>
      </p:pic>
    </p:spTree>
    <p:extLst>
      <p:ext uri="{BB962C8B-B14F-4D97-AF65-F5344CB8AC3E}">
        <p14:creationId xmlns:p14="http://schemas.microsoft.com/office/powerpoint/2010/main" val="42688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Content Placeholder 10">
            <a:extLst>
              <a:ext uri="{FF2B5EF4-FFF2-40B4-BE49-F238E27FC236}">
                <a16:creationId xmlns:a16="http://schemas.microsoft.com/office/drawing/2014/main" id="{6C554588-9528-A9DA-622E-CE32A25D07A2}"/>
              </a:ext>
            </a:extLst>
          </p:cNvPr>
          <p:cNvSpPr>
            <a:spLocks noGrp="1"/>
          </p:cNvSpPr>
          <p:nvPr>
            <p:ph idx="1"/>
          </p:nvPr>
        </p:nvSpPr>
        <p:spPr>
          <a:xfrm>
            <a:off x="0" y="1045029"/>
            <a:ext cx="3415004" cy="4861249"/>
          </a:xfrm>
        </p:spPr>
        <p:txBody>
          <a:bodyPr anchor="t">
            <a:normAutofit/>
          </a:bodyPr>
          <a:lstStyle/>
          <a:p>
            <a:pPr marL="0" indent="0" algn="ctr">
              <a:buNone/>
            </a:pPr>
            <a:r>
              <a:rPr lang="en-US" sz="4000" dirty="0">
                <a:solidFill>
                  <a:srgbClr val="FFFFFF"/>
                </a:solidFill>
              </a:rPr>
              <a:t>Automatic Me</a:t>
            </a:r>
          </a:p>
          <a:p>
            <a:pPr marL="0" indent="0" algn="ctr">
              <a:buNone/>
            </a:pPr>
            <a:endParaRPr lang="en-US" sz="4000" dirty="0">
              <a:solidFill>
                <a:srgbClr val="FFFFFF"/>
              </a:solidFill>
            </a:endParaRPr>
          </a:p>
          <a:p>
            <a:pPr marL="0" indent="0" algn="ctr">
              <a:buNone/>
            </a:pPr>
            <a:endParaRPr lang="en-US" sz="4000" dirty="0">
              <a:solidFill>
                <a:srgbClr val="FFFFFF"/>
              </a:solidFill>
            </a:endParaRPr>
          </a:p>
          <a:p>
            <a:pPr marL="0" indent="0" algn="ctr">
              <a:buNone/>
            </a:pPr>
            <a:r>
              <a:rPr lang="en-US" sz="4000" dirty="0">
                <a:solidFill>
                  <a:srgbClr val="FFFFFF"/>
                </a:solidFill>
              </a:rPr>
              <a:t>Set Back Me</a:t>
            </a:r>
          </a:p>
          <a:p>
            <a:pPr marL="0" indent="0" algn="ctr">
              <a:buNone/>
            </a:pPr>
            <a:endParaRPr lang="en-US" sz="4000" dirty="0">
              <a:solidFill>
                <a:srgbClr val="FFFFFF"/>
              </a:solidFill>
            </a:endParaRPr>
          </a:p>
          <a:p>
            <a:pPr marL="0" indent="0" algn="ctr">
              <a:buNone/>
            </a:pPr>
            <a:endParaRPr lang="en-US" sz="4000" dirty="0">
              <a:solidFill>
                <a:srgbClr val="FFFFFF"/>
              </a:solidFill>
            </a:endParaRPr>
          </a:p>
          <a:p>
            <a:pPr marL="0" indent="0" algn="ctr">
              <a:buNone/>
            </a:pPr>
            <a:r>
              <a:rPr lang="en-US" sz="4000" dirty="0">
                <a:solidFill>
                  <a:srgbClr val="FFFFFF"/>
                </a:solidFill>
              </a:rPr>
              <a:t>Smarter Me</a:t>
            </a:r>
          </a:p>
        </p:txBody>
      </p:sp>
      <p:pic>
        <p:nvPicPr>
          <p:cNvPr id="7" name="Content Placeholder 6" descr="A picture containing outdoor, fence&#10;&#10;Description automatically generated">
            <a:extLst>
              <a:ext uri="{FF2B5EF4-FFF2-40B4-BE49-F238E27FC236}">
                <a16:creationId xmlns:a16="http://schemas.microsoft.com/office/drawing/2014/main" id="{3D551783-3F97-7EEB-5B40-7FB3A7FA82B6}"/>
              </a:ext>
            </a:extLst>
          </p:cNvPr>
          <p:cNvPicPr>
            <a:picLocks noChangeAspect="1"/>
          </p:cNvPicPr>
          <p:nvPr/>
        </p:nvPicPr>
        <p:blipFill rotWithShape="1">
          <a:blip r:embed="rId3">
            <a:extLst>
              <a:ext uri="{28A0092B-C50C-407E-A947-70E740481C1C}">
                <a14:useLocalDpi xmlns:a14="http://schemas.microsoft.com/office/drawing/2010/main" val="0"/>
              </a:ext>
            </a:extLst>
          </a:blip>
          <a:srcRect t="24714" b="29504"/>
          <a:stretch/>
        </p:blipFill>
        <p:spPr>
          <a:xfrm>
            <a:off x="3778897" y="758952"/>
            <a:ext cx="7772401" cy="5330952"/>
          </a:xfrm>
          <a:prstGeom prst="rect">
            <a:avLst/>
          </a:prstGeom>
        </p:spPr>
      </p:pic>
      <p:sp>
        <p:nvSpPr>
          <p:cNvPr id="4" name="Footer Placeholder 3">
            <a:extLst>
              <a:ext uri="{FF2B5EF4-FFF2-40B4-BE49-F238E27FC236}">
                <a16:creationId xmlns:a16="http://schemas.microsoft.com/office/drawing/2014/main" id="{C9690144-5B72-39B4-549E-DF4B7DB454F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CA"/>
              <a:t>© 2022 Workplace Education Manitoba – all rights reserved</a:t>
            </a:r>
          </a:p>
        </p:txBody>
      </p:sp>
      <p:sp>
        <p:nvSpPr>
          <p:cNvPr id="5" name="Slide Number Placeholder 4">
            <a:extLst>
              <a:ext uri="{FF2B5EF4-FFF2-40B4-BE49-F238E27FC236}">
                <a16:creationId xmlns:a16="http://schemas.microsoft.com/office/drawing/2014/main" id="{B297D984-D429-1F63-DAFB-EE7F0D018D02}"/>
              </a:ext>
            </a:extLst>
          </p:cNvPr>
          <p:cNvSpPr>
            <a:spLocks noGrp="1"/>
          </p:cNvSpPr>
          <p:nvPr>
            <p:ph type="sldNum" sz="quarter" idx="12"/>
          </p:nvPr>
        </p:nvSpPr>
        <p:spPr>
          <a:xfrm>
            <a:off x="10634135" y="6356350"/>
            <a:ext cx="1530927" cy="365125"/>
          </a:xfrm>
        </p:spPr>
        <p:txBody>
          <a:bodyPr>
            <a:normAutofit/>
          </a:bodyPr>
          <a:lstStyle/>
          <a:p>
            <a:pPr>
              <a:spcAft>
                <a:spcPts val="600"/>
              </a:spcAft>
            </a:pPr>
            <a:fld id="{70BB7F92-939C-4FFE-9C4B-B2E95C123AE9}" type="slidenum">
              <a:rPr lang="en-CA" smtClean="0"/>
              <a:pPr>
                <a:spcAft>
                  <a:spcPts val="600"/>
                </a:spcAft>
              </a:pPr>
              <a:t>8</a:t>
            </a:fld>
            <a:endParaRPr lang="en-CA"/>
          </a:p>
        </p:txBody>
      </p:sp>
      <p:pic>
        <p:nvPicPr>
          <p:cNvPr id="8" name="Picture 7">
            <a:extLst>
              <a:ext uri="{FF2B5EF4-FFF2-40B4-BE49-F238E27FC236}">
                <a16:creationId xmlns:a16="http://schemas.microsoft.com/office/drawing/2014/main" id="{00E008B2-A601-6432-C932-92DE16E911F9}"/>
              </a:ext>
            </a:extLst>
          </p:cNvPr>
          <p:cNvPicPr>
            <a:picLocks noChangeAspect="1"/>
          </p:cNvPicPr>
          <p:nvPr/>
        </p:nvPicPr>
        <p:blipFill>
          <a:blip r:embed="rId4"/>
          <a:stretch>
            <a:fillRect/>
          </a:stretch>
        </p:blipFill>
        <p:spPr>
          <a:xfrm>
            <a:off x="8350621" y="6045093"/>
            <a:ext cx="3200677" cy="493819"/>
          </a:xfrm>
          <a:prstGeom prst="rect">
            <a:avLst/>
          </a:prstGeom>
        </p:spPr>
      </p:pic>
    </p:spTree>
    <p:extLst>
      <p:ext uri="{BB962C8B-B14F-4D97-AF65-F5344CB8AC3E}">
        <p14:creationId xmlns:p14="http://schemas.microsoft.com/office/powerpoint/2010/main" val="181969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5EA045F3-4ABE-71C6-7DEA-E3EDD13532B9}"/>
              </a:ext>
            </a:extLst>
          </p:cNvPr>
          <p:cNvSpPr txBox="1"/>
          <p:nvPr/>
        </p:nvSpPr>
        <p:spPr>
          <a:xfrm>
            <a:off x="4602471" y="1530890"/>
            <a:ext cx="7088787" cy="4536682"/>
          </a:xfrm>
          <a:prstGeom prst="rect">
            <a:avLst/>
          </a:prstGeom>
        </p:spPr>
        <p:txBody>
          <a:bodyPr vert="horz" lIns="91440" tIns="45720" rIns="91440" bIns="45720" rtlCol="0" anchor="ctr">
            <a:normAutofit lnSpcReduction="10000"/>
          </a:bodyPr>
          <a:lstStyle/>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indent="-182880" defTabSz="914400">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endParaRPr>
          </a:p>
          <a:p>
            <a:pPr defTabSz="914400">
              <a:lnSpc>
                <a:spcPct val="90000"/>
              </a:lnSpc>
              <a:spcAft>
                <a:spcPts val="600"/>
              </a:spcAft>
              <a:buClr>
                <a:schemeClr val="accent1"/>
              </a:buClr>
            </a:pPr>
            <a:r>
              <a:rPr lang="en-US" sz="2400" b="1" dirty="0">
                <a:solidFill>
                  <a:schemeClr val="tx1">
                    <a:lumMod val="65000"/>
                    <a:lumOff val="35000"/>
                  </a:schemeClr>
                </a:solidFill>
              </a:rPr>
              <a:t>The Three Elements of Self-Efficacy</a:t>
            </a:r>
          </a:p>
          <a:p>
            <a:pPr indent="-182880" defTabSz="914400">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endParaRPr>
          </a:p>
          <a:p>
            <a:pPr defTabSz="914400">
              <a:lnSpc>
                <a:spcPct val="90000"/>
              </a:lnSpc>
              <a:spcAft>
                <a:spcPts val="600"/>
              </a:spcAft>
              <a:buClr>
                <a:schemeClr val="accent1"/>
              </a:buClr>
            </a:pPr>
            <a:r>
              <a:rPr lang="en-US" sz="2400" dirty="0">
                <a:solidFill>
                  <a:schemeClr val="tx1">
                    <a:lumMod val="65000"/>
                    <a:lumOff val="35000"/>
                  </a:schemeClr>
                </a:solidFill>
              </a:rPr>
              <a:t>• </a:t>
            </a:r>
            <a:r>
              <a:rPr lang="en-US" sz="2400" b="1" dirty="0">
                <a:solidFill>
                  <a:schemeClr val="tx1">
                    <a:lumMod val="65000"/>
                    <a:lumOff val="35000"/>
                  </a:schemeClr>
                </a:solidFill>
              </a:rPr>
              <a:t>Beliefs-Based</a:t>
            </a:r>
            <a:r>
              <a:rPr lang="en-US" sz="2400" dirty="0">
                <a:solidFill>
                  <a:schemeClr val="tx1">
                    <a:lumMod val="65000"/>
                    <a:lumOff val="35000"/>
                  </a:schemeClr>
                </a:solidFill>
              </a:rPr>
              <a:t> – believe it or not. Your underlying beliefs wire you for success or failure. </a:t>
            </a:r>
          </a:p>
          <a:p>
            <a:pPr indent="-182880" defTabSz="914400">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endParaRPr>
          </a:p>
          <a:p>
            <a:pPr defTabSz="914400">
              <a:lnSpc>
                <a:spcPct val="90000"/>
              </a:lnSpc>
              <a:spcAft>
                <a:spcPts val="600"/>
              </a:spcAft>
              <a:buClr>
                <a:schemeClr val="accent1"/>
              </a:buClr>
            </a:pPr>
            <a:r>
              <a:rPr lang="en-US" sz="2400" dirty="0">
                <a:solidFill>
                  <a:schemeClr val="tx1">
                    <a:lumMod val="65000"/>
                    <a:lumOff val="35000"/>
                  </a:schemeClr>
                </a:solidFill>
              </a:rPr>
              <a:t>• </a:t>
            </a:r>
            <a:r>
              <a:rPr lang="en-US" sz="2400" b="1" dirty="0">
                <a:solidFill>
                  <a:schemeClr val="tx1">
                    <a:lumMod val="65000"/>
                    <a:lumOff val="35000"/>
                  </a:schemeClr>
                </a:solidFill>
              </a:rPr>
              <a:t>Ability-Based</a:t>
            </a:r>
            <a:r>
              <a:rPr lang="en-US" sz="2400" dirty="0">
                <a:solidFill>
                  <a:schemeClr val="tx1">
                    <a:lumMod val="65000"/>
                    <a:lumOff val="35000"/>
                  </a:schemeClr>
                </a:solidFill>
              </a:rPr>
              <a:t> – you need skills to make an impact on your work life. </a:t>
            </a:r>
          </a:p>
          <a:p>
            <a:pPr indent="-182880" defTabSz="914400">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endParaRPr>
          </a:p>
          <a:p>
            <a:pPr defTabSz="914400">
              <a:lnSpc>
                <a:spcPct val="90000"/>
              </a:lnSpc>
              <a:spcAft>
                <a:spcPts val="600"/>
              </a:spcAft>
              <a:buClr>
                <a:schemeClr val="accent1"/>
              </a:buClr>
            </a:pPr>
            <a:r>
              <a:rPr lang="en-US" sz="2400" dirty="0">
                <a:solidFill>
                  <a:schemeClr val="tx1">
                    <a:lumMod val="65000"/>
                    <a:lumOff val="35000"/>
                  </a:schemeClr>
                </a:solidFill>
              </a:rPr>
              <a:t>• </a:t>
            </a:r>
            <a:r>
              <a:rPr lang="en-US" sz="2400" b="1" dirty="0">
                <a:solidFill>
                  <a:schemeClr val="tx1">
                    <a:lumMod val="65000"/>
                    <a:lumOff val="35000"/>
                  </a:schemeClr>
                </a:solidFill>
              </a:rPr>
              <a:t>Situation-Based</a:t>
            </a:r>
            <a:r>
              <a:rPr lang="en-US" sz="2400" dirty="0">
                <a:solidFill>
                  <a:schemeClr val="tx1">
                    <a:lumMod val="65000"/>
                    <a:lumOff val="35000"/>
                  </a:schemeClr>
                </a:solidFill>
              </a:rPr>
              <a:t> – self-efficacy can vary from one situation to another.</a:t>
            </a:r>
          </a:p>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a:p>
            <a:pPr indent="-182880" defTabSz="914400">
              <a:lnSpc>
                <a:spcPct val="90000"/>
              </a:lnSpc>
              <a:spcAft>
                <a:spcPts val="600"/>
              </a:spcAft>
              <a:buClr>
                <a:schemeClr val="accent1"/>
              </a:buClr>
              <a:buFont typeface="Wingdings 2" pitchFamily="18" charset="2"/>
              <a:buChar char=""/>
            </a:pPr>
            <a:endParaRPr lang="en-US" sz="1400" dirty="0">
              <a:solidFill>
                <a:schemeClr val="tx1">
                  <a:lumMod val="65000"/>
                  <a:lumOff val="35000"/>
                </a:schemeClr>
              </a:solidFill>
            </a:endParaRPr>
          </a:p>
        </p:txBody>
      </p:sp>
      <p:sp>
        <p:nvSpPr>
          <p:cNvPr id="18" name="Freeform: Shape 17">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2139B869-0A24-6CAA-C7C4-22F6B9FAF2D8}"/>
              </a:ext>
            </a:extLst>
          </p:cNvPr>
          <p:cNvSpPr>
            <a:spLocks noGrp="1"/>
          </p:cNvSpPr>
          <p:nvPr>
            <p:ph type="ftr" sz="quarter" idx="11"/>
          </p:nvPr>
        </p:nvSpPr>
        <p:spPr>
          <a:xfrm>
            <a:off x="4361606" y="6356350"/>
            <a:ext cx="5419179" cy="365125"/>
          </a:xfrm>
        </p:spPr>
        <p:txBody>
          <a:bodyPr vert="horz" lIns="91440" tIns="45720" rIns="91440" bIns="45720" rtlCol="0" anchor="ctr">
            <a:normAutofit/>
          </a:bodyPr>
          <a:lstStyle/>
          <a:p>
            <a:pPr>
              <a:spcAft>
                <a:spcPts val="600"/>
              </a:spcAft>
            </a:pPr>
            <a:r>
              <a:rPr lang="en-US"/>
              <a:t>© 2022 Workplace Education Manitoba – all rights reserved</a:t>
            </a:r>
          </a:p>
        </p:txBody>
      </p:sp>
      <p:sp>
        <p:nvSpPr>
          <p:cNvPr id="3" name="Slide Number Placeholder 2">
            <a:extLst>
              <a:ext uri="{FF2B5EF4-FFF2-40B4-BE49-F238E27FC236}">
                <a16:creationId xmlns:a16="http://schemas.microsoft.com/office/drawing/2014/main" id="{5B56DAA5-7239-2E32-40F4-F41C54B85E99}"/>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70BB7F92-939C-4FFE-9C4B-B2E95C123AE9}" type="slidenum">
              <a:rPr lang="en-US" b="1" kern="1200" dirty="0">
                <a:solidFill>
                  <a:schemeClr val="accent1"/>
                </a:solidFill>
                <a:latin typeface="+mn-lt"/>
                <a:ea typeface="+mn-ea"/>
                <a:cs typeface="+mn-cs"/>
              </a:rPr>
              <a:pPr>
                <a:spcAft>
                  <a:spcPts val="600"/>
                </a:spcAft>
              </a:pPr>
              <a:t>9</a:t>
            </a:fld>
            <a:endParaRPr lang="en-US" b="1" kern="1200" dirty="0">
              <a:solidFill>
                <a:schemeClr val="accent1"/>
              </a:solidFill>
              <a:latin typeface="+mn-lt"/>
              <a:ea typeface="+mn-ea"/>
              <a:cs typeface="+mn-cs"/>
            </a:endParaRPr>
          </a:p>
        </p:txBody>
      </p:sp>
      <p:sp>
        <p:nvSpPr>
          <p:cNvPr id="6" name="TextBox 5">
            <a:extLst>
              <a:ext uri="{FF2B5EF4-FFF2-40B4-BE49-F238E27FC236}">
                <a16:creationId xmlns:a16="http://schemas.microsoft.com/office/drawing/2014/main" id="{195317EC-17EF-5993-2EDE-4B5B4D1B9C10}"/>
              </a:ext>
            </a:extLst>
          </p:cNvPr>
          <p:cNvSpPr txBox="1"/>
          <p:nvPr/>
        </p:nvSpPr>
        <p:spPr>
          <a:xfrm>
            <a:off x="171690" y="839105"/>
            <a:ext cx="3526972" cy="3754874"/>
          </a:xfrm>
          <a:prstGeom prst="rect">
            <a:avLst/>
          </a:prstGeom>
          <a:noFill/>
        </p:spPr>
        <p:txBody>
          <a:bodyPr wrap="square" rtlCol="0">
            <a:spAutoFit/>
          </a:bodyPr>
          <a:lstStyle/>
          <a:p>
            <a:r>
              <a:rPr lang="en-US" sz="2800" i="1" dirty="0">
                <a:solidFill>
                  <a:schemeClr val="bg1"/>
                </a:solidFill>
              </a:rPr>
              <a:t>“Self-efficacy is a person’s belief in his or her ability to succeed in a particular situation.”</a:t>
            </a:r>
          </a:p>
          <a:p>
            <a:endParaRPr lang="en-US" sz="800" dirty="0">
              <a:solidFill>
                <a:schemeClr val="bg1"/>
              </a:solidFill>
            </a:endParaRPr>
          </a:p>
          <a:p>
            <a:pPr algn="r"/>
            <a:r>
              <a:rPr lang="en-US" sz="2000" dirty="0">
                <a:solidFill>
                  <a:schemeClr val="bg1"/>
                </a:solidFill>
              </a:rPr>
              <a:t>~Albert Bandura</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14925926"/>
      </p:ext>
    </p:extLst>
  </p:cSld>
  <p:clrMapOvr>
    <a:masterClrMapping/>
  </p:clrMapOvr>
</p:sld>
</file>

<file path=ppt/theme/theme1.xml><?xml version="1.0" encoding="utf-8"?>
<a:theme xmlns:a="http://schemas.openxmlformats.org/drawingml/2006/main" name="Fr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6551</TotalTime>
  <Words>1995</Words>
  <Application>Microsoft Office PowerPoint</Application>
  <PresentationFormat>Widescreen</PresentationFormat>
  <Paragraphs>244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Times New Roman</vt:lpstr>
      <vt:lpstr>Wingdings</vt:lpstr>
      <vt:lpstr>Wingdings 2</vt:lpstr>
      <vt:lpstr>Frame</vt:lpstr>
      <vt:lpstr>CHANGE READINESS   SESSION 4 Mastery and Maintenance  </vt:lpstr>
      <vt:lpstr>PowerPoint Presentation</vt:lpstr>
      <vt:lpstr>ACTIVATOR:  The 5 C’s</vt:lpstr>
      <vt:lpstr>PowerPoint Presentation</vt:lpstr>
      <vt:lpstr>The 5 Building Blocks of Change</vt:lpstr>
      <vt:lpstr>Common Mind Traps</vt:lpstr>
      <vt:lpstr>PowerPoint Presentation</vt:lpstr>
      <vt:lpstr>PowerPoint Presentation</vt:lpstr>
      <vt:lpstr>PowerPoint Presentation</vt:lpstr>
      <vt:lpstr>PERSONAL MASTERY</vt:lpstr>
      <vt:lpstr>PowerPoint Presentation</vt:lpstr>
      <vt:lpstr>STRENGTHS AREAS FOR DEVELOPMENT ACTION STEP TOWARD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Management Basics Overview</dc:title>
  <dc:creator>Donna Whyte</dc:creator>
  <cp:lastModifiedBy>Diane Stadnyk</cp:lastModifiedBy>
  <cp:revision>100</cp:revision>
  <cp:lastPrinted>2022-10-25T04:43:42Z</cp:lastPrinted>
  <dcterms:created xsi:type="dcterms:W3CDTF">2022-09-11T23:42:46Z</dcterms:created>
  <dcterms:modified xsi:type="dcterms:W3CDTF">2023-01-13T20:13:29Z</dcterms:modified>
</cp:coreProperties>
</file>