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87" r:id="rId2"/>
    <p:sldMasterId id="2147483705" r:id="rId3"/>
    <p:sldMasterId id="2147483717" r:id="rId4"/>
    <p:sldMasterId id="2147483729" r:id="rId5"/>
    <p:sldMasterId id="2147483741" r:id="rId6"/>
    <p:sldMasterId id="2147483753" r:id="rId7"/>
    <p:sldMasterId id="2147483765" r:id="rId8"/>
  </p:sldMasterIdLst>
  <p:notesMasterIdLst>
    <p:notesMasterId r:id="rId51"/>
  </p:notesMasterIdLst>
  <p:sldIdLst>
    <p:sldId id="363" r:id="rId9"/>
    <p:sldId id="296" r:id="rId10"/>
    <p:sldId id="365" r:id="rId11"/>
    <p:sldId id="361" r:id="rId12"/>
    <p:sldId id="366" r:id="rId13"/>
    <p:sldId id="367" r:id="rId14"/>
    <p:sldId id="398" r:id="rId15"/>
    <p:sldId id="479" r:id="rId16"/>
    <p:sldId id="476" r:id="rId17"/>
    <p:sldId id="480" r:id="rId18"/>
    <p:sldId id="481" r:id="rId19"/>
    <p:sldId id="465" r:id="rId20"/>
    <p:sldId id="457" r:id="rId21"/>
    <p:sldId id="456" r:id="rId22"/>
    <p:sldId id="458" r:id="rId23"/>
    <p:sldId id="459" r:id="rId24"/>
    <p:sldId id="460" r:id="rId25"/>
    <p:sldId id="461" r:id="rId26"/>
    <p:sldId id="463" r:id="rId27"/>
    <p:sldId id="482" r:id="rId28"/>
    <p:sldId id="474" r:id="rId29"/>
    <p:sldId id="483" r:id="rId30"/>
    <p:sldId id="492" r:id="rId31"/>
    <p:sldId id="455" r:id="rId32"/>
    <p:sldId id="454" r:id="rId33"/>
    <p:sldId id="478" r:id="rId34"/>
    <p:sldId id="477" r:id="rId35"/>
    <p:sldId id="468" r:id="rId36"/>
    <p:sldId id="467" r:id="rId37"/>
    <p:sldId id="484" r:id="rId38"/>
    <p:sldId id="470" r:id="rId39"/>
    <p:sldId id="485" r:id="rId40"/>
    <p:sldId id="486" r:id="rId41"/>
    <p:sldId id="487" r:id="rId42"/>
    <p:sldId id="469" r:id="rId43"/>
    <p:sldId id="488" r:id="rId44"/>
    <p:sldId id="490" r:id="rId45"/>
    <p:sldId id="489" r:id="rId46"/>
    <p:sldId id="473" r:id="rId47"/>
    <p:sldId id="381" r:id="rId48"/>
    <p:sldId id="491" r:id="rId49"/>
    <p:sldId id="378"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4D4D"/>
    <a:srgbClr val="969696"/>
    <a:srgbClr val="777777"/>
    <a:srgbClr val="800080"/>
    <a:srgbClr val="00FFFF"/>
    <a:srgbClr val="FF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3416" autoAdjust="0"/>
  </p:normalViewPr>
  <p:slideViewPr>
    <p:cSldViewPr snapToObjects="1">
      <p:cViewPr varScale="1">
        <p:scale>
          <a:sx n="69" d="100"/>
          <a:sy n="69" d="100"/>
        </p:scale>
        <p:origin x="-14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B83CE42-542A-2C43-89D2-05D5B058406D}" type="datetimeFigureOut">
              <a:rPr lang="en-US" smtClean="0"/>
              <a:pPr/>
              <a:t>2/15/2018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288BAD7-F775-8840-AB23-41666D10AC68}" type="slidenum">
              <a:rPr lang="en-US" smtClean="0"/>
              <a:pPr/>
              <a:t>‹#›</a:t>
            </a:fld>
            <a:endParaRPr lang="en-US"/>
          </a:p>
        </p:txBody>
      </p:sp>
    </p:spTree>
    <p:extLst>
      <p:ext uri="{BB962C8B-B14F-4D97-AF65-F5344CB8AC3E}">
        <p14:creationId xmlns:p14="http://schemas.microsoft.com/office/powerpoint/2010/main" val="37530951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1</a:t>
            </a:fld>
            <a:endParaRPr lang="en-US"/>
          </a:p>
        </p:txBody>
      </p:sp>
    </p:spTree>
    <p:extLst>
      <p:ext uri="{BB962C8B-B14F-4D97-AF65-F5344CB8AC3E}">
        <p14:creationId xmlns:p14="http://schemas.microsoft.com/office/powerpoint/2010/main" val="204478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10</a:t>
            </a:fld>
            <a:endParaRPr lang="en-US"/>
          </a:p>
        </p:txBody>
      </p:sp>
    </p:spTree>
    <p:extLst>
      <p:ext uri="{BB962C8B-B14F-4D97-AF65-F5344CB8AC3E}">
        <p14:creationId xmlns:p14="http://schemas.microsoft.com/office/powerpoint/2010/main" val="384327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a:t>
            </a:r>
            <a:r>
              <a:rPr lang="en-US" baseline="0" dirty="0" smtClean="0"/>
              <a:t> ideas consequences of not changing at work.</a:t>
            </a:r>
          </a:p>
          <a:p>
            <a:endParaRPr lang="en-US" baseline="0" dirty="0" smtClean="0"/>
          </a:p>
          <a:p>
            <a:endParaRPr lang="en-US" baseline="0" dirty="0" smtClean="0"/>
          </a:p>
          <a:p>
            <a:r>
              <a:rPr lang="en-US" baseline="0" dirty="0" smtClean="0"/>
              <a:t>Could any of these consequences happen at home or in community? Example?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11</a:t>
            </a:fld>
            <a:endParaRPr lang="en-US"/>
          </a:p>
        </p:txBody>
      </p:sp>
    </p:spTree>
    <p:extLst>
      <p:ext uri="{BB962C8B-B14F-4D97-AF65-F5344CB8AC3E}">
        <p14:creationId xmlns:p14="http://schemas.microsoft.com/office/powerpoint/2010/main" val="371731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just talked</a:t>
            </a:r>
            <a:r>
              <a:rPr lang="en-CA" baseline="0" dirty="0" smtClean="0"/>
              <a:t> about the fact that continuous learning is essential for personal growth.</a:t>
            </a:r>
          </a:p>
          <a:p>
            <a:endParaRPr lang="en-CA" baseline="0" dirty="0" smtClean="0"/>
          </a:p>
          <a:p>
            <a:r>
              <a:rPr lang="en-CA" baseline="0" dirty="0" smtClean="0"/>
              <a:t>The five building blocks of change are based on the ADKAR model by </a:t>
            </a:r>
            <a:r>
              <a:rPr lang="en-CA" baseline="0" dirty="0" err="1" smtClean="0"/>
              <a:t>Prosci</a:t>
            </a:r>
            <a:r>
              <a:rPr lang="en-CA" baseline="0" dirty="0" smtClean="0"/>
              <a:t> (</a:t>
            </a:r>
            <a:r>
              <a:rPr lang="en-CA" baseline="0" dirty="0" err="1" smtClean="0"/>
              <a:t>prosigh</a:t>
            </a:r>
            <a:r>
              <a:rPr lang="en-CA" baseline="0" dirty="0" smtClean="0"/>
              <a:t>)</a:t>
            </a:r>
          </a:p>
          <a:p>
            <a:endParaRPr lang="en-CA" baseline="0" dirty="0" smtClean="0"/>
          </a:p>
          <a:p>
            <a:r>
              <a:rPr lang="en-CA" baseline="0" dirty="0" smtClean="0"/>
              <a:t>This is an individual change model and we are going to discuss these 5 steps for making successful change whether it is at work, home or in the community.</a:t>
            </a:r>
          </a:p>
          <a:p>
            <a:endParaRPr lang="en-CA" baseline="0" dirty="0" smtClean="0"/>
          </a:p>
          <a:p>
            <a:r>
              <a:rPr lang="en-CA" baseline="0" dirty="0" smtClean="0"/>
              <a:t>It describes the phases that will have to go through for successful change.</a:t>
            </a:r>
          </a:p>
          <a:p>
            <a:endParaRPr lang="en-CA" baseline="0" dirty="0" smtClean="0"/>
          </a:p>
          <a:p>
            <a:r>
              <a:rPr lang="en-CA" baseline="0" dirty="0" smtClean="0"/>
              <a:t>A – awareness of the need for change</a:t>
            </a:r>
          </a:p>
          <a:p>
            <a:r>
              <a:rPr lang="en-CA" baseline="0" dirty="0" smtClean="0"/>
              <a:t>D – desire to participate and support the change</a:t>
            </a:r>
          </a:p>
          <a:p>
            <a:r>
              <a:rPr lang="en-CA" baseline="0" dirty="0" smtClean="0"/>
              <a:t>K – knowledge on how to change</a:t>
            </a:r>
          </a:p>
          <a:p>
            <a:r>
              <a:rPr lang="en-CA" baseline="0" dirty="0" smtClean="0"/>
              <a:t>A – ability to implement required skills and behaviours</a:t>
            </a:r>
          </a:p>
          <a:p>
            <a:r>
              <a:rPr lang="en-CA" baseline="0" dirty="0" smtClean="0"/>
              <a:t>R – reinforcement to sustain the change</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12</a:t>
            </a:fld>
            <a:endParaRPr lang="en-US"/>
          </a:p>
        </p:txBody>
      </p:sp>
    </p:spTree>
    <p:extLst>
      <p:ext uri="{BB962C8B-B14F-4D97-AF65-F5344CB8AC3E}">
        <p14:creationId xmlns:p14="http://schemas.microsoft.com/office/powerpoint/2010/main" val="1658058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13</a:t>
            </a:fld>
            <a:endParaRPr lang="en-US"/>
          </a:p>
        </p:txBody>
      </p:sp>
    </p:spTree>
    <p:extLst>
      <p:ext uri="{BB962C8B-B14F-4D97-AF65-F5344CB8AC3E}">
        <p14:creationId xmlns:p14="http://schemas.microsoft.com/office/powerpoint/2010/main" val="1109051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the nature of the change?</a:t>
            </a:r>
          </a:p>
          <a:p>
            <a:endParaRPr lang="en-CA" dirty="0" smtClean="0"/>
          </a:p>
          <a:p>
            <a:r>
              <a:rPr lang="en-CA" dirty="0" smtClean="0"/>
              <a:t>Why</a:t>
            </a:r>
            <a:r>
              <a:rPr lang="en-CA" baseline="0" dirty="0" smtClean="0"/>
              <a:t> is this change happening or needed?</a:t>
            </a:r>
          </a:p>
          <a:p>
            <a:endParaRPr lang="en-CA" baseline="0" dirty="0" smtClean="0"/>
          </a:p>
          <a:p>
            <a:r>
              <a:rPr lang="en-CA" baseline="0" dirty="0" smtClean="0"/>
              <a:t>What is the risk of not changing? Is this important?</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14</a:t>
            </a:fld>
            <a:endParaRPr lang="en-US"/>
          </a:p>
        </p:txBody>
      </p:sp>
    </p:spTree>
    <p:extLst>
      <p:ext uri="{BB962C8B-B14F-4D97-AF65-F5344CB8AC3E}">
        <p14:creationId xmlns:p14="http://schemas.microsoft.com/office/powerpoint/2010/main" val="397539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includes personal motivation to support the change.</a:t>
            </a:r>
          </a:p>
          <a:p>
            <a:endParaRPr lang="en-CA" dirty="0" smtClean="0"/>
          </a:p>
          <a:p>
            <a:r>
              <a:rPr lang="en-CA" dirty="0" smtClean="0"/>
              <a:t>Why is</a:t>
            </a:r>
            <a:r>
              <a:rPr lang="en-CA" baseline="0" dirty="0" smtClean="0"/>
              <a:t> it important to change?</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15</a:t>
            </a:fld>
            <a:endParaRPr lang="en-US"/>
          </a:p>
        </p:txBody>
      </p:sp>
    </p:spTree>
    <p:extLst>
      <p:ext uri="{BB962C8B-B14F-4D97-AF65-F5344CB8AC3E}">
        <p14:creationId xmlns:p14="http://schemas.microsoft.com/office/powerpoint/2010/main" val="71453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a:t>
            </a:r>
            <a:r>
              <a:rPr lang="en-CA" baseline="0" dirty="0" smtClean="0"/>
              <a:t> the development of the knowledge, skills and behaviours during and after the change.</a:t>
            </a:r>
          </a:p>
          <a:p>
            <a:endParaRPr lang="en-CA" baseline="0" dirty="0" smtClean="0"/>
          </a:p>
          <a:p>
            <a:r>
              <a:rPr lang="en-CA" baseline="0" dirty="0" smtClean="0"/>
              <a:t>What are some things that you can do?</a:t>
            </a:r>
          </a:p>
          <a:p>
            <a:r>
              <a:rPr lang="en-CA" baseline="0" dirty="0" smtClean="0"/>
              <a:t>Who can you look to?</a:t>
            </a:r>
          </a:p>
          <a:p>
            <a:endParaRPr lang="en-CA" baseline="0" dirty="0" smtClean="0"/>
          </a:p>
          <a:p>
            <a:endParaRPr lang="en-CA" baseline="0" dirty="0" smtClean="0"/>
          </a:p>
          <a:p>
            <a:r>
              <a:rPr lang="en-CA" baseline="0" dirty="0" smtClean="0"/>
              <a:t>This is also where the understanding of how to change develops.</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16</a:t>
            </a:fld>
            <a:endParaRPr lang="en-US"/>
          </a:p>
        </p:txBody>
      </p:sp>
    </p:spTree>
    <p:extLst>
      <p:ext uri="{BB962C8B-B14F-4D97-AF65-F5344CB8AC3E}">
        <p14:creationId xmlns:p14="http://schemas.microsoft.com/office/powerpoint/2010/main" val="184794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use/implementation</a:t>
            </a:r>
            <a:r>
              <a:rPr lang="en-CA" baseline="0" dirty="0" smtClean="0"/>
              <a:t> of the new skills – practice!!</a:t>
            </a:r>
          </a:p>
          <a:p>
            <a:endParaRPr lang="en-CA" baseline="0" dirty="0" smtClean="0"/>
          </a:p>
          <a:p>
            <a:r>
              <a:rPr lang="en-CA" baseline="0" dirty="0" smtClean="0"/>
              <a:t>You are able to demonstrate the ability to implement the change and to identify barriers that may inhibit implementing the change</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17</a:t>
            </a:fld>
            <a:endParaRPr lang="en-US"/>
          </a:p>
        </p:txBody>
      </p:sp>
    </p:spTree>
    <p:extLst>
      <p:ext uri="{BB962C8B-B14F-4D97-AF65-F5344CB8AC3E}">
        <p14:creationId xmlns:p14="http://schemas.microsoft.com/office/powerpoint/2010/main" val="356883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is where you sustain change.</a:t>
            </a:r>
          </a:p>
          <a:p>
            <a:endParaRPr lang="en-CA" baseline="0" dirty="0" smtClean="0"/>
          </a:p>
          <a:p>
            <a:r>
              <a:rPr lang="en-CA" baseline="0" dirty="0" smtClean="0"/>
              <a:t>You have the right mechanisms, supports, guides to keep change in place.</a:t>
            </a:r>
          </a:p>
          <a:p>
            <a:endParaRPr lang="en-CA" baseline="0" dirty="0" smtClean="0"/>
          </a:p>
          <a:p>
            <a:r>
              <a:rPr lang="en-CA" baseline="0" dirty="0" smtClean="0"/>
              <a:t>What are some example of reinforcement?  (Recognition, rewards, incentives, successes)</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18</a:t>
            </a:fld>
            <a:endParaRPr lang="en-US"/>
          </a:p>
        </p:txBody>
      </p:sp>
    </p:spTree>
    <p:extLst>
      <p:ext uri="{BB962C8B-B14F-4D97-AF65-F5344CB8AC3E}">
        <p14:creationId xmlns:p14="http://schemas.microsoft.com/office/powerpoint/2010/main" val="244007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review…</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19</a:t>
            </a:fld>
            <a:endParaRPr lang="en-US"/>
          </a:p>
        </p:txBody>
      </p:sp>
    </p:spTree>
    <p:extLst>
      <p:ext uri="{BB962C8B-B14F-4D97-AF65-F5344CB8AC3E}">
        <p14:creationId xmlns:p14="http://schemas.microsoft.com/office/powerpoint/2010/main" val="397814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2</a:t>
            </a:fld>
            <a:endParaRPr lang="en-US"/>
          </a:p>
        </p:txBody>
      </p:sp>
    </p:spTree>
    <p:extLst>
      <p:ext uri="{BB962C8B-B14F-4D97-AF65-F5344CB8AC3E}">
        <p14:creationId xmlns:p14="http://schemas.microsoft.com/office/powerpoint/2010/main" val="357301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20</a:t>
            </a:fld>
            <a:endParaRPr lang="en-US"/>
          </a:p>
        </p:txBody>
      </p:sp>
    </p:spTree>
    <p:extLst>
      <p:ext uri="{BB962C8B-B14F-4D97-AF65-F5344CB8AC3E}">
        <p14:creationId xmlns:p14="http://schemas.microsoft.com/office/powerpoint/2010/main" val="3330469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a:t>
            </a:r>
            <a:r>
              <a:rPr lang="en-CA" baseline="0" dirty="0" smtClean="0"/>
              <a:t> talk about filling the gaps – </a:t>
            </a:r>
          </a:p>
          <a:p>
            <a:endParaRPr lang="en-CA" baseline="0" dirty="0" smtClean="0"/>
          </a:p>
          <a:p>
            <a:r>
              <a:rPr lang="en-CA" baseline="0" dirty="0" smtClean="0"/>
              <a:t>A missing – confusion – communication for the reasons, face to face meetings on how the change will impact you personally</a:t>
            </a:r>
          </a:p>
          <a:p>
            <a:endParaRPr lang="en-CA" baseline="0" dirty="0" smtClean="0"/>
          </a:p>
          <a:p>
            <a:r>
              <a:rPr lang="en-CA" baseline="0" dirty="0" smtClean="0"/>
              <a:t>D missing – resistance – look for the why you are resisting, discuss this</a:t>
            </a:r>
          </a:p>
          <a:p>
            <a:endParaRPr lang="en-CA" baseline="0" dirty="0" smtClean="0"/>
          </a:p>
          <a:p>
            <a:r>
              <a:rPr lang="en-CA" baseline="0" dirty="0" smtClean="0"/>
              <a:t>K missing – fear/anxiety – get some training, how to change, learn the skills needed </a:t>
            </a:r>
          </a:p>
          <a:p>
            <a:endParaRPr lang="en-CA" baseline="0" dirty="0" smtClean="0"/>
          </a:p>
          <a:p>
            <a:r>
              <a:rPr lang="en-CA" baseline="0" dirty="0" smtClean="0"/>
              <a:t>A missing – frustration – more specific training to allow you to do what is needed on the job, coaching, troubleshooting</a:t>
            </a:r>
          </a:p>
          <a:p>
            <a:endParaRPr lang="en-CA" baseline="0" dirty="0" smtClean="0"/>
          </a:p>
          <a:p>
            <a:r>
              <a:rPr lang="en-CA" baseline="0" dirty="0" smtClean="0"/>
              <a:t>R missing – backsliding – reinforcement from those in charge or even your personal support team that change is here to stay, coaching.</a:t>
            </a:r>
          </a:p>
          <a:p>
            <a:r>
              <a:rPr lang="en-CA" baseline="0" dirty="0" smtClean="0"/>
              <a:t>                                    (tickets for speeding, weight gain, </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21</a:t>
            </a:fld>
            <a:endParaRPr lang="en-US"/>
          </a:p>
        </p:txBody>
      </p:sp>
    </p:spTree>
    <p:extLst>
      <p:ext uri="{BB962C8B-B14F-4D97-AF65-F5344CB8AC3E}">
        <p14:creationId xmlns:p14="http://schemas.microsoft.com/office/powerpoint/2010/main" val="310840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22</a:t>
            </a:fld>
            <a:endParaRPr lang="en-US"/>
          </a:p>
        </p:txBody>
      </p:sp>
    </p:spTree>
    <p:extLst>
      <p:ext uri="{BB962C8B-B14F-4D97-AF65-F5344CB8AC3E}">
        <p14:creationId xmlns:p14="http://schemas.microsoft.com/office/powerpoint/2010/main" val="132069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23</a:t>
            </a:fld>
            <a:endParaRPr lang="en-US"/>
          </a:p>
        </p:txBody>
      </p:sp>
    </p:spTree>
    <p:extLst>
      <p:ext uri="{BB962C8B-B14F-4D97-AF65-F5344CB8AC3E}">
        <p14:creationId xmlns:p14="http://schemas.microsoft.com/office/powerpoint/2010/main" val="301757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24</a:t>
            </a:fld>
            <a:endParaRPr lang="en-US"/>
          </a:p>
        </p:txBody>
      </p:sp>
    </p:spTree>
    <p:extLst>
      <p:ext uri="{BB962C8B-B14F-4D97-AF65-F5344CB8AC3E}">
        <p14:creationId xmlns:p14="http://schemas.microsoft.com/office/powerpoint/2010/main" val="1080068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25</a:t>
            </a:fld>
            <a:endParaRPr lang="en-US"/>
          </a:p>
        </p:txBody>
      </p:sp>
    </p:spTree>
    <p:extLst>
      <p:ext uri="{BB962C8B-B14F-4D97-AF65-F5344CB8AC3E}">
        <p14:creationId xmlns:p14="http://schemas.microsoft.com/office/powerpoint/2010/main" val="1437320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Listen to this</a:t>
            </a:r>
            <a:r>
              <a:rPr lang="en-CA" baseline="0" dirty="0" smtClean="0"/>
              <a:t> video and please write down 2 – 3 thoughts/opinions from the video</a:t>
            </a:r>
          </a:p>
          <a:p>
            <a:endParaRPr lang="en-CA" baseline="0" dirty="0" smtClean="0"/>
          </a:p>
          <a:p>
            <a:r>
              <a:rPr lang="en-CA" baseline="0" dirty="0" smtClean="0"/>
              <a:t>We will be discussing the video afterwards</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26</a:t>
            </a:fld>
            <a:endParaRPr lang="en-US"/>
          </a:p>
        </p:txBody>
      </p:sp>
    </p:spTree>
    <p:extLst>
      <p:ext uri="{BB962C8B-B14F-4D97-AF65-F5344CB8AC3E}">
        <p14:creationId xmlns:p14="http://schemas.microsoft.com/office/powerpoint/2010/main" val="1658058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27</a:t>
            </a:fld>
            <a:endParaRPr lang="en-US"/>
          </a:p>
        </p:txBody>
      </p:sp>
    </p:spTree>
    <p:extLst>
      <p:ext uri="{BB962C8B-B14F-4D97-AF65-F5344CB8AC3E}">
        <p14:creationId xmlns:p14="http://schemas.microsoft.com/office/powerpoint/2010/main" val="955353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28</a:t>
            </a:fld>
            <a:endParaRPr lang="en-US"/>
          </a:p>
        </p:txBody>
      </p:sp>
    </p:spTree>
    <p:extLst>
      <p:ext uri="{BB962C8B-B14F-4D97-AF65-F5344CB8AC3E}">
        <p14:creationId xmlns:p14="http://schemas.microsoft.com/office/powerpoint/2010/main" val="3454018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29</a:t>
            </a:fld>
            <a:endParaRPr lang="en-US"/>
          </a:p>
        </p:txBody>
      </p:sp>
    </p:spTree>
    <p:extLst>
      <p:ext uri="{BB962C8B-B14F-4D97-AF65-F5344CB8AC3E}">
        <p14:creationId xmlns:p14="http://schemas.microsoft.com/office/powerpoint/2010/main" val="34840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a:t>
            </a:fld>
            <a:endParaRPr lang="en-US"/>
          </a:p>
        </p:txBody>
      </p:sp>
    </p:spTree>
    <p:extLst>
      <p:ext uri="{BB962C8B-B14F-4D97-AF65-F5344CB8AC3E}">
        <p14:creationId xmlns:p14="http://schemas.microsoft.com/office/powerpoint/2010/main" val="3081274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feedback??</a:t>
            </a:r>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30</a:t>
            </a:fld>
            <a:endParaRPr lang="en-US"/>
          </a:p>
        </p:txBody>
      </p:sp>
    </p:spTree>
    <p:extLst>
      <p:ext uri="{BB962C8B-B14F-4D97-AF65-F5344CB8AC3E}">
        <p14:creationId xmlns:p14="http://schemas.microsoft.com/office/powerpoint/2010/main" val="1894760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31</a:t>
            </a:fld>
            <a:endParaRPr lang="en-US"/>
          </a:p>
        </p:txBody>
      </p:sp>
    </p:spTree>
    <p:extLst>
      <p:ext uri="{BB962C8B-B14F-4D97-AF65-F5344CB8AC3E}">
        <p14:creationId xmlns:p14="http://schemas.microsoft.com/office/powerpoint/2010/main" val="2866345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Intelligence – what is this? Are the different kinds of intelligence? Yes</a:t>
            </a:r>
            <a:r>
              <a:rPr lang="en-US" baseline="0" dirty="0" smtClean="0"/>
              <a:t> there are!!</a:t>
            </a:r>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32</a:t>
            </a:fld>
            <a:endParaRPr lang="en-US"/>
          </a:p>
        </p:txBody>
      </p:sp>
    </p:spTree>
    <p:extLst>
      <p:ext uri="{BB962C8B-B14F-4D97-AF65-F5344CB8AC3E}">
        <p14:creationId xmlns:p14="http://schemas.microsoft.com/office/powerpoint/2010/main" val="1975766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Fear – you have untapped capacities</a:t>
            </a:r>
            <a:r>
              <a:rPr lang="en-US" baseline="0" dirty="0" smtClean="0"/>
              <a:t> within yourself</a:t>
            </a:r>
          </a:p>
          <a:p>
            <a:r>
              <a:rPr lang="en-US" baseline="0" dirty="0" smtClean="0"/>
              <a:t>Fear – letting go make new things happen</a:t>
            </a:r>
          </a:p>
          <a:p>
            <a:r>
              <a:rPr lang="en-US" baseline="0" dirty="0" smtClean="0"/>
              <a:t>It’s a cruel world but if you look around there is generosity all around, all you have to do is ask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33</a:t>
            </a:fld>
            <a:endParaRPr lang="en-US"/>
          </a:p>
        </p:txBody>
      </p:sp>
    </p:spTree>
    <p:extLst>
      <p:ext uri="{BB962C8B-B14F-4D97-AF65-F5344CB8AC3E}">
        <p14:creationId xmlns:p14="http://schemas.microsoft.com/office/powerpoint/2010/main" val="608036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34</a:t>
            </a:fld>
            <a:endParaRPr lang="en-US"/>
          </a:p>
        </p:txBody>
      </p:sp>
    </p:spTree>
    <p:extLst>
      <p:ext uri="{BB962C8B-B14F-4D97-AF65-F5344CB8AC3E}">
        <p14:creationId xmlns:p14="http://schemas.microsoft.com/office/powerpoint/2010/main" val="2208974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35</a:t>
            </a:fld>
            <a:endParaRPr lang="en-US"/>
          </a:p>
        </p:txBody>
      </p:sp>
    </p:spTree>
    <p:extLst>
      <p:ext uri="{BB962C8B-B14F-4D97-AF65-F5344CB8AC3E}">
        <p14:creationId xmlns:p14="http://schemas.microsoft.com/office/powerpoint/2010/main" val="312008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36</a:t>
            </a:fld>
            <a:endParaRPr lang="en-US"/>
          </a:p>
        </p:txBody>
      </p:sp>
    </p:spTree>
    <p:extLst>
      <p:ext uri="{BB962C8B-B14F-4D97-AF65-F5344CB8AC3E}">
        <p14:creationId xmlns:p14="http://schemas.microsoft.com/office/powerpoint/2010/main" val="359221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37</a:t>
            </a:fld>
            <a:endParaRPr lang="en-US"/>
          </a:p>
        </p:txBody>
      </p:sp>
    </p:spTree>
    <p:extLst>
      <p:ext uri="{BB962C8B-B14F-4D97-AF65-F5344CB8AC3E}">
        <p14:creationId xmlns:p14="http://schemas.microsoft.com/office/powerpoint/2010/main" val="3215238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38</a:t>
            </a:fld>
            <a:endParaRPr lang="en-US"/>
          </a:p>
        </p:txBody>
      </p:sp>
    </p:spTree>
    <p:extLst>
      <p:ext uri="{BB962C8B-B14F-4D97-AF65-F5344CB8AC3E}">
        <p14:creationId xmlns:p14="http://schemas.microsoft.com/office/powerpoint/2010/main" val="827478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39</a:t>
            </a:fld>
            <a:endParaRPr lang="en-US"/>
          </a:p>
        </p:txBody>
      </p:sp>
    </p:spTree>
    <p:extLst>
      <p:ext uri="{BB962C8B-B14F-4D97-AF65-F5344CB8AC3E}">
        <p14:creationId xmlns:p14="http://schemas.microsoft.com/office/powerpoint/2010/main" val="423265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4</a:t>
            </a:fld>
            <a:endParaRPr lang="en-US"/>
          </a:p>
        </p:txBody>
      </p:sp>
    </p:spTree>
    <p:extLst>
      <p:ext uri="{BB962C8B-B14F-4D97-AF65-F5344CB8AC3E}">
        <p14:creationId xmlns:p14="http://schemas.microsoft.com/office/powerpoint/2010/main" val="296557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40</a:t>
            </a:fld>
            <a:endParaRPr lang="en-US"/>
          </a:p>
        </p:txBody>
      </p:sp>
    </p:spTree>
    <p:extLst>
      <p:ext uri="{BB962C8B-B14F-4D97-AF65-F5344CB8AC3E}">
        <p14:creationId xmlns:p14="http://schemas.microsoft.com/office/powerpoint/2010/main" val="607986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41</a:t>
            </a:fld>
            <a:endParaRPr lang="en-US"/>
          </a:p>
        </p:txBody>
      </p:sp>
    </p:spTree>
    <p:extLst>
      <p:ext uri="{BB962C8B-B14F-4D97-AF65-F5344CB8AC3E}">
        <p14:creationId xmlns:p14="http://schemas.microsoft.com/office/powerpoint/2010/main" val="4198958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42</a:t>
            </a:fld>
            <a:endParaRPr lang="en-US"/>
          </a:p>
        </p:txBody>
      </p:sp>
    </p:spTree>
    <p:extLst>
      <p:ext uri="{BB962C8B-B14F-4D97-AF65-F5344CB8AC3E}">
        <p14:creationId xmlns:p14="http://schemas.microsoft.com/office/powerpoint/2010/main" val="153436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5</a:t>
            </a:fld>
            <a:endParaRPr lang="en-US"/>
          </a:p>
        </p:txBody>
      </p:sp>
    </p:spTree>
    <p:extLst>
      <p:ext uri="{BB962C8B-B14F-4D97-AF65-F5344CB8AC3E}">
        <p14:creationId xmlns:p14="http://schemas.microsoft.com/office/powerpoint/2010/main" val="277306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6</a:t>
            </a:fld>
            <a:endParaRPr lang="en-US"/>
          </a:p>
        </p:txBody>
      </p:sp>
    </p:spTree>
    <p:extLst>
      <p:ext uri="{BB962C8B-B14F-4D97-AF65-F5344CB8AC3E}">
        <p14:creationId xmlns:p14="http://schemas.microsoft.com/office/powerpoint/2010/main" val="81000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Describe</a:t>
            </a:r>
            <a:r>
              <a:rPr lang="en-CA" baseline="0" dirty="0" smtClean="0"/>
              <a:t> what change is.</a:t>
            </a:r>
          </a:p>
          <a:p>
            <a:endParaRPr lang="en-CA" baseline="0" dirty="0" smtClean="0"/>
          </a:p>
          <a:p>
            <a:r>
              <a:rPr lang="en-CA" baseline="0" dirty="0" smtClean="0"/>
              <a:t>Describe kinds of change.</a:t>
            </a:r>
          </a:p>
          <a:p>
            <a:endParaRPr lang="en-CA" baseline="0" dirty="0" smtClean="0"/>
          </a:p>
          <a:p>
            <a:r>
              <a:rPr lang="en-CA" baseline="0" dirty="0" smtClean="0"/>
              <a:t>Describe stages of change.</a:t>
            </a:r>
          </a:p>
          <a:p>
            <a:endParaRPr lang="en-CA" baseline="0" dirty="0" smtClean="0"/>
          </a:p>
          <a:p>
            <a:r>
              <a:rPr lang="en-CA" baseline="0" dirty="0" smtClean="0"/>
              <a:t>Why is it important to have a good attitude? Why are you here? Yesterday we talked about the fact that you can only change yourself and not others….what is in your control.</a:t>
            </a:r>
          </a:p>
          <a:p>
            <a:endParaRPr lang="en-CA" baseline="0" dirty="0" smtClean="0"/>
          </a:p>
          <a:p>
            <a:r>
              <a:rPr lang="en-CA" baseline="0" dirty="0" smtClean="0"/>
              <a:t>What are some of the benefits of change?</a:t>
            </a:r>
          </a:p>
          <a:p>
            <a:endParaRPr lang="en-CA" baseline="0" dirty="0" smtClean="0"/>
          </a:p>
          <a:p>
            <a:r>
              <a:rPr lang="en-CA" baseline="0" dirty="0" smtClean="0"/>
              <a:t>What are some challenges?</a:t>
            </a:r>
            <a:endParaRPr lang="en-CA"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7</a:t>
            </a:fld>
            <a:endParaRPr lang="en-US"/>
          </a:p>
        </p:txBody>
      </p:sp>
    </p:spTree>
    <p:extLst>
      <p:ext uri="{BB962C8B-B14F-4D97-AF65-F5344CB8AC3E}">
        <p14:creationId xmlns:p14="http://schemas.microsoft.com/office/powerpoint/2010/main" val="115614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8BAD7-F775-8840-AB23-41666D10AC68}" type="slidenum">
              <a:rPr lang="en-US" smtClean="0"/>
              <a:pPr/>
              <a:t>8</a:t>
            </a:fld>
            <a:endParaRPr lang="en-US"/>
          </a:p>
        </p:txBody>
      </p:sp>
    </p:spTree>
    <p:extLst>
      <p:ext uri="{BB962C8B-B14F-4D97-AF65-F5344CB8AC3E}">
        <p14:creationId xmlns:p14="http://schemas.microsoft.com/office/powerpoint/2010/main" val="185805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primary</a:t>
            </a:r>
            <a:r>
              <a:rPr lang="en-US" baseline="0" dirty="0" smtClean="0"/>
              <a:t> reasons for change management</a:t>
            </a:r>
            <a:endParaRPr lang="en-US" dirty="0"/>
          </a:p>
        </p:txBody>
      </p:sp>
      <p:sp>
        <p:nvSpPr>
          <p:cNvPr id="4" name="Slide Number Placeholder 3"/>
          <p:cNvSpPr>
            <a:spLocks noGrp="1"/>
          </p:cNvSpPr>
          <p:nvPr>
            <p:ph type="sldNum" sz="quarter" idx="10"/>
          </p:nvPr>
        </p:nvSpPr>
        <p:spPr/>
        <p:txBody>
          <a:bodyPr/>
          <a:lstStyle/>
          <a:p>
            <a:fld id="{8288BAD7-F775-8840-AB23-41666D10AC68}" type="slidenum">
              <a:rPr lang="en-US" smtClean="0"/>
              <a:pPr/>
              <a:t>9</a:t>
            </a:fld>
            <a:endParaRPr lang="en-US"/>
          </a:p>
        </p:txBody>
      </p:sp>
    </p:spTree>
    <p:extLst>
      <p:ext uri="{BB962C8B-B14F-4D97-AF65-F5344CB8AC3E}">
        <p14:creationId xmlns:p14="http://schemas.microsoft.com/office/powerpoint/2010/main" val="4131427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wem.mb.c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0F4C3B-12BB-4EC8-A596-2037BFBCFD5E}" type="datetime1">
              <a:rPr lang="en-US" smtClean="0"/>
              <a:pPr/>
              <a:t>2/15/2018</a:t>
            </a:fld>
            <a:endParaRPr lang="en-US"/>
          </a:p>
        </p:txBody>
      </p:sp>
      <p:sp>
        <p:nvSpPr>
          <p:cNvPr id="5" name="Footer Placeholder 4"/>
          <p:cNvSpPr>
            <a:spLocks noGrp="1"/>
          </p:cNvSpPr>
          <p:nvPr>
            <p:ph type="ftr" sz="quarter" idx="11"/>
          </p:nvPr>
        </p:nvSpPr>
        <p:spPr/>
        <p:txBody>
          <a:bodyPr/>
          <a:lstStyle/>
          <a:p>
            <a:r>
              <a:rPr lang="en-CA"/>
              <a:t>
              </a:t>
            </a:r>
          </a:p>
        </p:txBody>
      </p:sp>
      <p:sp>
        <p:nvSpPr>
          <p:cNvPr id="6" name="Slide Number Placeholder 5"/>
          <p:cNvSpPr>
            <a:spLocks noGrp="1"/>
          </p:cNvSpPr>
          <p:nvPr>
            <p:ph type="sldNum" sz="quarter" idx="12"/>
          </p:nvPr>
        </p:nvSpPr>
        <p:spPr/>
        <p:txBody>
          <a:bodyPr/>
          <a:lstStyle/>
          <a:p>
            <a:fld id="{CD8CFD7C-5133-4F31-B8DD-48811D9CC472}" type="slidenum">
              <a:rPr lang="en-CA" smtClean="0"/>
              <a:pPr/>
              <a:t>‹#›</a:t>
            </a:fld>
            <a:endParaRPr lang="en-CA"/>
          </a:p>
        </p:txBody>
      </p:sp>
    </p:spTree>
    <p:extLst>
      <p:ext uri="{BB962C8B-B14F-4D97-AF65-F5344CB8AC3E}">
        <p14:creationId xmlns:p14="http://schemas.microsoft.com/office/powerpoint/2010/main" val="1021710792"/>
      </p:ext>
    </p:extLst>
  </p:cSld>
  <p:clrMapOvr>
    <a:masterClrMapping/>
  </p:clrMapOvr>
  <p:extLst mod="1">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1058604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A7FD2D-5A5F-45B1-82F9-83DDE5E26DCD}" type="datetime1">
              <a:rPr lang="en-US" smtClean="0"/>
              <a:pPr/>
              <a:t>2/15/2018</a:t>
            </a:fld>
            <a:endParaRPr lang="en-US"/>
          </a:p>
        </p:txBody>
      </p:sp>
      <p:sp>
        <p:nvSpPr>
          <p:cNvPr id="5" name="Footer Placeholder 4"/>
          <p:cNvSpPr>
            <a:spLocks noGrp="1"/>
          </p:cNvSpPr>
          <p:nvPr>
            <p:ph type="ftr" sz="quarter" idx="11"/>
          </p:nvPr>
        </p:nvSpPr>
        <p:spPr/>
        <p:txBody>
          <a:bodyPr/>
          <a:lstStyle/>
          <a:p>
            <a:r>
              <a:rPr lang="en-CA"/>
              <a:t>
              </a:t>
            </a:r>
          </a:p>
        </p:txBody>
      </p:sp>
      <p:sp>
        <p:nvSpPr>
          <p:cNvPr id="6" name="Slide Number Placeholder 5"/>
          <p:cNvSpPr>
            <a:spLocks noGrp="1"/>
          </p:cNvSpPr>
          <p:nvPr>
            <p:ph type="sldNum" sz="quarter" idx="12"/>
          </p:nvPr>
        </p:nvSpPr>
        <p:spPr/>
        <p:txBody>
          <a:bodyPr/>
          <a:lstStyle/>
          <a:p>
            <a:fld id="{CD8CFD7C-5133-4F31-B8DD-48811D9CC472}" type="slidenum">
              <a:rPr lang="en-CA" smtClean="0"/>
              <a:pPr/>
              <a:t>‹#›</a:t>
            </a:fld>
            <a:endParaRPr lang="en-CA"/>
          </a:p>
        </p:txBody>
      </p:sp>
    </p:spTree>
    <p:extLst>
      <p:ext uri="{BB962C8B-B14F-4D97-AF65-F5344CB8AC3E}">
        <p14:creationId xmlns:p14="http://schemas.microsoft.com/office/powerpoint/2010/main" val="2543804374"/>
      </p:ext>
    </p:extLst>
  </p:cSld>
  <p:clrMapOvr>
    <a:masterClrMapping/>
  </p:clrMapOvr>
  <p:extLst mod="1">
    <p:ext uri="{DCECCB84-F9BA-43D5-87BE-67443E8EF086}">
      <p15:sldGuideLst xmlns=""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249386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D7B01F-8F8B-F249-95FB-1E10C82587C5}"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538140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D7B01F-8F8B-F249-95FB-1E10C82587C5}"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668084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7B01F-8F8B-F249-95FB-1E10C82587C5}"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062433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1681376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427900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35D7B01F-8F8B-F249-95FB-1E10C82587C5}" type="datetimeFigureOut">
              <a:rPr lang="en-US" smtClean="0"/>
              <a:pPr/>
              <a:t>2/15/2018</a:t>
            </a:fld>
            <a:endParaRPr lang="en-US"/>
          </a:p>
        </p:txBody>
      </p:sp>
      <p:sp>
        <p:nvSpPr>
          <p:cNvPr id="4" name="Footer Placeholder 3"/>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5" name="Slide Number Placeholder 4"/>
          <p:cNvSpPr>
            <a:spLocks noGrp="1"/>
          </p:cNvSpPr>
          <p:nvPr>
            <p:ph type="sldNum" sz="quarter" idx="12"/>
          </p:nvPr>
        </p:nvSpPr>
        <p:spPr/>
        <p:txBody>
          <a:bodyPr/>
          <a:lstStyle/>
          <a:p>
            <a:fld id="{5D1E7BE8-C3F9-9D42-91B0-E452374F1F66}" type="slidenum">
              <a:rPr lang="en-US" smtClean="0"/>
              <a:pPr/>
              <a:t>‹#›</a:t>
            </a:fld>
            <a:endParaRPr lang="en-US" dirty="0"/>
          </a:p>
        </p:txBody>
      </p:sp>
    </p:spTree>
    <p:extLst>
      <p:ext uri="{BB962C8B-B14F-4D97-AF65-F5344CB8AC3E}">
        <p14:creationId xmlns:p14="http://schemas.microsoft.com/office/powerpoint/2010/main" val="3229305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dirty="0"/>
          </a:p>
        </p:txBody>
      </p:sp>
    </p:spTree>
    <p:extLst>
      <p:ext uri="{BB962C8B-B14F-4D97-AF65-F5344CB8AC3E}">
        <p14:creationId xmlns:p14="http://schemas.microsoft.com/office/powerpoint/2010/main" val="1841511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20222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dirty="0"/>
          </a:p>
        </p:txBody>
      </p:sp>
    </p:spTree>
    <p:extLst>
      <p:ext uri="{BB962C8B-B14F-4D97-AF65-F5344CB8AC3E}">
        <p14:creationId xmlns:p14="http://schemas.microsoft.com/office/powerpoint/2010/main" val="2039207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76863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r>
              <a:rPr lang="en-CA" i="1"/>
              <a:t>Copyright Workplace Education Manitoba </a:t>
            </a:r>
            <a:r>
              <a:rPr lang="en-CA">
                <a:hlinkClick r:id="rId2"/>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dirty="0"/>
          </a:p>
        </p:txBody>
      </p:sp>
    </p:spTree>
    <p:extLst>
      <p:ext uri="{BB962C8B-B14F-4D97-AF65-F5344CB8AC3E}">
        <p14:creationId xmlns:p14="http://schemas.microsoft.com/office/powerpoint/2010/main" val="1231618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2297005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4299781"/>
      </p:ext>
    </p:extLst>
  </p:cSld>
  <p:clrMapOvr>
    <a:masterClrMapping/>
  </p:clrMapOvr>
  <p:extLst mod="1">
    <p:ext uri="{DCECCB84-F9BA-43D5-87BE-67443E8EF086}">
      <p15:sldGuideLst xmlns=""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19929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35521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982582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194247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EE28D-2C38-E54A-AF98-483DE79071BD}"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890650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EE28D-2C38-E54A-AF98-483DE79071BD}"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2513602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EE28D-2C38-E54A-AF98-483DE79071BD}"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1582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930289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71357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2240017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51040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1606981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1838079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884915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756526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F51690-83B5-2843-A91E-3E97FD4D48B0}"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199609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F51690-83B5-2843-A91E-3E97FD4D48B0}"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358301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51690-83B5-2843-A91E-3E97FD4D48B0}"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144691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733234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901527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66854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2A4EE28D-2C38-E54A-AF98-483DE79071BD}"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448810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0F4C3B-12BB-4EC8-A596-2037BFBCFD5E}" type="datetime1">
              <a:rPr lang="en-US" smtClean="0"/>
              <a:pPr/>
              <a:t>2/15/2018</a:t>
            </a:fld>
            <a:endParaRPr lang="en-US"/>
          </a:p>
        </p:txBody>
      </p:sp>
      <p:sp>
        <p:nvSpPr>
          <p:cNvPr id="5" name="Footer Placeholder 4"/>
          <p:cNvSpPr>
            <a:spLocks noGrp="1"/>
          </p:cNvSpPr>
          <p:nvPr>
            <p:ph type="ftr" sz="quarter" idx="11"/>
          </p:nvPr>
        </p:nvSpPr>
        <p:spPr/>
        <p:txBody>
          <a:bodyPr/>
          <a:lstStyle/>
          <a:p>
            <a:r>
              <a:rPr lang="en-CA"/>
              <a:t>
              </a:t>
            </a:r>
          </a:p>
        </p:txBody>
      </p:sp>
      <p:sp>
        <p:nvSpPr>
          <p:cNvPr id="6" name="Slide Number Placeholder 5"/>
          <p:cNvSpPr>
            <a:spLocks noGrp="1"/>
          </p:cNvSpPr>
          <p:nvPr>
            <p:ph type="sldNum" sz="quarter" idx="12"/>
          </p:nvPr>
        </p:nvSpPr>
        <p:spPr/>
        <p:txBody>
          <a:bodyPr/>
          <a:lstStyle/>
          <a:p>
            <a:fld id="{CD8CFD7C-5133-4F31-B8DD-48811D9CC472}" type="slidenum">
              <a:rPr lang="en-CA" smtClean="0"/>
              <a:pPr/>
              <a:t>‹#›</a:t>
            </a:fld>
            <a:endParaRPr lang="en-CA"/>
          </a:p>
        </p:txBody>
      </p:sp>
    </p:spTree>
    <p:extLst>
      <p:ext uri="{BB962C8B-B14F-4D97-AF65-F5344CB8AC3E}">
        <p14:creationId xmlns:p14="http://schemas.microsoft.com/office/powerpoint/2010/main" val="3692824385"/>
      </p:ext>
    </p:extLst>
  </p:cSld>
  <p:clrMapOvr>
    <a:masterClrMapping/>
  </p:clrMapOvr>
  <p:extLst>
    <p:ext uri="{DCECCB84-F9BA-43D5-87BE-67443E8EF086}">
      <p15:sldGuideLst xmlns=""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932751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A7FD2D-5A5F-45B1-82F9-83DDE5E26DCD}" type="datetime1">
              <a:rPr lang="en-US" smtClean="0"/>
              <a:pPr/>
              <a:t>2/15/2018</a:t>
            </a:fld>
            <a:endParaRPr lang="en-US"/>
          </a:p>
        </p:txBody>
      </p:sp>
      <p:sp>
        <p:nvSpPr>
          <p:cNvPr id="5" name="Footer Placeholder 4"/>
          <p:cNvSpPr>
            <a:spLocks noGrp="1"/>
          </p:cNvSpPr>
          <p:nvPr>
            <p:ph type="ftr" sz="quarter" idx="11"/>
          </p:nvPr>
        </p:nvSpPr>
        <p:spPr/>
        <p:txBody>
          <a:bodyPr/>
          <a:lstStyle/>
          <a:p>
            <a:r>
              <a:rPr lang="en-CA"/>
              <a:t>
              </a:t>
            </a:r>
          </a:p>
        </p:txBody>
      </p:sp>
      <p:sp>
        <p:nvSpPr>
          <p:cNvPr id="6" name="Slide Number Placeholder 5"/>
          <p:cNvSpPr>
            <a:spLocks noGrp="1"/>
          </p:cNvSpPr>
          <p:nvPr>
            <p:ph type="sldNum" sz="quarter" idx="12"/>
          </p:nvPr>
        </p:nvSpPr>
        <p:spPr/>
        <p:txBody>
          <a:bodyPr/>
          <a:lstStyle/>
          <a:p>
            <a:fld id="{CD8CFD7C-5133-4F31-B8DD-48811D9CC472}" type="slidenum">
              <a:rPr lang="en-CA" smtClean="0"/>
              <a:pPr/>
              <a:t>‹#›</a:t>
            </a:fld>
            <a:endParaRPr lang="en-CA"/>
          </a:p>
        </p:txBody>
      </p:sp>
    </p:spTree>
    <p:extLst>
      <p:ext uri="{BB962C8B-B14F-4D97-AF65-F5344CB8AC3E}">
        <p14:creationId xmlns:p14="http://schemas.microsoft.com/office/powerpoint/2010/main" val="4022010004"/>
      </p:ext>
    </p:extLst>
  </p:cSld>
  <p:clrMapOvr>
    <a:masterClrMapping/>
  </p:clrMapOvr>
  <p:extLst>
    <p:ext uri="{DCECCB84-F9BA-43D5-87BE-67443E8EF086}">
      <p15:sldGuideLst xmlns=""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200610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D7B01F-8F8B-F249-95FB-1E10C82587C5}"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2352406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D7B01F-8F8B-F249-95FB-1E10C82587C5}"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980240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7B01F-8F8B-F249-95FB-1E10C82587C5}"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492088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414706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D7B01F-8F8B-F249-95FB-1E10C82587C5}"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76995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2A4EE28D-2C38-E54A-AF98-483DE79071BD}"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292891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7B01F-8F8B-F249-95FB-1E10C82587C5}"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7BE8-C3F9-9D42-91B0-E452374F1F66}" type="slidenum">
              <a:rPr lang="en-US" smtClean="0"/>
              <a:pPr/>
              <a:t>‹#›</a:t>
            </a:fld>
            <a:endParaRPr lang="en-US"/>
          </a:p>
        </p:txBody>
      </p:sp>
    </p:spTree>
    <p:extLst>
      <p:ext uri="{BB962C8B-B14F-4D97-AF65-F5344CB8AC3E}">
        <p14:creationId xmlns:p14="http://schemas.microsoft.com/office/powerpoint/2010/main" val="3783131680"/>
      </p:ext>
    </p:extLst>
  </p:cSld>
  <p:clrMapOvr>
    <a:masterClrMapping/>
  </p:clrMapOvr>
  <p:extLst>
    <p:ext uri="{DCECCB84-F9BA-43D5-87BE-67443E8EF086}">
      <p15:sldGuideLst xmlns=""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591479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02871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383376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349713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F51690-83B5-2843-A91E-3E97FD4D48B0}"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630668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F51690-83B5-2843-A91E-3E97FD4D48B0}"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2612262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51690-83B5-2843-A91E-3E97FD4D48B0}"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401305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07941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EE28D-2C38-E54A-AF98-483DE79071BD}"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F51690-83B5-2843-A91E-3E97FD4D48B0}"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2463279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3399259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51690-83B5-2843-A91E-3E97FD4D48B0}"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8460B-E35C-0F40-A549-8181E4FB1DA1}" type="slidenum">
              <a:rPr lang="en-US" smtClean="0"/>
              <a:pPr/>
              <a:t>‹#›</a:t>
            </a:fld>
            <a:endParaRPr lang="en-US"/>
          </a:p>
        </p:txBody>
      </p:sp>
    </p:spTree>
    <p:extLst>
      <p:ext uri="{BB962C8B-B14F-4D97-AF65-F5344CB8AC3E}">
        <p14:creationId xmlns:p14="http://schemas.microsoft.com/office/powerpoint/2010/main" val="1193665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bodyPr>
          <a:lstStyle>
            <a:lvl1pPr algn="r" rtl="0">
              <a:spcBef>
                <a:spcPct val="0"/>
              </a:spcBef>
              <a:buNone/>
              <a:defRPr sz="4800" b="0" cap="none" spc="0">
                <a:ln w="0"/>
                <a:solidFill>
                  <a:schemeClr val="tx1"/>
                </a:solidFill>
                <a:effectLst>
                  <a:outerShdw blurRad="38100" dist="19050" dir="2700000" algn="tl" rotWithShape="0">
                    <a:schemeClr val="dk1">
                      <a:alpha val="40000"/>
                    </a:scheme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30" name="Date Placeholder 29"/>
          <p:cNvSpPr>
            <a:spLocks noGrp="1"/>
          </p:cNvSpPr>
          <p:nvPr>
            <p:ph type="dt" sz="half" idx="10"/>
          </p:nvPr>
        </p:nvSpPr>
        <p:spPr/>
        <p:txBody>
          <a:bodyPr/>
          <a:lstStyle/>
          <a:p>
            <a:fld id="{2A4EE28D-2C38-E54A-AF98-483DE79071BD}" type="datetimeFigureOut">
              <a:rPr lang="en-US" smtClean="0"/>
              <a:pPr/>
              <a:t>2/15/2018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74569359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056334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49893036"/>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883758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A4EE28D-2C38-E54A-AF98-483DE79071BD}"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5747189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a:spcBef>
                <a:spcPct val="0"/>
              </a:spcBef>
              <a:buNone/>
              <a:defRPr sz="4800" b="0">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p>
            <a:fld id="{2A4EE28D-2C38-E54A-AF98-483DE79071BD}"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522876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EE28D-2C38-E54A-AF98-483DE79071BD}"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60088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278383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ECB96FE-B3A1-7149-9B93-68737E88587E}"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6896327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840627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482113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A4EE28D-2C38-E54A-AF98-483DE79071BD}" type="datetimeFigureOut">
              <a:rPr lang="en-US" smtClean="0"/>
              <a:pPr/>
              <a:t>2/15/2018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281025672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875458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299518255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2855070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A4EE28D-2C38-E54A-AF98-483DE79071BD}" type="datetimeFigureOut">
              <a:rPr lang="en-US" smtClean="0"/>
              <a:pPr/>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936707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a:spcBef>
                <a:spcPct val="0"/>
              </a:spcBef>
              <a:buNone/>
              <a:defRPr sz="4800" b="0">
                <a:ln>
                  <a:noFill/>
                </a:ln>
                <a:solidFill>
                  <a:schemeClr val="tx2"/>
                </a:solidFill>
                <a:effectLst/>
                <a:latin typeface="+mj-lt"/>
                <a:ea typeface="+mj-ea"/>
                <a:cs typeface="+mj-cs"/>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fld id="{2A4EE28D-2C38-E54A-AF98-483DE79071BD}" type="datetimeFigureOut">
              <a:rPr lang="en-US" smtClean="0"/>
              <a:pPr/>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65422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EE28D-2C38-E54A-AF98-483DE79071BD}" type="datetimeFigureOut">
              <a:rPr lang="en-US" smtClean="0"/>
              <a:pPr/>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779249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14415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A4EE28D-2C38-E54A-AF98-483DE79071BD}" type="datetimeFigureOut">
              <a:rPr lang="en-US" smtClean="0"/>
              <a:pPr/>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ECB96FE-B3A1-7149-9B93-68737E88587E}"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3667948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3766035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A4EE28D-2C38-E54A-AF98-483DE79071BD}" type="datetimeFigureOut">
              <a:rPr lang="en-US" smtClean="0"/>
              <a:pPr/>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B96FE-B3A1-7149-9B93-68737E88587E}" type="slidenum">
              <a:rPr lang="en-US" smtClean="0"/>
              <a:pPr/>
              <a:t>‹#›</a:t>
            </a:fld>
            <a:endParaRPr lang="en-US"/>
          </a:p>
        </p:txBody>
      </p:sp>
    </p:spTree>
    <p:extLst>
      <p:ext uri="{BB962C8B-B14F-4D97-AF65-F5344CB8AC3E}">
        <p14:creationId xmlns:p14="http://schemas.microsoft.com/office/powerpoint/2010/main" val="1493039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hyperlink" Target="http://www.wem.mb.ca/"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EE28D-2C38-E54A-AF98-483DE79071BD}"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B96FE-B3A1-7149-9B93-68737E885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8000">
              <a:srgbClr val="8DC51D"/>
            </a:gs>
            <a:gs pos="76000">
              <a:schemeClr val="tx2">
                <a:lumMod val="0"/>
                <a:lumOff val="10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5D7B01F-8F8B-F249-95FB-1E10C82587C5}" type="datetimeFigureOut">
              <a:rPr lang="en-US" smtClean="0"/>
              <a:pPr/>
              <a:t>2/15/2018</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CA" i="1"/>
              <a:t>Copyright Workplace Education Manitoba </a:t>
            </a:r>
            <a:r>
              <a:rPr lang="en-CA">
                <a:hlinkClick r:id="rId19"/>
              </a:rPr>
              <a:t>www.wem.mb.ca</a:t>
            </a:r>
            <a:r>
              <a:rPr lang="en-CA" i="1"/>
              <a:t> 2012</a:t>
            </a:r>
          </a:p>
          <a:p>
            <a:r>
              <a:rPr lang="en-CA" i="1"/>
              <a:t> </a:t>
            </a:r>
            <a:endParaRPr lang="en-US"/>
          </a:p>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5D1E7BE8-C3F9-9D42-91B0-E452374F1F66}" type="slidenum">
              <a:rPr lang="en-US" smtClean="0"/>
              <a:pPr/>
              <a:t>‹#›</a:t>
            </a:fld>
            <a:endParaRPr lang="en-US" dirty="0"/>
          </a:p>
        </p:txBody>
      </p:sp>
    </p:spTree>
    <p:extLst>
      <p:ext uri="{BB962C8B-B14F-4D97-AF65-F5344CB8AC3E}">
        <p14:creationId xmlns:p14="http://schemas.microsoft.com/office/powerpoint/2010/main" val="2367516193"/>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8000">
              <a:srgbClr val="8DC51D"/>
            </a:gs>
            <a:gs pos="76000">
              <a:schemeClr val="tx2">
                <a:lumMod val="0"/>
                <a:lumOff val="10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EE28D-2C38-E54A-AF98-483DE79071BD}"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B96FE-B3A1-7149-9B93-68737E88587E}" type="slidenum">
              <a:rPr lang="en-US" smtClean="0"/>
              <a:pPr/>
              <a:t>‹#›</a:t>
            </a:fld>
            <a:endParaRPr lang="en-US"/>
          </a:p>
        </p:txBody>
      </p:sp>
    </p:spTree>
    <p:extLst>
      <p:ext uri="{BB962C8B-B14F-4D97-AF65-F5344CB8AC3E}">
        <p14:creationId xmlns:p14="http://schemas.microsoft.com/office/powerpoint/2010/main" val="17770613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8000">
              <a:srgbClr val="8DC51D"/>
            </a:gs>
            <a:gs pos="76000">
              <a:schemeClr val="tx2">
                <a:lumMod val="0"/>
                <a:lumOff val="10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51690-83B5-2843-A91E-3E97FD4D48B0}"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8460B-E35C-0F40-A549-8181E4FB1DA1}" type="slidenum">
              <a:rPr lang="en-US" smtClean="0"/>
              <a:pPr/>
              <a:t>‹#›</a:t>
            </a:fld>
            <a:endParaRPr lang="en-US"/>
          </a:p>
        </p:txBody>
      </p:sp>
    </p:spTree>
    <p:extLst>
      <p:ext uri="{BB962C8B-B14F-4D97-AF65-F5344CB8AC3E}">
        <p14:creationId xmlns:p14="http://schemas.microsoft.com/office/powerpoint/2010/main" val="255839116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75000"/>
              </a:schemeClr>
            </a:gs>
            <a:gs pos="25000">
              <a:schemeClr val="accent5">
                <a:lumMod val="60000"/>
                <a:lumOff val="40000"/>
              </a:schemeClr>
            </a:gs>
            <a:gs pos="100000">
              <a:schemeClr val="accent5">
                <a:lumMod val="40000"/>
                <a:lumOff val="6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EE28D-2C38-E54A-AF98-483DE79071BD}"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B96FE-B3A1-7149-9B93-68737E88587E}" type="slidenum">
              <a:rPr lang="en-US" smtClean="0"/>
              <a:pPr/>
              <a:t>‹#›</a:t>
            </a:fld>
            <a:endParaRPr lang="en-US"/>
          </a:p>
        </p:txBody>
      </p:sp>
    </p:spTree>
    <p:extLst>
      <p:ext uri="{BB962C8B-B14F-4D97-AF65-F5344CB8AC3E}">
        <p14:creationId xmlns:p14="http://schemas.microsoft.com/office/powerpoint/2010/main" val="351746531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75000"/>
              </a:schemeClr>
            </a:gs>
            <a:gs pos="25000">
              <a:schemeClr val="accent5">
                <a:lumMod val="60000"/>
                <a:lumOff val="40000"/>
              </a:schemeClr>
            </a:gs>
            <a:gs pos="100000">
              <a:schemeClr val="accent5">
                <a:lumMod val="40000"/>
                <a:lumOff val="6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51690-83B5-2843-A91E-3E97FD4D48B0}" type="datetimeFigureOut">
              <a:rPr lang="en-US" smtClean="0"/>
              <a:pPr/>
              <a:t>2/15/2018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8460B-E35C-0F40-A549-8181E4FB1DA1}" type="slidenum">
              <a:rPr lang="en-US" smtClean="0"/>
              <a:pPr/>
              <a:t>‹#›</a:t>
            </a:fld>
            <a:endParaRPr lang="en-US"/>
          </a:p>
        </p:txBody>
      </p:sp>
    </p:spTree>
    <p:extLst>
      <p:ext uri="{BB962C8B-B14F-4D97-AF65-F5344CB8AC3E}">
        <p14:creationId xmlns:p14="http://schemas.microsoft.com/office/powerpoint/2010/main" val="92586294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75000"/>
              </a:schemeClr>
            </a:gs>
            <a:gs pos="25000">
              <a:schemeClr val="accent5">
                <a:lumMod val="60000"/>
                <a:lumOff val="40000"/>
              </a:schemeClr>
            </a:gs>
            <a:gs pos="100000">
              <a:schemeClr val="accent5">
                <a:lumMod val="40000"/>
                <a:lumOff val="6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A4EE28D-2C38-E54A-AF98-483DE79071BD}" type="datetimeFigureOut">
              <a:rPr lang="en-US" smtClean="0"/>
              <a:pPr/>
              <a:t>2/15/2018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ECB96FE-B3A1-7149-9B93-68737E88587E}"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19124474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5000">
              <a:schemeClr val="accent5">
                <a:lumMod val="60000"/>
                <a:lumOff val="40000"/>
              </a:schemeClr>
            </a:gs>
            <a:gs pos="100000">
              <a:schemeClr val="accent5">
                <a:lumMod val="40000"/>
                <a:lumOff val="6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A4EE28D-2C38-E54A-AF98-483DE79071BD}" type="datetimeFigureOut">
              <a:rPr lang="en-US" smtClean="0"/>
              <a:pPr/>
              <a:t>2/15/2018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ECB96FE-B3A1-7149-9B93-68737E88587E}"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118561182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4.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4.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4.xml"/><Relationship Id="rId4" Type="http://schemas.openxmlformats.org/officeDocument/2006/relationships/hyperlink" Target="https://www.youtube.com/watch?v=3L9qU7Y-oaA&amp;feature=youtu.b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www.wem.mb.ca/" TargetMode="External"/><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hyperlink" Target="mailto:info@wem.mb.ca"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654578"/>
            <a:ext cx="8472518" cy="1000132"/>
          </a:xfrm>
        </p:spPr>
        <p:txBody>
          <a:bodyPr>
            <a:normAutofit fontScale="90000"/>
          </a:bodyPr>
          <a:lstStyle/>
          <a:p>
            <a:pPr algn="ctr"/>
            <a:r>
              <a:rPr lang="en-CA" sz="4400" dirty="0">
                <a:solidFill>
                  <a:schemeClr val="tx1"/>
                </a:solidFill>
                <a:cs typeface="Trebuchet MS"/>
              </a:rPr>
              <a:t>Workplace Education Manitoba</a:t>
            </a:r>
          </a:p>
        </p:txBody>
      </p:sp>
      <p:sp>
        <p:nvSpPr>
          <p:cNvPr id="4" name="Content Placeholder 3"/>
          <p:cNvSpPr>
            <a:spLocks noGrp="1"/>
          </p:cNvSpPr>
          <p:nvPr>
            <p:ph sz="half" idx="1"/>
          </p:nvPr>
        </p:nvSpPr>
        <p:spPr>
          <a:xfrm>
            <a:off x="340913" y="4437112"/>
            <a:ext cx="8219256" cy="1785950"/>
          </a:xfrm>
        </p:spPr>
        <p:txBody>
          <a:bodyPr>
            <a:normAutofit fontScale="92500" lnSpcReduction="20000"/>
          </a:bodyPr>
          <a:lstStyle/>
          <a:p>
            <a:pPr marL="0" indent="0" algn="ctr">
              <a:buNone/>
            </a:pPr>
            <a:r>
              <a:rPr lang="en-CA" dirty="0">
                <a:solidFill>
                  <a:schemeClr val="tx2"/>
                </a:solidFill>
                <a:latin typeface="+mj-lt"/>
                <a:cs typeface="Trebuchet MS"/>
              </a:rPr>
              <a:t>“Helping people to develop Essential Skills that are needed for work, learning and life.”</a:t>
            </a:r>
          </a:p>
          <a:p>
            <a:pPr marL="0" indent="0" algn="ctr">
              <a:buNone/>
            </a:pPr>
            <a:endParaRPr lang="en-CA" b="1" i="1" dirty="0">
              <a:latin typeface="Trebuchet MS"/>
              <a:cs typeface="Trebuchet MS"/>
            </a:endParaRPr>
          </a:p>
          <a:p>
            <a:pPr marL="0" indent="0" algn="ctr">
              <a:buNone/>
            </a:pPr>
            <a:endParaRPr lang="en-CA" b="1" i="1" dirty="0">
              <a:latin typeface="Trebuchet MS"/>
              <a:cs typeface="Trebuchet MS"/>
            </a:endParaRPr>
          </a:p>
          <a:p>
            <a:pPr marL="0" indent="0" algn="ctr">
              <a:buNone/>
            </a:pPr>
            <a:r>
              <a:rPr lang="en-CA" dirty="0">
                <a:cs typeface="Trebuchet MS"/>
              </a:rPr>
              <a:t>www.wem.mb.ca</a:t>
            </a:r>
          </a:p>
        </p:txBody>
      </p:sp>
      <p:pic>
        <p:nvPicPr>
          <p:cNvPr id="8" name="Picture 7"/>
          <p:cNvPicPr/>
          <p:nvPr/>
        </p:nvPicPr>
        <p:blipFill>
          <a:blip r:embed="rId3"/>
          <a:srcRect/>
          <a:stretch>
            <a:fillRect/>
          </a:stretch>
        </p:blipFill>
        <p:spPr bwMode="auto">
          <a:xfrm>
            <a:off x="3563887" y="1412776"/>
            <a:ext cx="2088625" cy="1108514"/>
          </a:xfrm>
          <a:prstGeom prst="rect">
            <a:avLst/>
          </a:prstGeom>
          <a:solidFill>
            <a:srgbClr val="FFFFFF"/>
          </a:solidFill>
          <a:ln w="9525">
            <a:noFill/>
            <a:miter lim="800000"/>
            <a:headEnd/>
            <a:tailEnd/>
          </a:ln>
        </p:spPr>
      </p:pic>
      <p:sp>
        <p:nvSpPr>
          <p:cNvPr id="5" name="Rectangle 4"/>
          <p:cNvSpPr/>
          <p:nvPr/>
        </p:nvSpPr>
        <p:spPr>
          <a:xfrm>
            <a:off x="35568" y="6600728"/>
            <a:ext cx="392928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5F5C64"/>
                </a:solidFill>
                <a:effectLst/>
                <a:uLnTx/>
                <a:uFillTx/>
              </a:rPr>
              <a:t>© 2016 Workplace Education Manitoba.  All Rights Reserved.</a:t>
            </a:r>
          </a:p>
        </p:txBody>
      </p:sp>
    </p:spTree>
    <p:extLst>
      <p:ext uri="{BB962C8B-B14F-4D97-AF65-F5344CB8AC3E}">
        <p14:creationId xmlns:p14="http://schemas.microsoft.com/office/powerpoint/2010/main" val="345072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States of Change</a:t>
            </a:r>
            <a:endParaRPr lang="en-US" dirty="0"/>
          </a:p>
        </p:txBody>
      </p:sp>
      <p:sp>
        <p:nvSpPr>
          <p:cNvPr id="3" name="Content Placeholder 2"/>
          <p:cNvSpPr>
            <a:spLocks noGrp="1"/>
          </p:cNvSpPr>
          <p:nvPr>
            <p:ph idx="1"/>
          </p:nvPr>
        </p:nvSpPr>
        <p:spPr/>
        <p:txBody>
          <a:bodyPr/>
          <a:lstStyle/>
          <a:p>
            <a:r>
              <a:rPr lang="en-US" dirty="0" smtClean="0"/>
              <a:t>Current State – How things are done today.</a:t>
            </a:r>
          </a:p>
          <a:p>
            <a:endParaRPr lang="en-US" dirty="0"/>
          </a:p>
          <a:p>
            <a:r>
              <a:rPr lang="en-US" dirty="0" smtClean="0"/>
              <a:t>Transition State – How to move from </a:t>
            </a:r>
            <a:r>
              <a:rPr lang="en-US" dirty="0" err="1" smtClean="0"/>
              <a:t>currentto</a:t>
            </a:r>
            <a:r>
              <a:rPr lang="en-US" dirty="0" smtClean="0"/>
              <a:t> future.</a:t>
            </a:r>
          </a:p>
          <a:p>
            <a:endParaRPr lang="en-US" dirty="0"/>
          </a:p>
          <a:p>
            <a:r>
              <a:rPr lang="en-US" dirty="0" smtClean="0"/>
              <a:t>Future State – How things will be done tomorrow.</a:t>
            </a:r>
            <a:endParaRPr lang="en-US" dirty="0"/>
          </a:p>
        </p:txBody>
      </p:sp>
    </p:spTree>
    <p:extLst>
      <p:ext uri="{BB962C8B-B14F-4D97-AF65-F5344CB8AC3E}">
        <p14:creationId xmlns:p14="http://schemas.microsoft.com/office/powerpoint/2010/main" val="1977582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on managing change at 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Lower productivity</a:t>
            </a:r>
          </a:p>
          <a:p>
            <a:r>
              <a:rPr lang="en-US" dirty="0" smtClean="0"/>
              <a:t>Passive resistance</a:t>
            </a:r>
          </a:p>
          <a:p>
            <a:r>
              <a:rPr lang="en-US" dirty="0" smtClean="0"/>
              <a:t>Active resistance</a:t>
            </a:r>
          </a:p>
          <a:p>
            <a:r>
              <a:rPr lang="en-US" dirty="0" smtClean="0"/>
              <a:t>Employees quitting</a:t>
            </a:r>
          </a:p>
          <a:p>
            <a:r>
              <a:rPr lang="en-US" dirty="0" smtClean="0"/>
              <a:t>Disinterest</a:t>
            </a:r>
          </a:p>
          <a:p>
            <a:r>
              <a:rPr lang="en-US" dirty="0" smtClean="0"/>
              <a:t>Arguments about the change</a:t>
            </a:r>
          </a:p>
          <a:p>
            <a:r>
              <a:rPr lang="en-US" dirty="0" smtClean="0"/>
              <a:t>More sick days</a:t>
            </a:r>
          </a:p>
          <a:p>
            <a:r>
              <a:rPr lang="en-US" dirty="0" smtClean="0"/>
              <a:t>Change is not fully implemented</a:t>
            </a:r>
          </a:p>
          <a:p>
            <a:r>
              <a:rPr lang="en-US" dirty="0" smtClean="0"/>
              <a:t>People find work arounds</a:t>
            </a:r>
          </a:p>
          <a:p>
            <a:r>
              <a:rPr lang="en-US" dirty="0" smtClean="0"/>
              <a:t>Revert to old ways</a:t>
            </a:r>
          </a:p>
          <a:p>
            <a:r>
              <a:rPr lang="en-US" dirty="0" smtClean="0"/>
              <a:t>Divides between us and them</a:t>
            </a:r>
          </a:p>
        </p:txBody>
      </p:sp>
    </p:spTree>
    <p:extLst>
      <p:ext uri="{BB962C8B-B14F-4D97-AF65-F5344CB8AC3E}">
        <p14:creationId xmlns:p14="http://schemas.microsoft.com/office/powerpoint/2010/main" val="16638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CA" sz="5400" dirty="0"/>
              <a:t>The ADKAR Model</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6" name="TextBox 5"/>
          <p:cNvSpPr txBox="1"/>
          <p:nvPr/>
        </p:nvSpPr>
        <p:spPr>
          <a:xfrm>
            <a:off x="895353" y="2492022"/>
            <a:ext cx="4536504" cy="3170099"/>
          </a:xfrm>
          <a:prstGeom prst="rect">
            <a:avLst/>
          </a:prstGeom>
          <a:noFill/>
        </p:spPr>
        <p:txBody>
          <a:bodyPr wrap="square" rtlCol="0">
            <a:spAutoFit/>
          </a:bodyPr>
          <a:lstStyle/>
          <a:p>
            <a:r>
              <a:rPr lang="en-CA" sz="4000" b="1" dirty="0"/>
              <a:t>A</a:t>
            </a:r>
            <a:r>
              <a:rPr lang="en-CA" sz="4000" dirty="0"/>
              <a:t>wareness</a:t>
            </a:r>
          </a:p>
          <a:p>
            <a:r>
              <a:rPr lang="en-CA" sz="4000" b="1" dirty="0"/>
              <a:t>D</a:t>
            </a:r>
            <a:r>
              <a:rPr lang="en-CA" sz="4000" dirty="0"/>
              <a:t>esire</a:t>
            </a:r>
          </a:p>
          <a:p>
            <a:r>
              <a:rPr lang="en-CA" sz="4000" b="1" dirty="0"/>
              <a:t>K</a:t>
            </a:r>
            <a:r>
              <a:rPr lang="en-CA" sz="4000" dirty="0"/>
              <a:t>nowledge </a:t>
            </a:r>
          </a:p>
          <a:p>
            <a:r>
              <a:rPr lang="en-CA" sz="4000" b="1" dirty="0"/>
              <a:t>A</a:t>
            </a:r>
            <a:r>
              <a:rPr lang="en-CA" sz="4000" dirty="0"/>
              <a:t>bility</a:t>
            </a:r>
          </a:p>
          <a:p>
            <a:r>
              <a:rPr lang="en-CA" sz="4000" b="1" dirty="0"/>
              <a:t>R</a:t>
            </a:r>
            <a:r>
              <a:rPr lang="en-CA" sz="4000" dirty="0"/>
              <a:t>einforcement</a:t>
            </a:r>
          </a:p>
        </p:txBody>
      </p:sp>
    </p:spTree>
    <p:extLst>
      <p:ext uri="{BB962C8B-B14F-4D97-AF65-F5344CB8AC3E}">
        <p14:creationId xmlns:p14="http://schemas.microsoft.com/office/powerpoint/2010/main" val="38190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124744"/>
            <a:ext cx="8856984" cy="1543673"/>
          </a:xfrm>
        </p:spPr>
        <p:txBody>
          <a:bodyPr>
            <a:normAutofit fontScale="90000"/>
          </a:bodyPr>
          <a:lstStyle/>
          <a:p>
            <a:pPr algn="ctr"/>
            <a:r>
              <a:rPr lang="en-CA" sz="5400" dirty="0"/>
              <a:t>The ADKAR Model:</a:t>
            </a:r>
            <a:br>
              <a:rPr lang="en-CA" sz="5400" dirty="0"/>
            </a:br>
            <a:r>
              <a:rPr lang="en-CA" sz="5400" dirty="0"/>
              <a:t>A Personal Example</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2" name="Picture 1"/>
          <p:cNvPicPr>
            <a:picLocks noChangeAspect="1"/>
          </p:cNvPicPr>
          <p:nvPr/>
        </p:nvPicPr>
        <p:blipFill>
          <a:blip r:embed="rId3"/>
          <a:stretch>
            <a:fillRect/>
          </a:stretch>
        </p:blipFill>
        <p:spPr>
          <a:xfrm>
            <a:off x="755576" y="3068960"/>
            <a:ext cx="1830950" cy="2996952"/>
          </a:xfrm>
          <a:prstGeom prst="rect">
            <a:avLst/>
          </a:prstGeom>
        </p:spPr>
      </p:pic>
      <p:pic>
        <p:nvPicPr>
          <p:cNvPr id="4" name="Picture 3"/>
          <p:cNvPicPr>
            <a:picLocks noChangeAspect="1"/>
          </p:cNvPicPr>
          <p:nvPr/>
        </p:nvPicPr>
        <p:blipFill>
          <a:blip r:embed="rId4"/>
          <a:stretch>
            <a:fillRect/>
          </a:stretch>
        </p:blipFill>
        <p:spPr>
          <a:xfrm>
            <a:off x="3436680" y="2879586"/>
            <a:ext cx="2075988" cy="3501008"/>
          </a:xfrm>
          <a:prstGeom prst="rect">
            <a:avLst/>
          </a:prstGeom>
        </p:spPr>
      </p:pic>
      <p:pic>
        <p:nvPicPr>
          <p:cNvPr id="8" name="Picture 7"/>
          <p:cNvPicPr>
            <a:picLocks noChangeAspect="1"/>
          </p:cNvPicPr>
          <p:nvPr/>
        </p:nvPicPr>
        <p:blipFill>
          <a:blip r:embed="rId5"/>
          <a:stretch>
            <a:fillRect/>
          </a:stretch>
        </p:blipFill>
        <p:spPr>
          <a:xfrm>
            <a:off x="6732240" y="3216684"/>
            <a:ext cx="2116014" cy="2924944"/>
          </a:xfrm>
          <a:prstGeom prst="rect">
            <a:avLst/>
          </a:prstGeom>
        </p:spPr>
      </p:pic>
      <p:sp>
        <p:nvSpPr>
          <p:cNvPr id="6" name="TextBox 5"/>
          <p:cNvSpPr txBox="1"/>
          <p:nvPr/>
        </p:nvSpPr>
        <p:spPr>
          <a:xfrm>
            <a:off x="179512" y="6309320"/>
            <a:ext cx="3760974" cy="215444"/>
          </a:xfrm>
          <a:prstGeom prst="rect">
            <a:avLst/>
          </a:prstGeom>
          <a:noFill/>
        </p:spPr>
        <p:txBody>
          <a:bodyPr wrap="square" rtlCol="0">
            <a:spAutoFit/>
          </a:bodyPr>
          <a:lstStyle/>
          <a:p>
            <a:r>
              <a:rPr lang="en-CA" sz="800" dirty="0"/>
              <a:t>https://www.prosci.com/adkar/adkar-model</a:t>
            </a:r>
          </a:p>
        </p:txBody>
      </p:sp>
    </p:spTree>
    <p:extLst>
      <p:ext uri="{BB962C8B-B14F-4D97-AF65-F5344CB8AC3E}">
        <p14:creationId xmlns:p14="http://schemas.microsoft.com/office/powerpoint/2010/main" val="1477998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417805">
            <a:off x="4914038" y="2858930"/>
            <a:ext cx="3816424" cy="2528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79512" y="949353"/>
            <a:ext cx="8856984" cy="1143000"/>
          </a:xfrm>
        </p:spPr>
        <p:txBody>
          <a:bodyPr>
            <a:normAutofit/>
          </a:bodyPr>
          <a:lstStyle/>
          <a:p>
            <a:pPr algn="ctr"/>
            <a:r>
              <a:rPr lang="en-CA" sz="5400" dirty="0"/>
              <a:t>Awareness</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2" name="TextBox 1"/>
          <p:cNvSpPr txBox="1"/>
          <p:nvPr/>
        </p:nvSpPr>
        <p:spPr>
          <a:xfrm>
            <a:off x="179512" y="5971670"/>
            <a:ext cx="5544616" cy="338554"/>
          </a:xfrm>
          <a:prstGeom prst="rect">
            <a:avLst/>
          </a:prstGeom>
          <a:noFill/>
        </p:spPr>
        <p:txBody>
          <a:bodyPr wrap="square" rtlCol="0">
            <a:spAutoFit/>
          </a:bodyPr>
          <a:lstStyle/>
          <a:p>
            <a:r>
              <a:rPr lang="en-CA" sz="800" dirty="0">
                <a:solidFill>
                  <a:srgbClr val="4D4D4D"/>
                </a:solidFill>
              </a:rPr>
              <a:t>http://www.sgh.com.sg/about-us/newsroom/News-Articles-Reports/Documents/Year%202014/09%20Sept/ST%20Exercise%20Outdoor.jpg</a:t>
            </a:r>
          </a:p>
        </p:txBody>
      </p:sp>
      <p:pic>
        <p:nvPicPr>
          <p:cNvPr id="4" name="Picture 3"/>
          <p:cNvPicPr>
            <a:picLocks noChangeAspect="1"/>
          </p:cNvPicPr>
          <p:nvPr/>
        </p:nvPicPr>
        <p:blipFill>
          <a:blip r:embed="rId4"/>
          <a:stretch>
            <a:fillRect/>
          </a:stretch>
        </p:blipFill>
        <p:spPr>
          <a:xfrm>
            <a:off x="566091" y="1476284"/>
            <a:ext cx="4041913" cy="48909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139457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CA" sz="5400" dirty="0"/>
              <a:t>Desire</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2" name="TextBox 1"/>
          <p:cNvSpPr txBox="1"/>
          <p:nvPr/>
        </p:nvSpPr>
        <p:spPr>
          <a:xfrm>
            <a:off x="179512" y="5971670"/>
            <a:ext cx="5544616" cy="215444"/>
          </a:xfrm>
          <a:prstGeom prst="rect">
            <a:avLst/>
          </a:prstGeom>
          <a:noFill/>
        </p:spPr>
        <p:txBody>
          <a:bodyPr wrap="square" rtlCol="0">
            <a:spAutoFit/>
          </a:bodyPr>
          <a:lstStyle/>
          <a:p>
            <a:r>
              <a:rPr lang="en-CA" sz="800">
                <a:solidFill>
                  <a:srgbClr val="4D4D4D"/>
                </a:solidFill>
              </a:rPr>
              <a:t>http://www.good-covers.com/covers-images/download/Exercise-Needs-Motivation.jpg</a:t>
            </a:r>
            <a:endParaRPr lang="en-CA" sz="800" dirty="0">
              <a:solidFill>
                <a:srgbClr val="4D4D4D"/>
              </a:solidFill>
            </a:endParaRPr>
          </a:p>
        </p:txBody>
      </p:sp>
      <p:pic>
        <p:nvPicPr>
          <p:cNvPr id="6" name="Picture 5"/>
          <p:cNvPicPr>
            <a:picLocks noChangeAspect="1"/>
          </p:cNvPicPr>
          <p:nvPr/>
        </p:nvPicPr>
        <p:blipFill>
          <a:blip r:embed="rId3"/>
          <a:stretch>
            <a:fillRect/>
          </a:stretch>
        </p:blipFill>
        <p:spPr>
          <a:xfrm>
            <a:off x="519112" y="2398365"/>
            <a:ext cx="8105775" cy="3000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3096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CA" sz="5400" dirty="0"/>
              <a:t>Knowledge</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4" name="Picture 3"/>
          <p:cNvPicPr>
            <a:picLocks noChangeAspect="1"/>
          </p:cNvPicPr>
          <p:nvPr/>
        </p:nvPicPr>
        <p:blipFill>
          <a:blip r:embed="rId3"/>
          <a:stretch>
            <a:fillRect/>
          </a:stretch>
        </p:blipFill>
        <p:spPr>
          <a:xfrm>
            <a:off x="1475656" y="2276872"/>
            <a:ext cx="6192688" cy="3896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543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CA" sz="5400" dirty="0"/>
              <a:t>Ability</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2" name="Picture 1"/>
          <p:cNvPicPr>
            <a:picLocks noChangeAspect="1"/>
          </p:cNvPicPr>
          <p:nvPr/>
        </p:nvPicPr>
        <p:blipFill>
          <a:blip r:embed="rId3"/>
          <a:stretch>
            <a:fillRect/>
          </a:stretch>
        </p:blipFill>
        <p:spPr>
          <a:xfrm>
            <a:off x="1565920" y="2204864"/>
            <a:ext cx="6084168" cy="4056112"/>
          </a:xfrm>
          <a:prstGeom prst="rect">
            <a:avLst/>
          </a:prstGeom>
        </p:spPr>
      </p:pic>
    </p:spTree>
    <p:extLst>
      <p:ext uri="{BB962C8B-B14F-4D97-AF65-F5344CB8AC3E}">
        <p14:creationId xmlns:p14="http://schemas.microsoft.com/office/powerpoint/2010/main" val="638949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CA" sz="5400" dirty="0"/>
              <a:t>Reinforcement</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4" name="Picture 3"/>
          <p:cNvPicPr>
            <a:picLocks noChangeAspect="1"/>
          </p:cNvPicPr>
          <p:nvPr/>
        </p:nvPicPr>
        <p:blipFill>
          <a:blip r:embed="rId3"/>
          <a:stretch>
            <a:fillRect/>
          </a:stretch>
        </p:blipFill>
        <p:spPr>
          <a:xfrm>
            <a:off x="467544" y="2174719"/>
            <a:ext cx="4775765" cy="337537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499992" y="3356992"/>
            <a:ext cx="4264538" cy="2996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236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599619"/>
            <a:ext cx="8856984" cy="1143000"/>
          </a:xfrm>
        </p:spPr>
        <p:txBody>
          <a:bodyPr>
            <a:normAutofit/>
          </a:bodyPr>
          <a:lstStyle/>
          <a:p>
            <a:pPr algn="ctr"/>
            <a:r>
              <a:rPr lang="en-CA" sz="5400" dirty="0"/>
              <a:t>ADKAR Model</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4" name="Rectangle 3"/>
          <p:cNvSpPr/>
          <p:nvPr/>
        </p:nvSpPr>
        <p:spPr>
          <a:xfrm>
            <a:off x="107504" y="1859340"/>
            <a:ext cx="8784976" cy="3970318"/>
          </a:xfrm>
          <a:prstGeom prst="rect">
            <a:avLst/>
          </a:prstGeom>
        </p:spPr>
        <p:txBody>
          <a:bodyPr wrap="square">
            <a:spAutoFit/>
          </a:bodyPr>
          <a:lstStyle/>
          <a:p>
            <a:pPr marL="285750" indent="-285750">
              <a:buFont typeface="Arial" panose="020B0604020202020204" pitchFamily="34" charset="0"/>
              <a:buChar char="•"/>
            </a:pPr>
            <a:r>
              <a:rPr lang="en-CA" sz="2800" dirty="0">
                <a:solidFill>
                  <a:schemeClr val="accent5">
                    <a:lumMod val="75000"/>
                  </a:schemeClr>
                </a:solidFill>
              </a:rPr>
              <a:t>Awareness</a:t>
            </a:r>
            <a:r>
              <a:rPr lang="en-CA" sz="2800" dirty="0"/>
              <a:t> of the need for change management</a:t>
            </a:r>
          </a:p>
          <a:p>
            <a:pPr marL="285750" indent="-285750">
              <a:buFont typeface="Arial" panose="020B0604020202020204" pitchFamily="34" charset="0"/>
              <a:buChar char="•"/>
            </a:pPr>
            <a:r>
              <a:rPr lang="en-CA" sz="2800" dirty="0">
                <a:solidFill>
                  <a:schemeClr val="accent5">
                    <a:lumMod val="75000"/>
                  </a:schemeClr>
                </a:solidFill>
              </a:rPr>
              <a:t>Desire</a:t>
            </a:r>
            <a:r>
              <a:rPr lang="en-CA" sz="2800" dirty="0"/>
              <a:t> to participate and support change management</a:t>
            </a:r>
          </a:p>
          <a:p>
            <a:pPr marL="285750" indent="-285750">
              <a:buFont typeface="Arial" panose="020B0604020202020204" pitchFamily="34" charset="0"/>
              <a:buChar char="•"/>
            </a:pPr>
            <a:r>
              <a:rPr lang="en-CA" sz="2800" dirty="0">
                <a:solidFill>
                  <a:schemeClr val="accent5">
                    <a:lumMod val="75000"/>
                  </a:schemeClr>
                </a:solidFill>
              </a:rPr>
              <a:t>Knowledge</a:t>
            </a:r>
            <a:r>
              <a:rPr lang="en-CA" sz="2800" dirty="0"/>
              <a:t> of how to apply change management</a:t>
            </a:r>
          </a:p>
          <a:p>
            <a:pPr marL="285750" indent="-285750">
              <a:buFont typeface="Arial" panose="020B0604020202020204" pitchFamily="34" charset="0"/>
              <a:buChar char="•"/>
            </a:pPr>
            <a:r>
              <a:rPr lang="en-CA" sz="2800" dirty="0">
                <a:solidFill>
                  <a:schemeClr val="accent5">
                    <a:lumMod val="75000"/>
                  </a:schemeClr>
                </a:solidFill>
              </a:rPr>
              <a:t>Ability</a:t>
            </a:r>
            <a:r>
              <a:rPr lang="en-CA" sz="2800" dirty="0"/>
              <a:t> to implement required change management skills and behaviors</a:t>
            </a:r>
          </a:p>
          <a:p>
            <a:pPr marL="285750" indent="-285750">
              <a:buFont typeface="Arial" panose="020B0604020202020204" pitchFamily="34" charset="0"/>
              <a:buChar char="•"/>
            </a:pPr>
            <a:r>
              <a:rPr lang="en-CA" sz="2800" dirty="0">
                <a:solidFill>
                  <a:schemeClr val="accent5">
                    <a:lumMod val="75000"/>
                  </a:schemeClr>
                </a:solidFill>
              </a:rPr>
              <a:t>Reinforcement</a:t>
            </a:r>
            <a:r>
              <a:rPr lang="en-CA" sz="2800" dirty="0"/>
              <a:t> to sustain change management</a:t>
            </a:r>
          </a:p>
        </p:txBody>
      </p:sp>
    </p:spTree>
    <p:extLst>
      <p:ext uri="{BB962C8B-B14F-4D97-AF65-F5344CB8AC3E}">
        <p14:creationId xmlns:p14="http://schemas.microsoft.com/office/powerpoint/2010/main" val="2116215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80928"/>
            <a:ext cx="7814672" cy="2286016"/>
          </a:xfrm>
        </p:spPr>
        <p:txBody>
          <a:bodyPr>
            <a:normAutofit fontScale="90000"/>
          </a:bodyPr>
          <a:lstStyle/>
          <a:p>
            <a:r>
              <a:rPr lang="en-CA" sz="2400" dirty="0"/>
              <a:t/>
            </a:r>
            <a:br>
              <a:rPr lang="en-CA" sz="2400" dirty="0"/>
            </a:br>
            <a:r>
              <a:rPr lang="en-CA" sz="2700" dirty="0"/>
              <a:t>Our vision is that all Manitobans have access to the Essential Skills knowledge and training required to determine and pursue their goals related to learning, the workplace and life.</a:t>
            </a:r>
            <a:r>
              <a:rPr lang="en-CA" dirty="0"/>
              <a:t/>
            </a:r>
            <a:br>
              <a:rPr lang="en-CA" dirty="0"/>
            </a:br>
            <a:endParaRPr lang="en-CA" dirty="0"/>
          </a:p>
        </p:txBody>
      </p:sp>
      <p:pic>
        <p:nvPicPr>
          <p:cNvPr id="7" name="Picture 6"/>
          <p:cNvPicPr/>
          <p:nvPr/>
        </p:nvPicPr>
        <p:blipFill>
          <a:blip r:embed="rId3"/>
          <a:srcRect/>
          <a:stretch>
            <a:fillRect/>
          </a:stretch>
        </p:blipFill>
        <p:spPr bwMode="auto">
          <a:xfrm>
            <a:off x="255269" y="5497651"/>
            <a:ext cx="1485808" cy="1029105"/>
          </a:xfrm>
          <a:prstGeom prst="rect">
            <a:avLst/>
          </a:prstGeom>
          <a:solidFill>
            <a:srgbClr val="FFFFFF"/>
          </a:solidFill>
          <a:ln w="9525">
            <a:noFill/>
            <a:miter lim="800000"/>
            <a:headEnd/>
            <a:tailEnd/>
          </a:ln>
        </p:spPr>
      </p:pic>
      <p:sp>
        <p:nvSpPr>
          <p:cNvPr id="3" name="TextBox 2"/>
          <p:cNvSpPr txBox="1"/>
          <p:nvPr/>
        </p:nvSpPr>
        <p:spPr>
          <a:xfrm>
            <a:off x="2915816" y="1844824"/>
            <a:ext cx="3456384" cy="830997"/>
          </a:xfrm>
          <a:prstGeom prst="rect">
            <a:avLst/>
          </a:prstGeom>
          <a:noFill/>
        </p:spPr>
        <p:txBody>
          <a:bodyPr wrap="square" rtlCol="0">
            <a:spAutoFit/>
          </a:bodyPr>
          <a:lstStyle/>
          <a:p>
            <a:pPr algn="ctr"/>
            <a:r>
              <a:rPr lang="en-CA" sz="4800" dirty="0"/>
              <a:t>Vision</a:t>
            </a:r>
          </a:p>
        </p:txBody>
      </p:sp>
      <p:sp>
        <p:nvSpPr>
          <p:cNvPr id="4" name="Rectangle 3"/>
          <p:cNvSpPr/>
          <p:nvPr/>
        </p:nvSpPr>
        <p:spPr>
          <a:xfrm>
            <a:off x="107504" y="6600728"/>
            <a:ext cx="392928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5F5C64"/>
                </a:solidFill>
                <a:effectLst/>
                <a:uLnTx/>
                <a:uFillTx/>
              </a:rPr>
              <a:t>© 2016 Workplace Education Manitoba.  All Rights Reserved.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Connecting ADKAR</a:t>
            </a:r>
            <a:endParaRPr lang="en-US" sz="6000" dirty="0"/>
          </a:p>
        </p:txBody>
      </p:sp>
      <p:sp>
        <p:nvSpPr>
          <p:cNvPr id="3" name="Content Placeholder 2"/>
          <p:cNvSpPr>
            <a:spLocks noGrp="1"/>
          </p:cNvSpPr>
          <p:nvPr>
            <p:ph idx="1"/>
          </p:nvPr>
        </p:nvSpPr>
        <p:spPr/>
        <p:txBody>
          <a:bodyPr>
            <a:normAutofit/>
          </a:bodyPr>
          <a:lstStyle/>
          <a:p>
            <a:r>
              <a:rPr lang="en-US" sz="3600" dirty="0" smtClean="0"/>
              <a:t>A and D – </a:t>
            </a:r>
            <a:r>
              <a:rPr lang="en-US" sz="3600" dirty="0" err="1" smtClean="0"/>
              <a:t>currrent</a:t>
            </a:r>
            <a:r>
              <a:rPr lang="en-US" sz="3600" dirty="0" smtClean="0"/>
              <a:t> </a:t>
            </a:r>
          </a:p>
          <a:p>
            <a:endParaRPr lang="en-US" sz="3600" dirty="0"/>
          </a:p>
          <a:p>
            <a:r>
              <a:rPr lang="en-US" sz="3600" dirty="0" smtClean="0"/>
              <a:t>K and A – transition</a:t>
            </a:r>
          </a:p>
          <a:p>
            <a:endParaRPr lang="en-US" sz="3600" dirty="0"/>
          </a:p>
          <a:p>
            <a:r>
              <a:rPr lang="en-US" sz="3600" dirty="0" smtClean="0"/>
              <a:t>A and R - future</a:t>
            </a:r>
            <a:endParaRPr lang="en-US" sz="3600" dirty="0"/>
          </a:p>
        </p:txBody>
      </p:sp>
    </p:spTree>
    <p:extLst>
      <p:ext uri="{BB962C8B-B14F-4D97-AF65-F5344CB8AC3E}">
        <p14:creationId xmlns:p14="http://schemas.microsoft.com/office/powerpoint/2010/main" val="2515995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6" name="Picture 5"/>
          <p:cNvPicPr>
            <a:picLocks noChangeAspect="1"/>
          </p:cNvPicPr>
          <p:nvPr/>
        </p:nvPicPr>
        <p:blipFill>
          <a:blip r:embed="rId3"/>
          <a:stretch>
            <a:fillRect/>
          </a:stretch>
        </p:blipFill>
        <p:spPr>
          <a:xfrm>
            <a:off x="467544" y="1073465"/>
            <a:ext cx="8244408" cy="5288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548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981075"/>
            <a:ext cx="7848872" cy="5343525"/>
          </a:xfrm>
        </p:spPr>
      </p:pic>
    </p:spTree>
    <p:extLst>
      <p:ext uri="{BB962C8B-B14F-4D97-AF65-F5344CB8AC3E}">
        <p14:creationId xmlns:p14="http://schemas.microsoft.com/office/powerpoint/2010/main" val="3175729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229600" cy="1143000"/>
          </a:xfrm>
        </p:spPr>
        <p:txBody>
          <a:bodyPr/>
          <a:lstStyle/>
          <a:p>
            <a:r>
              <a:rPr lang="en-US" dirty="0" smtClean="0"/>
              <a:t>BREAK – 10 minutes</a:t>
            </a:r>
            <a:endParaRPr lang="en-US" dirty="0"/>
          </a:p>
        </p:txBody>
      </p:sp>
    </p:spTree>
    <p:extLst>
      <p:ext uri="{BB962C8B-B14F-4D97-AF65-F5344CB8AC3E}">
        <p14:creationId xmlns:p14="http://schemas.microsoft.com/office/powerpoint/2010/main" val="3091056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fontScale="90000"/>
          </a:bodyPr>
          <a:lstStyle/>
          <a:p>
            <a:pPr algn="ctr"/>
            <a:r>
              <a:rPr lang="en-CA" dirty="0"/>
              <a:t>What is a Learning Organization?</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2" name="Rectangle 1"/>
          <p:cNvSpPr/>
          <p:nvPr/>
        </p:nvSpPr>
        <p:spPr>
          <a:xfrm>
            <a:off x="683568" y="2276872"/>
            <a:ext cx="7848872" cy="3600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895353" y="2492022"/>
            <a:ext cx="4536504" cy="3170099"/>
          </a:xfrm>
          <a:prstGeom prst="rect">
            <a:avLst/>
          </a:prstGeom>
          <a:noFill/>
        </p:spPr>
        <p:txBody>
          <a:bodyPr wrap="square" rtlCol="0">
            <a:spAutoFit/>
          </a:bodyPr>
          <a:lstStyle/>
          <a:p>
            <a:r>
              <a:rPr lang="en-CA" sz="2000" dirty="0"/>
              <a:t>According to Peter </a:t>
            </a:r>
            <a:r>
              <a:rPr lang="en-CA" sz="2000" dirty="0" err="1"/>
              <a:t>Senge</a:t>
            </a:r>
            <a:r>
              <a:rPr lang="en-CA" sz="2000" dirty="0"/>
              <a:t>, a learning organization is one where people continually expand their capacity to create the results they truly desire, where new and expansive patterns of thinking are nurtured, where collective aspiration is set free, and where people are continually learning to see the whole together.</a:t>
            </a:r>
          </a:p>
        </p:txBody>
      </p:sp>
      <p:pic>
        <p:nvPicPr>
          <p:cNvPr id="8" name="Picture 7"/>
          <p:cNvPicPr>
            <a:picLocks noChangeAspect="1"/>
          </p:cNvPicPr>
          <p:nvPr/>
        </p:nvPicPr>
        <p:blipFill>
          <a:blip r:embed="rId3"/>
          <a:stretch>
            <a:fillRect/>
          </a:stretch>
        </p:blipFill>
        <p:spPr>
          <a:xfrm>
            <a:off x="5292080" y="2605458"/>
            <a:ext cx="2895600" cy="2943225"/>
          </a:xfrm>
          <a:prstGeom prst="rect">
            <a:avLst/>
          </a:prstGeom>
        </p:spPr>
      </p:pic>
      <p:sp>
        <p:nvSpPr>
          <p:cNvPr id="9" name="TextBox 8"/>
          <p:cNvSpPr txBox="1"/>
          <p:nvPr/>
        </p:nvSpPr>
        <p:spPr>
          <a:xfrm>
            <a:off x="683568" y="5877272"/>
            <a:ext cx="5904656" cy="215444"/>
          </a:xfrm>
          <a:prstGeom prst="rect">
            <a:avLst/>
          </a:prstGeom>
          <a:noFill/>
        </p:spPr>
        <p:txBody>
          <a:bodyPr wrap="square" rtlCol="0">
            <a:spAutoFit/>
          </a:bodyPr>
          <a:lstStyle/>
          <a:p>
            <a:r>
              <a:rPr lang="en-CA" sz="800" dirty="0">
                <a:solidFill>
                  <a:srgbClr val="777777"/>
                </a:solidFill>
              </a:rPr>
              <a:t>http://infed.org/mobi/peter-senge-and-the-learning-organization/</a:t>
            </a:r>
          </a:p>
        </p:txBody>
      </p:sp>
    </p:spTree>
    <p:extLst>
      <p:ext uri="{BB962C8B-B14F-4D97-AF65-F5344CB8AC3E}">
        <p14:creationId xmlns:p14="http://schemas.microsoft.com/office/powerpoint/2010/main" val="3636414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49353"/>
            <a:ext cx="8229600" cy="1143000"/>
          </a:xfrm>
        </p:spPr>
        <p:txBody>
          <a:bodyPr>
            <a:normAutofit fontScale="90000"/>
          </a:bodyPr>
          <a:lstStyle/>
          <a:p>
            <a:pPr algn="ctr"/>
            <a:r>
              <a:rPr lang="en-CA" dirty="0"/>
              <a:t>What is Continuous Learning?</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2" name="Rectangle 1"/>
          <p:cNvSpPr/>
          <p:nvPr/>
        </p:nvSpPr>
        <p:spPr>
          <a:xfrm>
            <a:off x="2267744" y="2340454"/>
            <a:ext cx="5094312" cy="1200329"/>
          </a:xfrm>
          <a:prstGeom prst="rect">
            <a:avLst/>
          </a:prstGeom>
        </p:spPr>
        <p:txBody>
          <a:bodyPr wrap="square">
            <a:spAutoFit/>
          </a:bodyPr>
          <a:lstStyle/>
          <a:p>
            <a:r>
              <a:rPr lang="en-CA" sz="2400" i="1" dirty="0"/>
              <a:t>is the ability to participate in an ongoing process of acquiring skills and knowledge.</a:t>
            </a:r>
          </a:p>
        </p:txBody>
      </p:sp>
      <p:pic>
        <p:nvPicPr>
          <p:cNvPr id="4" name="Picture 3"/>
          <p:cNvPicPr>
            <a:picLocks noChangeAspect="1"/>
          </p:cNvPicPr>
          <p:nvPr/>
        </p:nvPicPr>
        <p:blipFill>
          <a:blip r:embed="rId3"/>
          <a:stretch>
            <a:fillRect/>
          </a:stretch>
        </p:blipFill>
        <p:spPr>
          <a:xfrm>
            <a:off x="2659568" y="3788884"/>
            <a:ext cx="3834716" cy="2548349"/>
          </a:xfrm>
          <a:prstGeom prst="rect">
            <a:avLst/>
          </a:prstGeom>
        </p:spPr>
      </p:pic>
    </p:spTree>
    <p:extLst>
      <p:ext uri="{BB962C8B-B14F-4D97-AF65-F5344CB8AC3E}">
        <p14:creationId xmlns:p14="http://schemas.microsoft.com/office/powerpoint/2010/main" val="3011495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a:bodyPr>
          <a:lstStyle/>
          <a:p>
            <a:pPr algn="ctr"/>
            <a:r>
              <a:rPr lang="en-US" sz="5400" dirty="0"/>
              <a:t>Video</a:t>
            </a:r>
            <a:endParaRPr lang="en-CA" sz="5400" dirty="0"/>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2" name="Picture 1"/>
          <p:cNvPicPr>
            <a:picLocks noChangeAspect="1"/>
          </p:cNvPicPr>
          <p:nvPr/>
        </p:nvPicPr>
        <p:blipFill>
          <a:blip r:embed="rId3"/>
          <a:stretch>
            <a:fillRect/>
          </a:stretch>
        </p:blipFill>
        <p:spPr>
          <a:xfrm>
            <a:off x="1204937" y="2204864"/>
            <a:ext cx="2340719" cy="3653805"/>
          </a:xfrm>
          <a:prstGeom prst="rect">
            <a:avLst/>
          </a:prstGeom>
        </p:spPr>
      </p:pic>
      <p:sp>
        <p:nvSpPr>
          <p:cNvPr id="4" name="TextBox 3"/>
          <p:cNvSpPr txBox="1"/>
          <p:nvPr/>
        </p:nvSpPr>
        <p:spPr>
          <a:xfrm>
            <a:off x="3940486" y="3429000"/>
            <a:ext cx="4735970" cy="369332"/>
          </a:xfrm>
          <a:prstGeom prst="rect">
            <a:avLst/>
          </a:prstGeom>
          <a:noFill/>
        </p:spPr>
        <p:txBody>
          <a:bodyPr wrap="square" rtlCol="0">
            <a:spAutoFit/>
          </a:bodyPr>
          <a:lstStyle/>
          <a:p>
            <a:r>
              <a:rPr lang="en-CA" dirty="0">
                <a:hlinkClick r:id="rId4"/>
              </a:rPr>
              <a:t>The Importance of Self-Directed Learning</a:t>
            </a:r>
            <a:endParaRPr lang="en-CA" dirty="0"/>
          </a:p>
        </p:txBody>
      </p:sp>
    </p:spTree>
    <p:extLst>
      <p:ext uri="{BB962C8B-B14F-4D97-AF65-F5344CB8AC3E}">
        <p14:creationId xmlns:p14="http://schemas.microsoft.com/office/powerpoint/2010/main" val="2164114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r>
              <a:rPr lang="en-US" dirty="0" smtClean="0"/>
              <a:t>How important do you think learning is? Why?</a:t>
            </a:r>
          </a:p>
          <a:p>
            <a:endParaRPr lang="en-US" dirty="0"/>
          </a:p>
          <a:p>
            <a:r>
              <a:rPr lang="en-US" dirty="0" smtClean="0"/>
              <a:t>How can you contribute to creating a learning environment?</a:t>
            </a:r>
          </a:p>
          <a:p>
            <a:endParaRPr lang="en-US" dirty="0"/>
          </a:p>
          <a:p>
            <a:r>
              <a:rPr lang="en-US" dirty="0" smtClean="0"/>
              <a:t>What are the points that interested you in the video?</a:t>
            </a:r>
            <a:endParaRPr lang="en-US" dirty="0"/>
          </a:p>
        </p:txBody>
      </p:sp>
    </p:spTree>
    <p:extLst>
      <p:ext uri="{BB962C8B-B14F-4D97-AF65-F5344CB8AC3E}">
        <p14:creationId xmlns:p14="http://schemas.microsoft.com/office/powerpoint/2010/main" val="648479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49353"/>
            <a:ext cx="8856984" cy="1143000"/>
          </a:xfrm>
        </p:spPr>
        <p:txBody>
          <a:bodyPr>
            <a:normAutofit fontScale="90000"/>
          </a:bodyPr>
          <a:lstStyle/>
          <a:p>
            <a:pPr algn="ctr"/>
            <a:r>
              <a:rPr lang="en-CA" dirty="0"/>
              <a:t>Creating a Culture of Learning</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6" name="TextBox 5"/>
          <p:cNvSpPr txBox="1"/>
          <p:nvPr/>
        </p:nvSpPr>
        <p:spPr>
          <a:xfrm>
            <a:off x="755576" y="2338132"/>
            <a:ext cx="4536504" cy="3477875"/>
          </a:xfrm>
          <a:prstGeom prst="rect">
            <a:avLst/>
          </a:prstGeom>
          <a:noFill/>
        </p:spPr>
        <p:txBody>
          <a:bodyPr wrap="square" rtlCol="0">
            <a:spAutoFit/>
          </a:bodyPr>
          <a:lstStyle/>
          <a:p>
            <a:r>
              <a:rPr lang="en-CA" sz="2000" dirty="0"/>
              <a:t>Peter </a:t>
            </a:r>
            <a:r>
              <a:rPr lang="en-CA" sz="2000" dirty="0" err="1"/>
              <a:t>Senge</a:t>
            </a:r>
            <a:r>
              <a:rPr lang="en-CA" sz="2000" dirty="0"/>
              <a:t> is a leading theorist and writer in the area of learning organizations. He describes five disciplines that must be mastered when introducing learning into an organization:</a:t>
            </a:r>
          </a:p>
          <a:p>
            <a:pPr marL="342900" indent="-342900">
              <a:buFont typeface="Arial" panose="020B0604020202020204" pitchFamily="34" charset="0"/>
              <a:buChar char="•"/>
            </a:pPr>
            <a:r>
              <a:rPr lang="en-CA" sz="2000" dirty="0"/>
              <a:t>Systems Thinking</a:t>
            </a:r>
          </a:p>
          <a:p>
            <a:pPr marL="342900" indent="-342900">
              <a:buFont typeface="Arial" panose="020B0604020202020204" pitchFamily="34" charset="0"/>
              <a:buChar char="•"/>
            </a:pPr>
            <a:r>
              <a:rPr lang="en-CA" sz="2000" dirty="0"/>
              <a:t>Personal Mastery</a:t>
            </a:r>
          </a:p>
          <a:p>
            <a:pPr marL="342900" indent="-342900">
              <a:buFont typeface="Arial" panose="020B0604020202020204" pitchFamily="34" charset="0"/>
              <a:buChar char="•"/>
            </a:pPr>
            <a:r>
              <a:rPr lang="en-CA" sz="2000" dirty="0"/>
              <a:t>Mental Models</a:t>
            </a:r>
          </a:p>
          <a:p>
            <a:pPr marL="342900" indent="-342900">
              <a:buFont typeface="Arial" panose="020B0604020202020204" pitchFamily="34" charset="0"/>
              <a:buChar char="•"/>
            </a:pPr>
            <a:r>
              <a:rPr lang="en-CA" sz="2000" dirty="0"/>
              <a:t>Building Shared Visions</a:t>
            </a:r>
          </a:p>
          <a:p>
            <a:pPr marL="342900" indent="-342900">
              <a:buFont typeface="Arial" panose="020B0604020202020204" pitchFamily="34" charset="0"/>
              <a:buChar char="•"/>
            </a:pPr>
            <a:r>
              <a:rPr lang="en-CA" sz="2000" dirty="0"/>
              <a:t>Team Learning</a:t>
            </a:r>
          </a:p>
        </p:txBody>
      </p:sp>
      <p:pic>
        <p:nvPicPr>
          <p:cNvPr id="8" name="Picture 7"/>
          <p:cNvPicPr>
            <a:picLocks noChangeAspect="1"/>
          </p:cNvPicPr>
          <p:nvPr/>
        </p:nvPicPr>
        <p:blipFill>
          <a:blip r:embed="rId3"/>
          <a:stretch>
            <a:fillRect/>
          </a:stretch>
        </p:blipFill>
        <p:spPr>
          <a:xfrm>
            <a:off x="5292080" y="2605458"/>
            <a:ext cx="2895600" cy="2943225"/>
          </a:xfrm>
          <a:prstGeom prst="rect">
            <a:avLst/>
          </a:prstGeom>
        </p:spPr>
      </p:pic>
    </p:spTree>
    <p:extLst>
      <p:ext uri="{BB962C8B-B14F-4D97-AF65-F5344CB8AC3E}">
        <p14:creationId xmlns:p14="http://schemas.microsoft.com/office/powerpoint/2010/main" val="3530615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764704"/>
            <a:ext cx="8856984" cy="1143000"/>
          </a:xfrm>
        </p:spPr>
        <p:txBody>
          <a:bodyPr>
            <a:normAutofit/>
          </a:bodyPr>
          <a:lstStyle/>
          <a:p>
            <a:pPr algn="ctr"/>
            <a:r>
              <a:rPr lang="en-CA" dirty="0"/>
              <a:t>Systems Thinking</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7" name="Picture 6"/>
          <p:cNvPicPr>
            <a:picLocks noChangeAspect="1"/>
          </p:cNvPicPr>
          <p:nvPr/>
        </p:nvPicPr>
        <p:blipFill>
          <a:blip r:embed="rId3"/>
          <a:stretch>
            <a:fillRect/>
          </a:stretch>
        </p:blipFill>
        <p:spPr>
          <a:xfrm>
            <a:off x="899592" y="2204864"/>
            <a:ext cx="4355129" cy="2892078"/>
          </a:xfrm>
          <a:prstGeom prst="rect">
            <a:avLst/>
          </a:prstGeom>
        </p:spPr>
      </p:pic>
      <p:pic>
        <p:nvPicPr>
          <p:cNvPr id="4" name="Picture 3"/>
          <p:cNvPicPr>
            <a:picLocks noChangeAspect="1"/>
          </p:cNvPicPr>
          <p:nvPr/>
        </p:nvPicPr>
        <p:blipFill>
          <a:blip r:embed="rId4"/>
          <a:stretch>
            <a:fillRect/>
          </a:stretch>
        </p:blipFill>
        <p:spPr>
          <a:xfrm>
            <a:off x="3939143" y="2924944"/>
            <a:ext cx="4149080" cy="414908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436096" y="2204864"/>
            <a:ext cx="3168352" cy="1077218"/>
          </a:xfrm>
          <a:prstGeom prst="rect">
            <a:avLst/>
          </a:prstGeom>
          <a:noFill/>
        </p:spPr>
        <p:txBody>
          <a:bodyPr wrap="square" rtlCol="0">
            <a:spAutoFit/>
          </a:bodyPr>
          <a:lstStyle/>
          <a:p>
            <a:r>
              <a:rPr lang="en-CA" sz="3200" dirty="0"/>
              <a:t>Think about the</a:t>
            </a:r>
            <a:r>
              <a:rPr lang="en-CA" sz="2800" dirty="0"/>
              <a:t> </a:t>
            </a:r>
            <a:r>
              <a:rPr lang="en-CA" sz="3200" dirty="0"/>
              <a:t>big picture</a:t>
            </a:r>
            <a:endParaRPr lang="en-CA" sz="2800" dirty="0"/>
          </a:p>
        </p:txBody>
      </p:sp>
    </p:spTree>
    <p:extLst>
      <p:ext uri="{BB962C8B-B14F-4D97-AF65-F5344CB8AC3E}">
        <p14:creationId xmlns:p14="http://schemas.microsoft.com/office/powerpoint/2010/main" val="265373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8147051" cy="4160912"/>
          </a:xfrm>
        </p:spPr>
        <p:txBody>
          <a:bodyPr>
            <a:normAutofit fontScale="90000"/>
          </a:bodyPr>
          <a:lstStyle/>
          <a:p>
            <a:r>
              <a:rPr lang="en-CA" sz="2400" dirty="0">
                <a:cs typeface="Trebuchet MS"/>
              </a:rPr>
              <a:t>W</a:t>
            </a:r>
            <a:r>
              <a:rPr sz="2400" dirty="0" err="1">
                <a:cs typeface="Trebuchet MS"/>
              </a:rPr>
              <a:t>orkplace</a:t>
            </a:r>
            <a:r>
              <a:rPr sz="2400" dirty="0">
                <a:cs typeface="Trebuchet MS"/>
              </a:rPr>
              <a:t> Education Manitoba would like to express appreciation to the following for supporting the development of this </a:t>
            </a:r>
            <a:r>
              <a:rPr lang="en-CA" sz="2400" dirty="0">
                <a:cs typeface="Trebuchet MS"/>
              </a:rPr>
              <a:t>Continuous Learning</a:t>
            </a:r>
            <a:r>
              <a:rPr sz="2400" dirty="0">
                <a:cs typeface="Trebuchet MS"/>
              </a:rPr>
              <a:t> </a:t>
            </a:r>
            <a:r>
              <a:rPr lang="en-CA" sz="2400" dirty="0">
                <a:cs typeface="Trebuchet MS"/>
              </a:rPr>
              <a:t>Skills</a:t>
            </a:r>
            <a:r>
              <a:rPr sz="2400" dirty="0">
                <a:cs typeface="Trebuchet MS"/>
              </a:rPr>
              <a:t> curriculum:</a:t>
            </a:r>
            <a:r>
              <a:rPr lang="en-CA" sz="2400" dirty="0">
                <a:cs typeface="Trebuchet MS"/>
              </a:rPr>
              <a:t/>
            </a:r>
            <a:br>
              <a:rPr lang="en-CA" sz="2400" dirty="0">
                <a:cs typeface="Trebuchet MS"/>
              </a:rPr>
            </a:br>
            <a:r>
              <a:rPr lang="en-CA" sz="2400" dirty="0">
                <a:cs typeface="Trebuchet MS"/>
              </a:rPr>
              <a:t/>
            </a:r>
            <a:br>
              <a:rPr lang="en-CA" sz="2400" dirty="0">
                <a:cs typeface="Trebuchet MS"/>
              </a:rPr>
            </a:br>
            <a:r>
              <a:rPr lang="en-CA" sz="2400" b="1" dirty="0">
                <a:cs typeface="Trebuchet MS"/>
              </a:rPr>
              <a:t>Employment and Social Development Canada </a:t>
            </a:r>
            <a:r>
              <a:rPr lang="en-CA" sz="2400" dirty="0">
                <a:cs typeface="Trebuchet MS"/>
              </a:rPr>
              <a:t>(ERSDC) and </a:t>
            </a:r>
            <a:br>
              <a:rPr lang="en-CA" sz="2400" dirty="0">
                <a:cs typeface="Trebuchet MS"/>
              </a:rPr>
            </a:br>
            <a:r>
              <a:rPr lang="en-CA" sz="2400" b="1" dirty="0">
                <a:cs typeface="Trebuchet MS"/>
              </a:rPr>
              <a:t>Manitoba Education and Training</a:t>
            </a:r>
            <a:r>
              <a:rPr lang="en-CA" sz="2400" dirty="0">
                <a:cs typeface="Trebuchet MS"/>
              </a:rPr>
              <a:t>.</a:t>
            </a:r>
            <a:br>
              <a:rPr lang="en-CA" sz="2400" dirty="0">
                <a:cs typeface="Trebuchet MS"/>
              </a:rPr>
            </a:br>
            <a:r>
              <a:rPr lang="en-CA" sz="2400" dirty="0">
                <a:cs typeface="Trebuchet MS"/>
              </a:rPr>
              <a:t/>
            </a:r>
            <a:br>
              <a:rPr lang="en-CA" sz="2400" dirty="0">
                <a:cs typeface="Trebuchet MS"/>
              </a:rPr>
            </a:br>
            <a:r>
              <a:rPr lang="en-CA" sz="2400" dirty="0">
                <a:cs typeface="Trebuchet MS"/>
              </a:rPr>
              <a:t>This project </a:t>
            </a:r>
            <a:r>
              <a:rPr sz="2400" dirty="0">
                <a:cs typeface="Trebuchet MS"/>
              </a:rPr>
              <a:t>was jointly funded through Human Resources Skills Development Canada and Entrepreneurship Training and Trade.</a:t>
            </a:r>
            <a:r>
              <a:rPr lang="en-CA" sz="2400" dirty="0">
                <a:cs typeface="Trebuchet MS"/>
              </a:rPr>
              <a:t/>
            </a:r>
            <a:br>
              <a:rPr lang="en-CA" sz="2400" dirty="0">
                <a:cs typeface="Trebuchet MS"/>
              </a:rPr>
            </a:br>
            <a:r>
              <a:rPr lang="en-CA" sz="2400" dirty="0">
                <a:cs typeface="Trebuchet MS"/>
              </a:rPr>
              <a:t/>
            </a:r>
            <a:br>
              <a:rPr lang="en-CA" sz="2400" dirty="0">
                <a:cs typeface="Trebuchet MS"/>
              </a:rPr>
            </a:br>
            <a:r>
              <a:rPr sz="1800" dirty="0">
                <a:cs typeface="Trebuchet MS"/>
              </a:rPr>
              <a:t>For more information, visit </a:t>
            </a:r>
            <a:r>
              <a:rPr sz="1800" dirty="0">
                <a:cs typeface="Trebuchet MS"/>
                <a:hlinkClick r:id="rId3"/>
              </a:rPr>
              <a:t>www.wem.mb.ca</a:t>
            </a:r>
            <a:r>
              <a:rPr sz="1800" dirty="0">
                <a:cs typeface="Trebuchet MS"/>
              </a:rPr>
              <a:t> or contact </a:t>
            </a:r>
            <a:r>
              <a:rPr sz="1800" dirty="0">
                <a:cs typeface="Trebuchet MS"/>
                <a:hlinkClick r:id="rId4"/>
              </a:rPr>
              <a:t>info@wem.mb.ca</a:t>
            </a:r>
            <a:endParaRPr lang="en-US" sz="1800" dirty="0">
              <a:cs typeface="Trebuchet MS"/>
            </a:endParaRPr>
          </a:p>
        </p:txBody>
      </p:sp>
      <p:sp>
        <p:nvSpPr>
          <p:cNvPr id="9" name="Rectangle 8"/>
          <p:cNvSpPr/>
          <p:nvPr/>
        </p:nvSpPr>
        <p:spPr>
          <a:xfrm>
            <a:off x="26604" y="6611779"/>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Tree>
    <p:extLst>
      <p:ext uri="{BB962C8B-B14F-4D97-AF65-F5344CB8AC3E}">
        <p14:creationId xmlns:p14="http://schemas.microsoft.com/office/powerpoint/2010/main" val="3132833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dirty="0" smtClean="0"/>
              <a:t>Systems Thinking</a:t>
            </a:r>
            <a:endParaRPr lang="en-US" dirty="0"/>
          </a:p>
        </p:txBody>
      </p:sp>
      <p:sp>
        <p:nvSpPr>
          <p:cNvPr id="3" name="Content Placeholder 2"/>
          <p:cNvSpPr>
            <a:spLocks noGrp="1"/>
          </p:cNvSpPr>
          <p:nvPr>
            <p:ph idx="1"/>
          </p:nvPr>
        </p:nvSpPr>
        <p:spPr>
          <a:xfrm>
            <a:off x="457200" y="1475656"/>
            <a:ext cx="8229600" cy="5193704"/>
          </a:xfrm>
        </p:spPr>
        <p:txBody>
          <a:bodyPr>
            <a:normAutofit fontScale="92500"/>
          </a:bodyPr>
          <a:lstStyle/>
          <a:p>
            <a:r>
              <a:rPr lang="en-US" dirty="0" smtClean="0"/>
              <a:t>An appreciation of how our actions shape our reality</a:t>
            </a:r>
          </a:p>
          <a:p>
            <a:r>
              <a:rPr lang="en-US" dirty="0" smtClean="0"/>
              <a:t>An appreciation that ones actions impinge all the members in a work unit.</a:t>
            </a:r>
          </a:p>
          <a:p>
            <a:r>
              <a:rPr lang="en-US" dirty="0" smtClean="0"/>
              <a:t>Focus on interrelationships and not things</a:t>
            </a:r>
          </a:p>
          <a:p>
            <a:r>
              <a:rPr lang="en-US" dirty="0" smtClean="0"/>
              <a:t>Think in circles, not in lines</a:t>
            </a:r>
          </a:p>
          <a:p>
            <a:r>
              <a:rPr lang="en-US" dirty="0" smtClean="0"/>
              <a:t>Move beyond blame</a:t>
            </a:r>
          </a:p>
          <a:p>
            <a:r>
              <a:rPr lang="en-US" dirty="0" smtClean="0"/>
              <a:t>There is no outside, you and the cause of the problem are linked</a:t>
            </a:r>
          </a:p>
          <a:p>
            <a:r>
              <a:rPr lang="en-US" dirty="0" smtClean="0"/>
              <a:t>Seeing processes of change rather than snapshots</a:t>
            </a:r>
          </a:p>
          <a:p>
            <a:r>
              <a:rPr lang="en-US" dirty="0" smtClean="0"/>
              <a:t>Starts with understanding the concept called ‘feedback’</a:t>
            </a:r>
            <a:endParaRPr lang="en-US" dirty="0"/>
          </a:p>
        </p:txBody>
      </p:sp>
    </p:spTree>
    <p:extLst>
      <p:ext uri="{BB962C8B-B14F-4D97-AF65-F5344CB8AC3E}">
        <p14:creationId xmlns:p14="http://schemas.microsoft.com/office/powerpoint/2010/main" val="340722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764704"/>
            <a:ext cx="8856984" cy="1143000"/>
          </a:xfrm>
        </p:spPr>
        <p:txBody>
          <a:bodyPr>
            <a:normAutofit/>
          </a:bodyPr>
          <a:lstStyle/>
          <a:p>
            <a:pPr algn="ctr"/>
            <a:r>
              <a:rPr lang="en-CA" dirty="0"/>
              <a:t>Personal Mastery</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2" name="Picture 1"/>
          <p:cNvPicPr>
            <a:picLocks noChangeAspect="1"/>
          </p:cNvPicPr>
          <p:nvPr/>
        </p:nvPicPr>
        <p:blipFill>
          <a:blip r:embed="rId3"/>
          <a:stretch>
            <a:fillRect/>
          </a:stretch>
        </p:blipFill>
        <p:spPr>
          <a:xfrm>
            <a:off x="969741" y="1988840"/>
            <a:ext cx="7276526" cy="4093046"/>
          </a:xfrm>
          <a:prstGeom prst="rect">
            <a:avLst/>
          </a:prstGeom>
        </p:spPr>
      </p:pic>
      <p:sp>
        <p:nvSpPr>
          <p:cNvPr id="10" name="TextBox 9"/>
          <p:cNvSpPr txBox="1"/>
          <p:nvPr/>
        </p:nvSpPr>
        <p:spPr>
          <a:xfrm>
            <a:off x="1376141" y="1988840"/>
            <a:ext cx="7344816" cy="584775"/>
          </a:xfrm>
          <a:prstGeom prst="rect">
            <a:avLst/>
          </a:prstGeom>
          <a:noFill/>
        </p:spPr>
        <p:txBody>
          <a:bodyPr wrap="square" rtlCol="0">
            <a:spAutoFit/>
          </a:bodyPr>
          <a:lstStyle/>
          <a:p>
            <a:r>
              <a:rPr lang="en-CA" sz="3200" dirty="0">
                <a:solidFill>
                  <a:schemeClr val="bg2">
                    <a:lumMod val="20000"/>
                    <a:lumOff val="80000"/>
                  </a:schemeClr>
                </a:solidFill>
              </a:rPr>
              <a:t>Commitment to lifelong learning</a:t>
            </a:r>
            <a:endParaRPr lang="en-CA" sz="2800" dirty="0">
              <a:solidFill>
                <a:schemeClr val="bg2">
                  <a:lumMod val="20000"/>
                  <a:lumOff val="80000"/>
                </a:schemeClr>
              </a:solidFill>
            </a:endParaRPr>
          </a:p>
        </p:txBody>
      </p:sp>
      <p:sp>
        <p:nvSpPr>
          <p:cNvPr id="4" name="TextBox 3"/>
          <p:cNvSpPr txBox="1"/>
          <p:nvPr/>
        </p:nvSpPr>
        <p:spPr>
          <a:xfrm>
            <a:off x="899592" y="6081886"/>
            <a:ext cx="2664296" cy="507831"/>
          </a:xfrm>
          <a:prstGeom prst="rect">
            <a:avLst/>
          </a:prstGeom>
          <a:noFill/>
        </p:spPr>
        <p:txBody>
          <a:bodyPr wrap="square" rtlCol="0">
            <a:spAutoFit/>
          </a:bodyPr>
          <a:lstStyle/>
          <a:p>
            <a:r>
              <a:rPr lang="en-CA" sz="800" dirty="0">
                <a:solidFill>
                  <a:srgbClr val="4D4D4D"/>
                </a:solidFill>
              </a:rPr>
              <a:t>www.audabon.org</a:t>
            </a:r>
          </a:p>
          <a:p>
            <a:endParaRPr lang="en-CA" dirty="0"/>
          </a:p>
        </p:txBody>
      </p:sp>
    </p:spTree>
    <p:extLst>
      <p:ext uri="{BB962C8B-B14F-4D97-AF65-F5344CB8AC3E}">
        <p14:creationId xmlns:p14="http://schemas.microsoft.com/office/powerpoint/2010/main" val="923147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8229600" cy="1143000"/>
          </a:xfrm>
        </p:spPr>
        <p:txBody>
          <a:bodyPr/>
          <a:lstStyle/>
          <a:p>
            <a:r>
              <a:rPr lang="en-US" dirty="0" smtClean="0"/>
              <a:t>Personal Mastery</a:t>
            </a:r>
            <a:endParaRPr lang="en-US" dirty="0"/>
          </a:p>
        </p:txBody>
      </p:sp>
      <p:sp>
        <p:nvSpPr>
          <p:cNvPr id="3" name="Content Placeholder 2"/>
          <p:cNvSpPr>
            <a:spLocks noGrp="1"/>
          </p:cNvSpPr>
          <p:nvPr>
            <p:ph idx="1"/>
          </p:nvPr>
        </p:nvSpPr>
        <p:spPr>
          <a:xfrm>
            <a:off x="457200" y="1412776"/>
            <a:ext cx="8229600" cy="5184576"/>
          </a:xfrm>
        </p:spPr>
        <p:txBody>
          <a:bodyPr>
            <a:normAutofit fontScale="92500" lnSpcReduction="10000"/>
          </a:bodyPr>
          <a:lstStyle/>
          <a:p>
            <a:r>
              <a:rPr lang="en-US" dirty="0" smtClean="0"/>
              <a:t>Based on a personal vision</a:t>
            </a:r>
          </a:p>
          <a:p>
            <a:r>
              <a:rPr lang="en-US" dirty="0" smtClean="0"/>
              <a:t>You face the current reality</a:t>
            </a:r>
          </a:p>
          <a:p>
            <a:r>
              <a:rPr lang="en-US" dirty="0" smtClean="0"/>
              <a:t>Holding creative tension – the gap between reality and the vision we hold is creative tension</a:t>
            </a:r>
          </a:p>
          <a:p>
            <a:r>
              <a:rPr lang="en-US" dirty="0" smtClean="0"/>
              <a:t>Commitment to the truth</a:t>
            </a:r>
          </a:p>
          <a:p>
            <a:r>
              <a:rPr lang="en-US" dirty="0" smtClean="0"/>
              <a:t>Using subconscious – you don’t really need to figure it all out</a:t>
            </a:r>
          </a:p>
          <a:p>
            <a:r>
              <a:rPr lang="en-US" dirty="0" smtClean="0"/>
              <a:t>Adopting a creative orientation about life</a:t>
            </a:r>
          </a:p>
          <a:p>
            <a:r>
              <a:rPr lang="en-US" dirty="0" smtClean="0"/>
              <a:t>Expressing a personal vision and seeing current reality</a:t>
            </a:r>
          </a:p>
          <a:p>
            <a:r>
              <a:rPr lang="en-US" dirty="0" smtClean="0"/>
              <a:t>Choosing to commit </a:t>
            </a:r>
          </a:p>
          <a:p>
            <a:r>
              <a:rPr lang="en-US" dirty="0" smtClean="0"/>
              <a:t>Balancing work and home life</a:t>
            </a:r>
          </a:p>
          <a:p>
            <a:r>
              <a:rPr lang="en-US" dirty="0" smtClean="0"/>
              <a:t>The capacity to use our intelligence to the fullest </a:t>
            </a:r>
          </a:p>
          <a:p>
            <a:endParaRPr lang="en-US" dirty="0"/>
          </a:p>
        </p:txBody>
      </p:sp>
    </p:spTree>
    <p:extLst>
      <p:ext uri="{BB962C8B-B14F-4D97-AF65-F5344CB8AC3E}">
        <p14:creationId xmlns:p14="http://schemas.microsoft.com/office/powerpoint/2010/main" val="7691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rmAutofit/>
          </a:bodyPr>
          <a:lstStyle/>
          <a:p>
            <a:r>
              <a:rPr lang="en-US" sz="4400" dirty="0" smtClean="0"/>
              <a:t>5 Demons of Personal Mastery</a:t>
            </a:r>
            <a:endParaRPr lang="en-US" sz="4400" dirty="0"/>
          </a:p>
        </p:txBody>
      </p:sp>
      <p:sp>
        <p:nvSpPr>
          <p:cNvPr id="3" name="Content Placeholder 2"/>
          <p:cNvSpPr>
            <a:spLocks noGrp="1"/>
          </p:cNvSpPr>
          <p:nvPr>
            <p:ph idx="1"/>
          </p:nvPr>
        </p:nvSpPr>
        <p:spPr>
          <a:xfrm>
            <a:off x="427825" y="1484009"/>
            <a:ext cx="8229600" cy="5166320"/>
          </a:xfrm>
        </p:spPr>
        <p:txBody>
          <a:bodyPr>
            <a:normAutofit/>
          </a:bodyPr>
          <a:lstStyle/>
          <a:p>
            <a:r>
              <a:rPr lang="en-US" dirty="0" smtClean="0"/>
              <a:t>Fear of not being good enough</a:t>
            </a:r>
          </a:p>
          <a:p>
            <a:pPr marL="0" indent="0">
              <a:buNone/>
            </a:pPr>
            <a:r>
              <a:rPr lang="en-US" dirty="0"/>
              <a:t> </a:t>
            </a:r>
            <a:r>
              <a:rPr lang="en-US" dirty="0" smtClean="0"/>
              <a:t>- </a:t>
            </a:r>
            <a:r>
              <a:rPr lang="en-US" i="1" dirty="0" smtClean="0"/>
              <a:t>you have untapped capacities within yourself</a:t>
            </a:r>
          </a:p>
          <a:p>
            <a:pPr marL="0" indent="0">
              <a:buNone/>
            </a:pPr>
            <a:endParaRPr lang="en-US" i="1" dirty="0" smtClean="0"/>
          </a:p>
          <a:p>
            <a:r>
              <a:rPr lang="en-US" dirty="0" smtClean="0"/>
              <a:t>Fear of losing control</a:t>
            </a:r>
          </a:p>
          <a:p>
            <a:pPr>
              <a:buFontTx/>
              <a:buChar char="-"/>
            </a:pPr>
            <a:r>
              <a:rPr lang="en-US" i="1" dirty="0" smtClean="0"/>
              <a:t>Letting go makes new things happen</a:t>
            </a:r>
          </a:p>
          <a:p>
            <a:pPr>
              <a:buFontTx/>
              <a:buChar char="-"/>
            </a:pPr>
            <a:endParaRPr lang="en-US" i="1" dirty="0" smtClean="0"/>
          </a:p>
          <a:p>
            <a:r>
              <a:rPr lang="en-US" dirty="0" smtClean="0"/>
              <a:t>Life is always a struggle</a:t>
            </a:r>
          </a:p>
          <a:p>
            <a:pPr>
              <a:buFontTx/>
              <a:buChar char="-"/>
            </a:pPr>
            <a:r>
              <a:rPr lang="en-US" i="1" dirty="0" smtClean="0"/>
              <a:t>If you look, there is generosity all around, all you have to do is ask.</a:t>
            </a:r>
          </a:p>
          <a:p>
            <a:pPr>
              <a:buFontTx/>
              <a:buChar char="-"/>
            </a:pPr>
            <a:endParaRPr lang="en-US" i="1" dirty="0" smtClean="0"/>
          </a:p>
          <a:p>
            <a:endParaRPr lang="en-US" dirty="0"/>
          </a:p>
        </p:txBody>
      </p:sp>
    </p:spTree>
    <p:extLst>
      <p:ext uri="{BB962C8B-B14F-4D97-AF65-F5344CB8AC3E}">
        <p14:creationId xmlns:p14="http://schemas.microsoft.com/office/powerpoint/2010/main" val="22931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Demons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I’m in this all alone and I can’t count on anyone but myself</a:t>
            </a:r>
          </a:p>
          <a:p>
            <a:pPr>
              <a:buFontTx/>
              <a:buChar char="-"/>
            </a:pPr>
            <a:r>
              <a:rPr lang="en-US" i="1" dirty="0"/>
              <a:t>There is help </a:t>
            </a:r>
            <a:r>
              <a:rPr lang="en-US" i="1" dirty="0" smtClean="0"/>
              <a:t>everywhere</a:t>
            </a:r>
          </a:p>
          <a:p>
            <a:pPr>
              <a:buFontTx/>
              <a:buChar char="-"/>
            </a:pPr>
            <a:endParaRPr lang="en-US" i="1" dirty="0"/>
          </a:p>
          <a:p>
            <a:pPr>
              <a:buFont typeface="Arial" panose="020B0604020202020204" pitchFamily="34" charset="0"/>
              <a:buChar char="•"/>
            </a:pPr>
            <a:r>
              <a:rPr lang="en-US" dirty="0"/>
              <a:t>Fear of losses to great to bear, fear of our own mortality</a:t>
            </a:r>
          </a:p>
          <a:p>
            <a:pPr marL="0" indent="0">
              <a:buNone/>
            </a:pPr>
            <a:r>
              <a:rPr lang="en-US" dirty="0"/>
              <a:t>- Leaving something behind creates space for something new</a:t>
            </a:r>
          </a:p>
          <a:p>
            <a:endParaRPr lang="en-US" dirty="0"/>
          </a:p>
        </p:txBody>
      </p:sp>
    </p:spTree>
    <p:extLst>
      <p:ext uri="{BB962C8B-B14F-4D97-AF65-F5344CB8AC3E}">
        <p14:creationId xmlns:p14="http://schemas.microsoft.com/office/powerpoint/2010/main" val="25690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764704"/>
            <a:ext cx="8856984" cy="1143000"/>
          </a:xfrm>
        </p:spPr>
        <p:txBody>
          <a:bodyPr>
            <a:normAutofit/>
          </a:bodyPr>
          <a:lstStyle/>
          <a:p>
            <a:pPr algn="ctr"/>
            <a:r>
              <a:rPr lang="en-CA" dirty="0"/>
              <a:t>Mental Models</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6" name="Picture 5"/>
          <p:cNvPicPr>
            <a:picLocks noChangeAspect="1"/>
          </p:cNvPicPr>
          <p:nvPr/>
        </p:nvPicPr>
        <p:blipFill>
          <a:blip r:embed="rId3"/>
          <a:stretch>
            <a:fillRect/>
          </a:stretch>
        </p:blipFill>
        <p:spPr>
          <a:xfrm>
            <a:off x="4283968" y="2158105"/>
            <a:ext cx="4315581" cy="402562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6038" y="5444745"/>
            <a:ext cx="4288343" cy="1261884"/>
          </a:xfrm>
          <a:prstGeom prst="rect">
            <a:avLst/>
          </a:prstGeom>
          <a:noFill/>
        </p:spPr>
        <p:txBody>
          <a:bodyPr wrap="square" rtlCol="0">
            <a:spAutoFit/>
          </a:bodyPr>
          <a:lstStyle/>
          <a:p>
            <a:r>
              <a:rPr lang="en-CA" sz="4800" dirty="0">
                <a:ln w="0"/>
                <a:solidFill>
                  <a:schemeClr val="bg1">
                    <a:lumMod val="50000"/>
                  </a:schemeClr>
                </a:solidFill>
                <a:effectLst>
                  <a:reflection blurRad="6350" stA="53000" endA="300" endPos="35500" dir="5400000" sy="-90000" algn="bl" rotWithShape="0"/>
                </a:effectLst>
              </a:rPr>
              <a:t>Self-reflection</a:t>
            </a:r>
          </a:p>
          <a:p>
            <a:endParaRPr lang="en-CA" sz="2800" dirty="0">
              <a:ln w="0"/>
              <a:solidFill>
                <a:schemeClr val="bg2"/>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85654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lstStyle/>
          <a:p>
            <a:r>
              <a:rPr lang="en-US" dirty="0" smtClean="0"/>
              <a:t>Mental Models</a:t>
            </a:r>
            <a:endParaRPr lang="en-US" dirty="0"/>
          </a:p>
        </p:txBody>
      </p:sp>
      <p:sp>
        <p:nvSpPr>
          <p:cNvPr id="3" name="Content Placeholder 2"/>
          <p:cNvSpPr>
            <a:spLocks noGrp="1"/>
          </p:cNvSpPr>
          <p:nvPr>
            <p:ph idx="1"/>
          </p:nvPr>
        </p:nvSpPr>
        <p:spPr>
          <a:xfrm>
            <a:off x="450985" y="1403648"/>
            <a:ext cx="8229600" cy="5454352"/>
          </a:xfrm>
        </p:spPr>
        <p:txBody>
          <a:bodyPr>
            <a:normAutofit/>
          </a:bodyPr>
          <a:lstStyle/>
          <a:p>
            <a:r>
              <a:rPr lang="en-US" dirty="0" smtClean="0"/>
              <a:t>Images, assumptions and stories we carry in our minds of ourselves, other people, institutions, and every aspect of the work</a:t>
            </a:r>
          </a:p>
          <a:p>
            <a:r>
              <a:rPr lang="en-US" dirty="0" smtClean="0"/>
              <a:t>They subtly distort our vision</a:t>
            </a:r>
          </a:p>
          <a:p>
            <a:r>
              <a:rPr lang="en-US" dirty="0" smtClean="0"/>
              <a:t>They determine what we see</a:t>
            </a:r>
          </a:p>
          <a:p>
            <a:r>
              <a:rPr lang="en-US" dirty="0" smtClean="0"/>
              <a:t>They are cognitive maps of the world people hold in their long-term memory and short-term perceptions which build people up as a part of their everyday reasoning processes</a:t>
            </a:r>
          </a:p>
          <a:p>
            <a:r>
              <a:rPr lang="en-US" dirty="0" smtClean="0"/>
              <a:t>Are powerful in affecting what we do because they affect what we see</a:t>
            </a:r>
          </a:p>
          <a:p>
            <a:pPr marL="0" indent="0">
              <a:buNone/>
            </a:pPr>
            <a:endParaRPr lang="en-US" dirty="0" smtClean="0"/>
          </a:p>
          <a:p>
            <a:endParaRPr lang="en-US" dirty="0"/>
          </a:p>
        </p:txBody>
      </p:sp>
    </p:spTree>
    <p:extLst>
      <p:ext uri="{BB962C8B-B14F-4D97-AF65-F5344CB8AC3E}">
        <p14:creationId xmlns:p14="http://schemas.microsoft.com/office/powerpoint/2010/main" val="195528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Models</a:t>
            </a:r>
            <a:endParaRPr lang="en-US" dirty="0"/>
          </a:p>
        </p:txBody>
      </p:sp>
      <p:sp>
        <p:nvSpPr>
          <p:cNvPr id="3" name="Content Placeholder 2"/>
          <p:cNvSpPr>
            <a:spLocks noGrp="1"/>
          </p:cNvSpPr>
          <p:nvPr>
            <p:ph idx="1"/>
          </p:nvPr>
        </p:nvSpPr>
        <p:spPr/>
        <p:txBody>
          <a:bodyPr>
            <a:normAutofit/>
          </a:bodyPr>
          <a:lstStyle/>
          <a:p>
            <a:pPr marL="0" indent="0" algn="ctr">
              <a:lnSpc>
                <a:spcPct val="200000"/>
              </a:lnSpc>
              <a:buNone/>
            </a:pPr>
            <a:r>
              <a:rPr lang="en-US" sz="3600" dirty="0" smtClean="0"/>
              <a:t>The tools needed to practice this discipline are </a:t>
            </a:r>
          </a:p>
          <a:p>
            <a:pPr marL="0" indent="0" algn="ctr">
              <a:lnSpc>
                <a:spcPct val="200000"/>
              </a:lnSpc>
              <a:buNone/>
            </a:pPr>
            <a:r>
              <a:rPr lang="en-US" sz="3600" b="1" dirty="0" smtClean="0"/>
              <a:t>Reflection</a:t>
            </a:r>
            <a:r>
              <a:rPr lang="en-US" sz="3600" dirty="0" smtClean="0"/>
              <a:t> and </a:t>
            </a:r>
            <a:r>
              <a:rPr lang="en-US" sz="3600" b="1" dirty="0" smtClean="0"/>
              <a:t>Inquiry</a:t>
            </a:r>
            <a:endParaRPr lang="en-US" sz="3600" b="1" dirty="0"/>
          </a:p>
        </p:txBody>
      </p:sp>
    </p:spTree>
    <p:extLst>
      <p:ext uri="{BB962C8B-B14F-4D97-AF65-F5344CB8AC3E}">
        <p14:creationId xmlns:p14="http://schemas.microsoft.com/office/powerpoint/2010/main" val="2721544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Models</a:t>
            </a:r>
            <a:endParaRPr lang="en-US" dirty="0"/>
          </a:p>
        </p:txBody>
      </p:sp>
      <p:sp>
        <p:nvSpPr>
          <p:cNvPr id="3" name="Content Placeholder 2"/>
          <p:cNvSpPr>
            <a:spLocks noGrp="1"/>
          </p:cNvSpPr>
          <p:nvPr>
            <p:ph idx="1"/>
          </p:nvPr>
        </p:nvSpPr>
        <p:spPr>
          <a:xfrm>
            <a:off x="461570" y="2204864"/>
            <a:ext cx="8229600" cy="4389120"/>
          </a:xfrm>
        </p:spPr>
        <p:txBody>
          <a:bodyPr>
            <a:normAutofit/>
          </a:bodyPr>
          <a:lstStyle/>
          <a:p>
            <a:r>
              <a:rPr lang="en-US" sz="3200" dirty="0" smtClean="0"/>
              <a:t>According to some cognitive theorists, changes in short-term every day mental models, accumulating over time, will gradually be reflected in changes in long – term, deep-seated beliefs.</a:t>
            </a:r>
            <a:endParaRPr lang="en-US" sz="3200" dirty="0"/>
          </a:p>
        </p:txBody>
      </p:sp>
    </p:spTree>
    <p:extLst>
      <p:ext uri="{BB962C8B-B14F-4D97-AF65-F5344CB8AC3E}">
        <p14:creationId xmlns:p14="http://schemas.microsoft.com/office/powerpoint/2010/main" val="1942698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2516996"/>
            <a:ext cx="7992888" cy="1200329"/>
          </a:xfrm>
          <a:prstGeom prst="rect">
            <a:avLst/>
          </a:prstGeom>
          <a:noFill/>
        </p:spPr>
        <p:txBody>
          <a:bodyPr wrap="square" rtlCol="0">
            <a:spAutoFit/>
          </a:bodyPr>
          <a:lstStyle/>
          <a:p>
            <a:pPr algn="ctr"/>
            <a:r>
              <a:rPr lang="en-US" sz="3600" dirty="0"/>
              <a:t>5 Disciplines – Discussion Activity</a:t>
            </a:r>
            <a:endParaRPr lang="en-CA" sz="3600" dirty="0"/>
          </a:p>
          <a:p>
            <a:pPr algn="ctr"/>
            <a:endParaRPr lang="en-CA" sz="3600" dirty="0"/>
          </a:p>
        </p:txBody>
      </p:sp>
      <p:sp>
        <p:nvSpPr>
          <p:cNvPr id="2" name="Rectangle 1"/>
          <p:cNvSpPr/>
          <p:nvPr/>
        </p:nvSpPr>
        <p:spPr>
          <a:xfrm>
            <a:off x="0" y="6616570"/>
            <a:ext cx="3929281" cy="246221"/>
          </a:xfrm>
          <a:prstGeom prst="rect">
            <a:avLst/>
          </a:prstGeom>
        </p:spPr>
        <p:txBody>
          <a:bodyPr wrap="none">
            <a:spAutoFit/>
          </a:bodyPr>
          <a:lstStyle/>
          <a:p>
            <a:pPr lvl="0" defTabSz="914400">
              <a:defRPr/>
            </a:pPr>
            <a:r>
              <a:rPr lang="en-CA" sz="1000" kern="0" dirty="0">
                <a:solidFill>
                  <a:prstClr val="white">
                    <a:lumMod val="50000"/>
                  </a:prstClr>
                </a:solidFill>
              </a:rPr>
              <a:t>© 2016 Workplace Education Manitoba.  All Rights Reserved.</a:t>
            </a:r>
          </a:p>
        </p:txBody>
      </p:sp>
      <p:pic>
        <p:nvPicPr>
          <p:cNvPr id="5" name="Picture 4"/>
          <p:cNvPicPr>
            <a:picLocks noChangeAspect="1"/>
          </p:cNvPicPr>
          <p:nvPr/>
        </p:nvPicPr>
        <p:blipFill>
          <a:blip r:embed="rId3"/>
          <a:stretch>
            <a:fillRect/>
          </a:stretch>
        </p:blipFill>
        <p:spPr>
          <a:xfrm>
            <a:off x="234324" y="5071284"/>
            <a:ext cx="2547588" cy="1540495"/>
          </a:xfrm>
          <a:prstGeom prst="rect">
            <a:avLst/>
          </a:prstGeom>
        </p:spPr>
      </p:pic>
    </p:spTree>
    <p:extLst>
      <p:ext uri="{BB962C8B-B14F-4D97-AF65-F5344CB8AC3E}">
        <p14:creationId xmlns:p14="http://schemas.microsoft.com/office/powerpoint/2010/main" val="3088272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rcRect/>
          <a:stretch>
            <a:fillRect/>
          </a:stretch>
        </p:blipFill>
        <p:spPr bwMode="auto">
          <a:xfrm>
            <a:off x="498349" y="5373216"/>
            <a:ext cx="1841403" cy="1027584"/>
          </a:xfrm>
          <a:prstGeom prst="rect">
            <a:avLst/>
          </a:prstGeom>
          <a:solidFill>
            <a:srgbClr val="FFFFFF"/>
          </a:solidFill>
          <a:ln w="9525">
            <a:noFill/>
            <a:miter lim="800000"/>
            <a:headEnd/>
            <a:tailEnd/>
          </a:ln>
        </p:spPr>
      </p:pic>
      <p:sp>
        <p:nvSpPr>
          <p:cNvPr id="2" name="TextBox 1"/>
          <p:cNvSpPr txBox="1"/>
          <p:nvPr/>
        </p:nvSpPr>
        <p:spPr>
          <a:xfrm>
            <a:off x="34407" y="1124744"/>
            <a:ext cx="8928992" cy="3785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solidFill>
                  <a:srgbClr val="204216"/>
                </a:solidFill>
                <a:effectLst/>
                <a:uLnTx/>
                <a:uFillTx/>
              </a:rPr>
              <a:t>Welcome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4800" b="0" i="0" u="none" strike="noStrike" kern="0" cap="none" spc="0" normalizeH="0" baseline="0" noProof="0" dirty="0">
                <a:ln>
                  <a:noFill/>
                </a:ln>
                <a:solidFill>
                  <a:srgbClr val="204216"/>
                </a:solidFill>
                <a:effectLst/>
                <a:uLnTx/>
                <a:uFillTx/>
              </a:rPr>
              <a:t> Change Readiness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4800" b="0" i="0" u="none" strike="noStrike" kern="0" cap="none" spc="0" normalizeH="0" baseline="0" noProof="0" dirty="0">
              <a:ln>
                <a:noFill/>
              </a:ln>
              <a:solidFill>
                <a:srgbClr val="20421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CA" sz="4800" kern="0" noProof="0" dirty="0" smtClean="0">
                <a:solidFill>
                  <a:srgbClr val="204216"/>
                </a:solidFill>
              </a:rPr>
              <a:t>The Five Building Blocks of Change</a:t>
            </a:r>
            <a:endParaRPr kumimoji="0" lang="en-CA" sz="4800" b="0" i="0" u="none" strike="noStrike" kern="0" cap="none" spc="0" normalizeH="0" baseline="0" noProof="0" dirty="0">
              <a:ln>
                <a:noFill/>
              </a:ln>
              <a:solidFill>
                <a:srgbClr val="204216"/>
              </a:solidFill>
              <a:effectLst/>
              <a:uLnTx/>
              <a:uFillTx/>
            </a:endParaRPr>
          </a:p>
        </p:txBody>
      </p:sp>
      <p:sp>
        <p:nvSpPr>
          <p:cNvPr id="3" name="Rectangle 2"/>
          <p:cNvSpPr/>
          <p:nvPr/>
        </p:nvSpPr>
        <p:spPr>
          <a:xfrm>
            <a:off x="17058" y="6609693"/>
            <a:ext cx="392928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5F5C64"/>
                </a:solidFill>
                <a:effectLst/>
                <a:uLnTx/>
                <a:uFillTx/>
              </a:rPr>
              <a:t>© 2016 Workplace Education Manitoba.  All Rights Reserved.</a:t>
            </a:r>
          </a:p>
        </p:txBody>
      </p:sp>
    </p:spTree>
    <p:extLst>
      <p:ext uri="{BB962C8B-B14F-4D97-AF65-F5344CB8AC3E}">
        <p14:creationId xmlns:p14="http://schemas.microsoft.com/office/powerpoint/2010/main" val="515815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CA" dirty="0"/>
              <a:t>Questions?</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pic>
        <p:nvPicPr>
          <p:cNvPr id="4" name="Picture 3"/>
          <p:cNvPicPr>
            <a:picLocks noChangeAspect="1"/>
          </p:cNvPicPr>
          <p:nvPr/>
        </p:nvPicPr>
        <p:blipFill>
          <a:blip r:embed="rId3"/>
          <a:stretch>
            <a:fillRect/>
          </a:stretch>
        </p:blipFill>
        <p:spPr>
          <a:xfrm>
            <a:off x="2627784" y="2132856"/>
            <a:ext cx="3895794" cy="3905438"/>
          </a:xfrm>
          <a:prstGeom prst="rect">
            <a:avLst/>
          </a:prstGeom>
        </p:spPr>
      </p:pic>
    </p:spTree>
    <p:extLst>
      <p:ext uri="{BB962C8B-B14F-4D97-AF65-F5344CB8AC3E}">
        <p14:creationId xmlns:p14="http://schemas.microsoft.com/office/powerpoint/2010/main" val="1288599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#3</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lgn="ctr">
              <a:buNone/>
            </a:pPr>
            <a:r>
              <a:rPr lang="en-US" sz="4400" dirty="0" smtClean="0"/>
              <a:t>Resilience </a:t>
            </a:r>
          </a:p>
          <a:p>
            <a:r>
              <a:rPr lang="en-US" sz="2800" dirty="0" smtClean="0"/>
              <a:t>What is resilience?</a:t>
            </a:r>
          </a:p>
          <a:p>
            <a:r>
              <a:rPr lang="en-US" sz="2800" dirty="0" smtClean="0"/>
              <a:t>How can we build resilience?</a:t>
            </a:r>
          </a:p>
          <a:p>
            <a:endParaRPr lang="en-US" sz="2800" dirty="0"/>
          </a:p>
        </p:txBody>
      </p:sp>
    </p:spTree>
    <p:extLst>
      <p:ext uri="{BB962C8B-B14F-4D97-AF65-F5344CB8AC3E}">
        <p14:creationId xmlns:p14="http://schemas.microsoft.com/office/powerpoint/2010/main" val="3444296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564904"/>
            <a:ext cx="8229600" cy="1143000"/>
          </a:xfrm>
        </p:spPr>
        <p:txBody>
          <a:bodyPr/>
          <a:lstStyle/>
          <a:p>
            <a:pPr algn="ctr"/>
            <a:r>
              <a:rPr lang="en-CA" dirty="0"/>
              <a:t>Thank You!</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Tree>
    <p:extLst>
      <p:ext uri="{BB962C8B-B14F-4D97-AF65-F5344CB8AC3E}">
        <p14:creationId xmlns:p14="http://schemas.microsoft.com/office/powerpoint/2010/main" val="3835799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Today’s Agenda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08895677"/>
              </p:ext>
            </p:extLst>
          </p:nvPr>
        </p:nvGraphicFramePr>
        <p:xfrm>
          <a:off x="457200" y="1961304"/>
          <a:ext cx="8229600" cy="3358784"/>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805069081"/>
                    </a:ext>
                  </a:extLst>
                </a:gridCol>
                <a:gridCol w="4114800">
                  <a:extLst>
                    <a:ext uri="{9D8B030D-6E8A-4147-A177-3AD203B41FA5}">
                      <a16:colId xmlns="" xmlns:a16="http://schemas.microsoft.com/office/drawing/2014/main" val="2598176922"/>
                    </a:ext>
                  </a:extLst>
                </a:gridCol>
              </a:tblGrid>
              <a:tr h="321006">
                <a:tc>
                  <a:txBody>
                    <a:bodyPr/>
                    <a:lstStyle/>
                    <a:p>
                      <a:endParaRPr lang="en-CA" dirty="0"/>
                    </a:p>
                  </a:txBody>
                  <a:tcPr/>
                </a:tc>
                <a:tc>
                  <a:txBody>
                    <a:bodyPr/>
                    <a:lstStyle/>
                    <a:p>
                      <a:endParaRPr lang="en-CA" dirty="0"/>
                    </a:p>
                  </a:txBody>
                  <a:tcPr/>
                </a:tc>
                <a:extLst>
                  <a:ext uri="{0D108BD9-81ED-4DB2-BD59-A6C34878D82A}">
                    <a16:rowId xmlns="" xmlns:a16="http://schemas.microsoft.com/office/drawing/2014/main" val="1058604609"/>
                  </a:ext>
                </a:extLst>
              </a:tr>
              <a:tr h="291056">
                <a:tc>
                  <a:txBody>
                    <a:bodyPr/>
                    <a:lstStyle/>
                    <a:p>
                      <a:r>
                        <a:rPr lang="en-CA" sz="1200" dirty="0"/>
                        <a:t>Introduction</a:t>
                      </a:r>
                      <a:r>
                        <a:rPr lang="en-CA" sz="1200" baseline="0" dirty="0"/>
                        <a:t> and Housekeeping</a:t>
                      </a:r>
                    </a:p>
                    <a:p>
                      <a:endParaRPr lang="en-CA" sz="1200" dirty="0"/>
                    </a:p>
                  </a:txBody>
                  <a:tcPr/>
                </a:tc>
                <a:tc>
                  <a:txBody>
                    <a:bodyPr/>
                    <a:lstStyle/>
                    <a:p>
                      <a:r>
                        <a:rPr lang="en-CA" sz="1200" dirty="0"/>
                        <a:t>5 minutes</a:t>
                      </a:r>
                    </a:p>
                  </a:txBody>
                  <a:tcPr/>
                </a:tc>
                <a:extLst>
                  <a:ext uri="{0D108BD9-81ED-4DB2-BD59-A6C34878D82A}">
                    <a16:rowId xmlns="" xmlns:a16="http://schemas.microsoft.com/office/drawing/2014/main" val="4067823655"/>
                  </a:ext>
                </a:extLst>
              </a:tr>
              <a:tr h="291056">
                <a:tc>
                  <a:txBody>
                    <a:bodyPr/>
                    <a:lstStyle/>
                    <a:p>
                      <a:endParaRPr lang="en-CA" sz="1200" dirty="0"/>
                    </a:p>
                  </a:txBody>
                  <a:tcPr/>
                </a:tc>
                <a:tc>
                  <a:txBody>
                    <a:bodyPr/>
                    <a:lstStyle/>
                    <a:p>
                      <a:endParaRPr lang="en-CA" sz="1200" dirty="0"/>
                    </a:p>
                  </a:txBody>
                  <a:tcPr/>
                </a:tc>
                <a:extLst>
                  <a:ext uri="{0D108BD9-81ED-4DB2-BD59-A6C34878D82A}">
                    <a16:rowId xmlns="" xmlns:a16="http://schemas.microsoft.com/office/drawing/2014/main" val="3698953568"/>
                  </a:ext>
                </a:extLst>
              </a:tr>
              <a:tr h="291056">
                <a:tc>
                  <a:txBody>
                    <a:bodyPr/>
                    <a:lstStyle/>
                    <a:p>
                      <a:r>
                        <a:rPr lang="en-CA" sz="1200" dirty="0" smtClean="0"/>
                        <a:t>What is Change </a:t>
                      </a:r>
                      <a:r>
                        <a:rPr lang="en-CA" sz="1200" dirty="0"/>
                        <a:t>Management</a:t>
                      </a:r>
                    </a:p>
                    <a:p>
                      <a:endParaRPr lang="en-CA" sz="1200" dirty="0"/>
                    </a:p>
                  </a:txBody>
                  <a:tcPr/>
                </a:tc>
                <a:tc>
                  <a:txBody>
                    <a:bodyPr/>
                    <a:lstStyle/>
                    <a:p>
                      <a:r>
                        <a:rPr lang="en-CA" sz="1200" dirty="0" smtClean="0"/>
                        <a:t>10minutes</a:t>
                      </a:r>
                      <a:endParaRPr lang="en-CA" sz="1200" dirty="0"/>
                    </a:p>
                  </a:txBody>
                  <a:tcPr/>
                </a:tc>
                <a:extLst>
                  <a:ext uri="{0D108BD9-81ED-4DB2-BD59-A6C34878D82A}">
                    <a16:rowId xmlns="" xmlns:a16="http://schemas.microsoft.com/office/drawing/2014/main" val="744300254"/>
                  </a:ext>
                </a:extLst>
              </a:tr>
              <a:tr h="291056">
                <a:tc>
                  <a:txBody>
                    <a:bodyPr/>
                    <a:lstStyle/>
                    <a:p>
                      <a:r>
                        <a:rPr lang="en-CA" sz="1200" dirty="0" smtClean="0"/>
                        <a:t>States of Change Management/ consequences</a:t>
                      </a:r>
                      <a:endParaRPr lang="en-CA" sz="1200" dirty="0"/>
                    </a:p>
                  </a:txBody>
                  <a:tcPr/>
                </a:tc>
                <a:tc>
                  <a:txBody>
                    <a:bodyPr/>
                    <a:lstStyle/>
                    <a:p>
                      <a:r>
                        <a:rPr lang="en-CA" sz="1200" baseline="0" dirty="0" smtClean="0"/>
                        <a:t>30 Minutes</a:t>
                      </a:r>
                      <a:endParaRPr lang="en-CA" sz="1200" dirty="0"/>
                    </a:p>
                  </a:txBody>
                  <a:tcPr/>
                </a:tc>
                <a:extLst>
                  <a:ext uri="{0D108BD9-81ED-4DB2-BD59-A6C34878D82A}">
                    <a16:rowId xmlns="" xmlns:a16="http://schemas.microsoft.com/office/drawing/2014/main" val="3521589069"/>
                  </a:ext>
                </a:extLst>
              </a:tr>
              <a:tr h="291056">
                <a:tc>
                  <a:txBody>
                    <a:bodyPr/>
                    <a:lstStyle/>
                    <a:p>
                      <a:r>
                        <a:rPr lang="en-CA" sz="1200" dirty="0"/>
                        <a:t>BREAK</a:t>
                      </a:r>
                    </a:p>
                  </a:txBody>
                  <a:tcPr/>
                </a:tc>
                <a:tc>
                  <a:txBody>
                    <a:bodyPr/>
                    <a:lstStyle/>
                    <a:p>
                      <a:r>
                        <a:rPr lang="en-CA" sz="1200" dirty="0"/>
                        <a:t>15 minutes</a:t>
                      </a:r>
                    </a:p>
                  </a:txBody>
                  <a:tcPr/>
                </a:tc>
                <a:extLst>
                  <a:ext uri="{0D108BD9-81ED-4DB2-BD59-A6C34878D82A}">
                    <a16:rowId xmlns="" xmlns:a16="http://schemas.microsoft.com/office/drawing/2014/main" val="451582760"/>
                  </a:ext>
                </a:extLst>
              </a:tr>
              <a:tr h="291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ADKAR</a:t>
                      </a:r>
                      <a:endParaRPr lang="en-CA" sz="1200" baseline="0" dirty="0" smtClean="0"/>
                    </a:p>
                    <a:p>
                      <a:endParaRPr lang="en-CA" sz="1200" dirty="0"/>
                    </a:p>
                  </a:txBody>
                  <a:tcPr/>
                </a:tc>
                <a:tc>
                  <a:txBody>
                    <a:bodyPr/>
                    <a:lstStyle/>
                    <a:p>
                      <a:r>
                        <a:rPr lang="en-CA" sz="1200" dirty="0" smtClean="0"/>
                        <a:t>30 </a:t>
                      </a:r>
                      <a:r>
                        <a:rPr lang="en-CA" sz="1200" dirty="0"/>
                        <a:t>minutes</a:t>
                      </a:r>
                    </a:p>
                  </a:txBody>
                  <a:tcPr/>
                </a:tc>
                <a:extLst>
                  <a:ext uri="{0D108BD9-81ED-4DB2-BD59-A6C34878D82A}">
                    <a16:rowId xmlns="" xmlns:a16="http://schemas.microsoft.com/office/drawing/2014/main" val="2415622105"/>
                  </a:ext>
                </a:extLst>
              </a:tr>
              <a:tr h="291056">
                <a:tc>
                  <a:txBody>
                    <a:bodyPr/>
                    <a:lstStyle/>
                    <a:p>
                      <a:r>
                        <a:rPr lang="en-CA" sz="1200" dirty="0" smtClean="0"/>
                        <a:t>Continuous Learning</a:t>
                      </a:r>
                      <a:r>
                        <a:rPr lang="en-CA" sz="1200" baseline="0" dirty="0" smtClean="0"/>
                        <a:t> </a:t>
                      </a:r>
                      <a:endParaRPr lang="en-CA" sz="1200" dirty="0"/>
                    </a:p>
                  </a:txBody>
                  <a:tcPr/>
                </a:tc>
                <a:tc>
                  <a:txBody>
                    <a:bodyPr/>
                    <a:lstStyle/>
                    <a:p>
                      <a:r>
                        <a:rPr lang="en-CA" sz="1200" dirty="0" smtClean="0"/>
                        <a:t>30 </a:t>
                      </a:r>
                      <a:r>
                        <a:rPr lang="en-CA" sz="1200" baseline="0" dirty="0"/>
                        <a:t>minutes</a:t>
                      </a:r>
                      <a:endParaRPr lang="en-CA" sz="1200" dirty="0"/>
                    </a:p>
                  </a:txBody>
                  <a:tcPr/>
                </a:tc>
                <a:extLst>
                  <a:ext uri="{0D108BD9-81ED-4DB2-BD59-A6C34878D82A}">
                    <a16:rowId xmlns="" xmlns:a16="http://schemas.microsoft.com/office/drawing/2014/main" val="573416849"/>
                  </a:ext>
                </a:extLst>
              </a:tr>
              <a:tr h="291056">
                <a:tc>
                  <a:txBody>
                    <a:bodyPr/>
                    <a:lstStyle/>
                    <a:p>
                      <a:r>
                        <a:rPr lang="en-CA" sz="1200" dirty="0"/>
                        <a:t>Conclusion</a:t>
                      </a:r>
                    </a:p>
                    <a:p>
                      <a:endParaRPr lang="en-CA" sz="1200" dirty="0"/>
                    </a:p>
                  </a:txBody>
                  <a:tcPr/>
                </a:tc>
                <a:tc>
                  <a:txBody>
                    <a:bodyPr/>
                    <a:lstStyle/>
                    <a:p>
                      <a:r>
                        <a:rPr lang="en-CA" sz="1200" dirty="0"/>
                        <a:t>15 minutes</a:t>
                      </a:r>
                    </a:p>
                  </a:txBody>
                  <a:tcPr/>
                </a:tc>
                <a:extLst>
                  <a:ext uri="{0D108BD9-81ED-4DB2-BD59-A6C34878D82A}">
                    <a16:rowId xmlns="" xmlns:a16="http://schemas.microsoft.com/office/drawing/2014/main" val="1283524643"/>
                  </a:ext>
                </a:extLst>
              </a:tr>
            </a:tbl>
          </a:graphicData>
        </a:graphic>
      </p:graphicFrame>
      <p:sp>
        <p:nvSpPr>
          <p:cNvPr id="3" name="Rectangle 2"/>
          <p:cNvSpPr/>
          <p:nvPr/>
        </p:nvSpPr>
        <p:spPr>
          <a:xfrm>
            <a:off x="26604" y="6600728"/>
            <a:ext cx="392928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2016 Workplace Education Manitoba.  All Rights Reserved.</a:t>
            </a:r>
          </a:p>
        </p:txBody>
      </p:sp>
    </p:spTree>
    <p:extLst>
      <p:ext uri="{BB962C8B-B14F-4D97-AF65-F5344CB8AC3E}">
        <p14:creationId xmlns:p14="http://schemas.microsoft.com/office/powerpoint/2010/main" val="4107388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Session Objectives</a:t>
            </a:r>
          </a:p>
        </p:txBody>
      </p:sp>
      <p:sp>
        <p:nvSpPr>
          <p:cNvPr id="3" name="Content Placeholder 2"/>
          <p:cNvSpPr>
            <a:spLocks noGrp="1"/>
          </p:cNvSpPr>
          <p:nvPr>
            <p:ph idx="1"/>
          </p:nvPr>
        </p:nvSpPr>
        <p:spPr>
          <a:xfrm>
            <a:off x="474258" y="1988840"/>
            <a:ext cx="8229600" cy="4464496"/>
          </a:xfrm>
        </p:spPr>
        <p:txBody>
          <a:bodyPr>
            <a:normAutofit fontScale="25000" lnSpcReduction="20000"/>
          </a:bodyPr>
          <a:lstStyle/>
          <a:p>
            <a:pPr marL="0" indent="0">
              <a:buNone/>
            </a:pPr>
            <a:r>
              <a:rPr lang="en-CA" sz="7400" dirty="0"/>
              <a:t>Today you will:</a:t>
            </a:r>
          </a:p>
          <a:p>
            <a:pPr lvl="0"/>
            <a:r>
              <a:rPr lang="en-CA" sz="7200" dirty="0"/>
              <a:t>Define a Learning </a:t>
            </a:r>
            <a:r>
              <a:rPr lang="en-CA" sz="7200" dirty="0" smtClean="0"/>
              <a:t>Opportunity</a:t>
            </a:r>
            <a:endParaRPr lang="en-CA" sz="7200" dirty="0"/>
          </a:p>
          <a:p>
            <a:pPr lvl="0"/>
            <a:r>
              <a:rPr lang="en-CA" sz="7200" dirty="0"/>
              <a:t>Discuss five key building blocks of any successful change:</a:t>
            </a:r>
          </a:p>
          <a:p>
            <a:pPr lvl="1"/>
            <a:r>
              <a:rPr lang="en-CA" sz="7200" dirty="0"/>
              <a:t>Awareness of the need for change management</a:t>
            </a:r>
            <a:endParaRPr lang="en-CA" sz="4800" dirty="0"/>
          </a:p>
          <a:p>
            <a:pPr lvl="1"/>
            <a:r>
              <a:rPr lang="en-CA" sz="7200" dirty="0"/>
              <a:t>Desire to participate and support change management</a:t>
            </a:r>
            <a:endParaRPr lang="en-CA" sz="4800" dirty="0"/>
          </a:p>
          <a:p>
            <a:pPr lvl="1"/>
            <a:r>
              <a:rPr lang="en-CA" sz="7200" dirty="0"/>
              <a:t>Knowledge of how to apply change management</a:t>
            </a:r>
            <a:endParaRPr lang="en-CA" sz="4800" dirty="0"/>
          </a:p>
          <a:p>
            <a:pPr lvl="1"/>
            <a:r>
              <a:rPr lang="en-CA" sz="7200" dirty="0"/>
              <a:t>Ability to implement requires change management skills and behaviours</a:t>
            </a:r>
            <a:endParaRPr lang="en-CA" sz="4800" dirty="0"/>
          </a:p>
          <a:p>
            <a:pPr lvl="1"/>
            <a:r>
              <a:rPr lang="en-CA" sz="7200" dirty="0"/>
              <a:t>Reinforcement to sustain change management applications</a:t>
            </a:r>
            <a:endParaRPr lang="en-CA" sz="4800" dirty="0"/>
          </a:p>
          <a:p>
            <a:pPr lvl="0"/>
            <a:r>
              <a:rPr lang="en-CA" sz="7200" dirty="0" smtClean="0"/>
              <a:t>Learn how </a:t>
            </a:r>
            <a:r>
              <a:rPr lang="en-CA" sz="7200" dirty="0"/>
              <a:t>to create a culture of organizational learning and practice </a:t>
            </a:r>
            <a:r>
              <a:rPr lang="en-CA" sz="7200" dirty="0" smtClean="0"/>
              <a:t>continuous </a:t>
            </a:r>
            <a:r>
              <a:rPr lang="en-CA" sz="7200" dirty="0"/>
              <a:t>learning</a:t>
            </a:r>
          </a:p>
          <a:p>
            <a:pPr lvl="0"/>
            <a:r>
              <a:rPr lang="en-CA" sz="7200" dirty="0"/>
              <a:t>Describe:</a:t>
            </a:r>
          </a:p>
          <a:p>
            <a:pPr lvl="1"/>
            <a:r>
              <a:rPr lang="en-CA" sz="7200" dirty="0"/>
              <a:t>Systems thinking</a:t>
            </a:r>
            <a:endParaRPr lang="en-CA" sz="4800" dirty="0"/>
          </a:p>
          <a:p>
            <a:pPr lvl="1"/>
            <a:r>
              <a:rPr lang="en-CA" sz="7200" dirty="0" smtClean="0"/>
              <a:t>Personal </a:t>
            </a:r>
            <a:r>
              <a:rPr lang="en-CA" sz="7200" dirty="0"/>
              <a:t>mastery</a:t>
            </a:r>
            <a:endParaRPr lang="en-CA" sz="4800" dirty="0"/>
          </a:p>
          <a:p>
            <a:pPr lvl="1"/>
            <a:r>
              <a:rPr lang="en-CA" sz="7200" dirty="0"/>
              <a:t>Mental models</a:t>
            </a:r>
            <a:endParaRPr lang="en-CA" sz="4800" dirty="0"/>
          </a:p>
          <a:p>
            <a:pPr lvl="0"/>
            <a:r>
              <a:rPr lang="en-CA" sz="7200" dirty="0" smtClean="0"/>
              <a:t>Discuss </a:t>
            </a:r>
            <a:r>
              <a:rPr lang="en-CA" sz="7200" dirty="0"/>
              <a:t>how Continuous Learning as an Essential Skill is imperative to professional development and success</a:t>
            </a:r>
          </a:p>
          <a:p>
            <a:pPr marL="0" indent="0">
              <a:buNone/>
            </a:pPr>
            <a:endParaRPr lang="en-CA" sz="3800" dirty="0"/>
          </a:p>
          <a:p>
            <a:pPr marL="0" indent="0">
              <a:buNone/>
            </a:pPr>
            <a:endParaRPr lang="en-CA" sz="3800" dirty="0"/>
          </a:p>
        </p:txBody>
      </p:sp>
      <p:sp>
        <p:nvSpPr>
          <p:cNvPr id="4" name="Rectangle 3"/>
          <p:cNvSpPr/>
          <p:nvPr/>
        </p:nvSpPr>
        <p:spPr>
          <a:xfrm>
            <a:off x="35568" y="6611779"/>
            <a:ext cx="392928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2016 Workplace Education Manitoba.  All Rights Reserved.</a:t>
            </a:r>
          </a:p>
        </p:txBody>
      </p:sp>
    </p:spTree>
    <p:extLst>
      <p:ext uri="{BB962C8B-B14F-4D97-AF65-F5344CB8AC3E}">
        <p14:creationId xmlns:p14="http://schemas.microsoft.com/office/powerpoint/2010/main" val="2823119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421" y="1124744"/>
            <a:ext cx="8856984" cy="854968"/>
          </a:xfrm>
        </p:spPr>
        <p:txBody>
          <a:bodyPr>
            <a:normAutofit fontScale="90000"/>
          </a:bodyPr>
          <a:lstStyle/>
          <a:p>
            <a:pPr algn="ctr"/>
            <a:r>
              <a:rPr lang="en-CA" sz="5400" dirty="0"/>
              <a:t>Remember?</a:t>
            </a:r>
          </a:p>
        </p:txBody>
      </p:sp>
      <p:sp>
        <p:nvSpPr>
          <p:cNvPr id="5" name="Rectangle 4"/>
          <p:cNvSpPr/>
          <p:nvPr/>
        </p:nvSpPr>
        <p:spPr>
          <a:xfrm>
            <a:off x="11205" y="6591763"/>
            <a:ext cx="3929281" cy="246221"/>
          </a:xfrm>
          <a:prstGeom prst="rect">
            <a:avLst/>
          </a:prstGeom>
        </p:spPr>
        <p:txBody>
          <a:bodyPr wrap="none">
            <a:spAutoFit/>
          </a:bodyPr>
          <a:lstStyle/>
          <a:p>
            <a:pPr lvl="0"/>
            <a:r>
              <a:rPr lang="en-CA" sz="1000" dirty="0">
                <a:solidFill>
                  <a:prstClr val="white">
                    <a:lumMod val="50000"/>
                  </a:prstClr>
                </a:solidFill>
              </a:rPr>
              <a:t>© 2016 Workplace Education Manitoba.  All Rights Reserved.</a:t>
            </a:r>
          </a:p>
        </p:txBody>
      </p:sp>
      <p:sp>
        <p:nvSpPr>
          <p:cNvPr id="2" name="TextBox 1"/>
          <p:cNvSpPr txBox="1"/>
          <p:nvPr/>
        </p:nvSpPr>
        <p:spPr>
          <a:xfrm>
            <a:off x="1043608" y="2313745"/>
            <a:ext cx="7200800" cy="646331"/>
          </a:xfrm>
          <a:prstGeom prst="rect">
            <a:avLst/>
          </a:prstGeom>
          <a:noFill/>
        </p:spPr>
        <p:txBody>
          <a:bodyPr wrap="square" rtlCol="0">
            <a:spAutoFit/>
          </a:bodyPr>
          <a:lstStyle/>
          <a:p>
            <a:pPr algn="ctr"/>
            <a:r>
              <a:rPr lang="en-CA" sz="3600" dirty="0"/>
              <a:t>What is </a:t>
            </a:r>
            <a:r>
              <a:rPr lang="en-CA" sz="3600" dirty="0" smtClean="0"/>
              <a:t>change?</a:t>
            </a:r>
            <a:endParaRPr lang="en-CA" sz="3600" dirty="0"/>
          </a:p>
        </p:txBody>
      </p:sp>
      <p:pic>
        <p:nvPicPr>
          <p:cNvPr id="4" name="Picture 3"/>
          <p:cNvPicPr>
            <a:picLocks noChangeAspect="1"/>
          </p:cNvPicPr>
          <p:nvPr/>
        </p:nvPicPr>
        <p:blipFill>
          <a:blip r:embed="rId3"/>
          <a:stretch>
            <a:fillRect/>
          </a:stretch>
        </p:blipFill>
        <p:spPr>
          <a:xfrm>
            <a:off x="3115749" y="3294111"/>
            <a:ext cx="2952328" cy="2961568"/>
          </a:xfrm>
          <a:prstGeom prst="rect">
            <a:avLst/>
          </a:prstGeom>
        </p:spPr>
      </p:pic>
    </p:spTree>
    <p:extLst>
      <p:ext uri="{BB962C8B-B14F-4D97-AF65-F5344CB8AC3E}">
        <p14:creationId xmlns:p14="http://schemas.microsoft.com/office/powerpoint/2010/main" val="4148590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04088"/>
            <a:ext cx="8712968" cy="1143000"/>
          </a:xfrm>
        </p:spPr>
        <p:txBody>
          <a:bodyPr>
            <a:normAutofit/>
          </a:bodyPr>
          <a:lstStyle/>
          <a:p>
            <a:r>
              <a:rPr lang="en-US" sz="4400" dirty="0" smtClean="0"/>
              <a:t>What is Change Management?</a:t>
            </a:r>
            <a:endParaRPr lang="en-US" sz="4400" dirty="0"/>
          </a:p>
        </p:txBody>
      </p:sp>
      <p:sp>
        <p:nvSpPr>
          <p:cNvPr id="3" name="Content Placeholder 2"/>
          <p:cNvSpPr>
            <a:spLocks noGrp="1"/>
          </p:cNvSpPr>
          <p:nvPr>
            <p:ph idx="1"/>
          </p:nvPr>
        </p:nvSpPr>
        <p:spPr>
          <a:xfrm>
            <a:off x="457200" y="2492433"/>
            <a:ext cx="8229600" cy="4389120"/>
          </a:xfrm>
        </p:spPr>
        <p:txBody>
          <a:bodyPr>
            <a:normAutofit/>
          </a:bodyPr>
          <a:lstStyle/>
          <a:p>
            <a:pPr marL="0" indent="0" algn="ctr">
              <a:buNone/>
            </a:pPr>
            <a:r>
              <a:rPr lang="en-US" sz="3600" dirty="0" smtClean="0"/>
              <a:t>The process, tools and techniques to manage the people side of change to achieve the required outcome.</a:t>
            </a:r>
            <a:endParaRPr lang="en-US" sz="3600" dirty="0"/>
          </a:p>
        </p:txBody>
      </p:sp>
    </p:spTree>
    <p:extLst>
      <p:ext uri="{BB962C8B-B14F-4D97-AF65-F5344CB8AC3E}">
        <p14:creationId xmlns:p14="http://schemas.microsoft.com/office/powerpoint/2010/main" val="41146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Management</a:t>
            </a:r>
            <a:endParaRPr lang="en-US" dirty="0"/>
          </a:p>
        </p:txBody>
      </p:sp>
      <p:sp>
        <p:nvSpPr>
          <p:cNvPr id="3" name="Content Placeholder 2"/>
          <p:cNvSpPr>
            <a:spLocks noGrp="1"/>
          </p:cNvSpPr>
          <p:nvPr>
            <p:ph idx="1"/>
          </p:nvPr>
        </p:nvSpPr>
        <p:spPr>
          <a:xfrm>
            <a:off x="457200" y="2204864"/>
            <a:ext cx="8229600" cy="4389120"/>
          </a:xfrm>
        </p:spPr>
        <p:txBody>
          <a:bodyPr/>
          <a:lstStyle/>
          <a:p>
            <a:r>
              <a:rPr lang="en-US" sz="3200" dirty="0" smtClean="0"/>
              <a:t>Manage </a:t>
            </a:r>
            <a:r>
              <a:rPr lang="en-US" sz="3200" b="1" dirty="0" smtClean="0"/>
              <a:t>resistance</a:t>
            </a:r>
            <a:r>
              <a:rPr lang="en-US" sz="3200" dirty="0" smtClean="0"/>
              <a:t> to change</a:t>
            </a:r>
          </a:p>
          <a:p>
            <a:endParaRPr lang="en-US" sz="3200" dirty="0"/>
          </a:p>
          <a:p>
            <a:r>
              <a:rPr lang="en-US" sz="3200" dirty="0" smtClean="0"/>
              <a:t>Increase probability of </a:t>
            </a:r>
            <a:r>
              <a:rPr lang="en-US" sz="3200" b="1" dirty="0" smtClean="0"/>
              <a:t>success</a:t>
            </a:r>
          </a:p>
          <a:p>
            <a:endParaRPr lang="en-US" dirty="0"/>
          </a:p>
          <a:p>
            <a:r>
              <a:rPr lang="en-US" sz="3200" b="1" dirty="0" smtClean="0"/>
              <a:t>Reduce</a:t>
            </a:r>
            <a:r>
              <a:rPr lang="en-US" dirty="0" smtClean="0"/>
              <a:t> </a:t>
            </a:r>
            <a:r>
              <a:rPr lang="en-US" sz="3200" dirty="0" smtClean="0"/>
              <a:t>transition time </a:t>
            </a:r>
            <a:endParaRPr lang="en-US" dirty="0"/>
          </a:p>
        </p:txBody>
      </p:sp>
    </p:spTree>
    <p:extLst>
      <p:ext uri="{BB962C8B-B14F-4D97-AF65-F5344CB8AC3E}">
        <p14:creationId xmlns:p14="http://schemas.microsoft.com/office/powerpoint/2010/main" val="283228780"/>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Change Readiness template" id="{8377625A-8E4E-4AB6-A725-02E8B1A7A05D}" vid="{9B879C97-972F-4427-8D3F-05198A2620E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hange Readiness template" id="{8377625A-8E4E-4AB6-A725-02E8B1A7A05D}" vid="{CCE04182-52C5-404A-8692-F58FFECFFF4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hange Readiness template" id="{8377625A-8E4E-4AB6-A725-02E8B1A7A05D}" vid="{760D85B9-12E4-41F5-AE1A-E460F6BA0CF0}"/>
    </a:ext>
  </a:extLst>
</a:theme>
</file>

<file path=ppt/theme/theme5.xml><?xml version="1.0" encoding="utf-8"?>
<a:theme xmlns:a="http://schemas.openxmlformats.org/drawingml/2006/main" name="change readiness">
  <a:themeElements>
    <a:clrScheme name="Change Readiness">
      <a:dk1>
        <a:srgbClr val="033326"/>
      </a:dk1>
      <a:lt1>
        <a:srgbClr val="49711E"/>
      </a:lt1>
      <a:dk2>
        <a:srgbClr val="033326"/>
      </a:dk2>
      <a:lt2>
        <a:srgbClr val="49711E"/>
      </a:lt2>
      <a:accent1>
        <a:srgbClr val="07674D"/>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hange readiness" id="{C2B4AE73-9581-4064-9D3F-1E7960002E43}" vid="{9FAA0F12-C31C-4260-9A0E-FDBED1AB093C}"/>
    </a:ext>
  </a:extLst>
</a:theme>
</file>

<file path=ppt/theme/theme6.xml><?xml version="1.0" encoding="utf-8"?>
<a:theme xmlns:a="http://schemas.openxmlformats.org/drawingml/2006/main" name="3_Office Theme">
  <a:themeElements>
    <a:clrScheme name="Change Readiness">
      <a:dk1>
        <a:srgbClr val="033326"/>
      </a:dk1>
      <a:lt1>
        <a:srgbClr val="49711E"/>
      </a:lt1>
      <a:dk2>
        <a:srgbClr val="033326"/>
      </a:dk2>
      <a:lt2>
        <a:srgbClr val="49711E"/>
      </a:lt2>
      <a:accent1>
        <a:srgbClr val="07674D"/>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low">
  <a:themeElements>
    <a:clrScheme name="Change Readiness">
      <a:dk1>
        <a:srgbClr val="033326"/>
      </a:dk1>
      <a:lt1>
        <a:srgbClr val="49711E"/>
      </a:lt1>
      <a:dk2>
        <a:srgbClr val="033326"/>
      </a:dk2>
      <a:lt2>
        <a:srgbClr val="49711E"/>
      </a:lt2>
      <a:accent1>
        <a:srgbClr val="07674D"/>
      </a:accent1>
      <a:accent2>
        <a:srgbClr val="365416"/>
      </a:accent2>
      <a:accent3>
        <a:srgbClr val="365416"/>
      </a:accent3>
      <a:accent4>
        <a:srgbClr val="10CF9B"/>
      </a:accent4>
      <a:accent5>
        <a:srgbClr val="7CCA62"/>
      </a:accent5>
      <a:accent6>
        <a:srgbClr val="A5C249"/>
      </a:accent6>
      <a:hlink>
        <a:srgbClr val="0070C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_Flow">
  <a:themeElements>
    <a:clrScheme name="Change Readiness">
      <a:dk1>
        <a:srgbClr val="033326"/>
      </a:dk1>
      <a:lt1>
        <a:srgbClr val="49711E"/>
      </a:lt1>
      <a:dk2>
        <a:srgbClr val="033326"/>
      </a:dk2>
      <a:lt2>
        <a:srgbClr val="49711E"/>
      </a:lt2>
      <a:accent1>
        <a:srgbClr val="07674D"/>
      </a:accent1>
      <a:accent2>
        <a:srgbClr val="365416"/>
      </a:accent2>
      <a:accent3>
        <a:srgbClr val="365416"/>
      </a:accent3>
      <a:accent4>
        <a:srgbClr val="10CF9B"/>
      </a:accent4>
      <a:accent5>
        <a:srgbClr val="7CCA62"/>
      </a:accent5>
      <a:accent6>
        <a:srgbClr val="A5C249"/>
      </a:accent6>
      <a:hlink>
        <a:srgbClr val="0070C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26737</TotalTime>
  <Words>1822</Words>
  <Application>Microsoft Office PowerPoint</Application>
  <PresentationFormat>On-screen Show (4:3)</PresentationFormat>
  <Paragraphs>320</Paragraphs>
  <Slides>42</Slides>
  <Notes>42</Notes>
  <HiddenSlides>0</HiddenSlides>
  <MMClips>0</MMClips>
  <ScaleCrop>false</ScaleCrop>
  <HeadingPairs>
    <vt:vector size="4" baseType="variant">
      <vt:variant>
        <vt:lpstr>Theme</vt:lpstr>
      </vt:variant>
      <vt:variant>
        <vt:i4>8</vt:i4>
      </vt:variant>
      <vt:variant>
        <vt:lpstr>Slide Titles</vt:lpstr>
      </vt:variant>
      <vt:variant>
        <vt:i4>42</vt:i4>
      </vt:variant>
    </vt:vector>
  </HeadingPairs>
  <TitlesOfParts>
    <vt:vector size="50" baseType="lpstr">
      <vt:lpstr>Office Theme</vt:lpstr>
      <vt:lpstr>Slice</vt:lpstr>
      <vt:lpstr>1_Office Theme</vt:lpstr>
      <vt:lpstr>2_Office Theme</vt:lpstr>
      <vt:lpstr>change readiness</vt:lpstr>
      <vt:lpstr>3_Office Theme</vt:lpstr>
      <vt:lpstr>Flow</vt:lpstr>
      <vt:lpstr>1_Flow</vt:lpstr>
      <vt:lpstr>Workplace Education Manitoba</vt:lpstr>
      <vt:lpstr> Our vision is that all Manitobans have access to the Essential Skills knowledge and training required to determine and pursue their goals related to learning, the workplace and life. </vt:lpstr>
      <vt:lpstr>Workplace Education Manitoba would like to express appreciation to the following for supporting the development of this Continuous Learning Skills curriculum:  Employment and Social Development Canada (ERSDC) and  Manitoba Education and Training.  This project was jointly funded through Human Resources Skills Development Canada and Entrepreneurship Training and Trade.  For more information, visit www.wem.mb.ca or contact info@wem.mb.ca</vt:lpstr>
      <vt:lpstr>PowerPoint Presentation</vt:lpstr>
      <vt:lpstr>Today’s Agenda</vt:lpstr>
      <vt:lpstr>Session Objectives</vt:lpstr>
      <vt:lpstr>Remember?</vt:lpstr>
      <vt:lpstr>What is Change Management?</vt:lpstr>
      <vt:lpstr>Change Management</vt:lpstr>
      <vt:lpstr>Three States of Change</vt:lpstr>
      <vt:lpstr>Consequences on managing change at work</vt:lpstr>
      <vt:lpstr>The ADKAR Model</vt:lpstr>
      <vt:lpstr>The ADKAR Model: A Personal Example</vt:lpstr>
      <vt:lpstr>Awareness</vt:lpstr>
      <vt:lpstr>Desire</vt:lpstr>
      <vt:lpstr>Knowledge</vt:lpstr>
      <vt:lpstr>Ability</vt:lpstr>
      <vt:lpstr>Reinforcement</vt:lpstr>
      <vt:lpstr>ADKAR Model</vt:lpstr>
      <vt:lpstr>Connecting ADKAR</vt:lpstr>
      <vt:lpstr>PowerPoint Presentation</vt:lpstr>
      <vt:lpstr>PowerPoint Presentation</vt:lpstr>
      <vt:lpstr>BREAK – 10 minutes</vt:lpstr>
      <vt:lpstr>What is a Learning Organization?</vt:lpstr>
      <vt:lpstr>What is Continuous Learning?</vt:lpstr>
      <vt:lpstr>Video</vt:lpstr>
      <vt:lpstr>Discussion Questions</vt:lpstr>
      <vt:lpstr>Creating a Culture of Learning</vt:lpstr>
      <vt:lpstr>Systems Thinking</vt:lpstr>
      <vt:lpstr>Systems Thinking</vt:lpstr>
      <vt:lpstr>Personal Mastery</vt:lpstr>
      <vt:lpstr>Personal Mastery</vt:lpstr>
      <vt:lpstr>5 Demons of Personal Mastery</vt:lpstr>
      <vt:lpstr>5 Demons</vt:lpstr>
      <vt:lpstr>Mental Models</vt:lpstr>
      <vt:lpstr>Mental Models</vt:lpstr>
      <vt:lpstr>Mental Models</vt:lpstr>
      <vt:lpstr>Mental Models</vt:lpstr>
      <vt:lpstr>PowerPoint Presentation</vt:lpstr>
      <vt:lpstr>Questions?</vt:lpstr>
      <vt:lpstr>Change #3</vt:lpstr>
      <vt:lpstr>Thank You!</vt:lpstr>
    </vt:vector>
  </TitlesOfParts>
  <Company>demo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DEMO DEMO</dc:creator>
  <cp:lastModifiedBy>Jacquie Beavis</cp:lastModifiedBy>
  <cp:revision>376</cp:revision>
  <cp:lastPrinted>2018-02-13T17:31:16Z</cp:lastPrinted>
  <dcterms:created xsi:type="dcterms:W3CDTF">2013-02-10T03:05:37Z</dcterms:created>
  <dcterms:modified xsi:type="dcterms:W3CDTF">2018-02-15T17:16:40Z</dcterms:modified>
</cp:coreProperties>
</file>