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87" r:id="rId2"/>
    <p:sldMasterId id="2147483705" r:id="rId3"/>
    <p:sldMasterId id="2147483717" r:id="rId4"/>
    <p:sldMasterId id="2147483729" r:id="rId5"/>
    <p:sldMasterId id="2147483741" r:id="rId6"/>
    <p:sldMasterId id="2147483753" r:id="rId7"/>
    <p:sldMasterId id="2147483765" r:id="rId8"/>
  </p:sldMasterIdLst>
  <p:notesMasterIdLst>
    <p:notesMasterId r:id="rId43"/>
  </p:notesMasterIdLst>
  <p:sldIdLst>
    <p:sldId id="363" r:id="rId9"/>
    <p:sldId id="296" r:id="rId10"/>
    <p:sldId id="365" r:id="rId11"/>
    <p:sldId id="361" r:id="rId12"/>
    <p:sldId id="366" r:id="rId13"/>
    <p:sldId id="367" r:id="rId14"/>
    <p:sldId id="494" r:id="rId15"/>
    <p:sldId id="368" r:id="rId16"/>
    <p:sldId id="382" r:id="rId17"/>
    <p:sldId id="431" r:id="rId18"/>
    <p:sldId id="482" r:id="rId19"/>
    <p:sldId id="473" r:id="rId20"/>
    <p:sldId id="433" r:id="rId21"/>
    <p:sldId id="465" r:id="rId22"/>
    <p:sldId id="457" r:id="rId23"/>
    <p:sldId id="477" r:id="rId24"/>
    <p:sldId id="478" r:id="rId25"/>
    <p:sldId id="479" r:id="rId26"/>
    <p:sldId id="484" r:id="rId27"/>
    <p:sldId id="485" r:id="rId28"/>
    <p:sldId id="495" r:id="rId29"/>
    <p:sldId id="493" r:id="rId30"/>
    <p:sldId id="481" r:id="rId31"/>
    <p:sldId id="497" r:id="rId32"/>
    <p:sldId id="456" r:id="rId33"/>
    <p:sldId id="486" r:id="rId34"/>
    <p:sldId id="487" r:id="rId35"/>
    <p:sldId id="488" r:id="rId36"/>
    <p:sldId id="489" r:id="rId37"/>
    <p:sldId id="490" r:id="rId38"/>
    <p:sldId id="496" r:id="rId39"/>
    <p:sldId id="491" r:id="rId40"/>
    <p:sldId id="381" r:id="rId41"/>
    <p:sldId id="378"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FFFF"/>
    <a:srgbClr val="969696"/>
    <a:srgbClr val="777777"/>
    <a:srgbClr val="800080"/>
    <a:srgbClr val="00FFFF"/>
    <a:srgbClr val="FF8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4733" autoAdjust="0"/>
  </p:normalViewPr>
  <p:slideViewPr>
    <p:cSldViewPr snapToObjects="1">
      <p:cViewPr varScale="1">
        <p:scale>
          <a:sx n="31" d="100"/>
          <a:sy n="31" d="100"/>
        </p:scale>
        <p:origin x="333" y="2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83CE42-542A-2C43-89D2-05D5B058406D}" type="datetimeFigureOut">
              <a:rPr lang="en-US" smtClean="0"/>
              <a:pPr/>
              <a:t>11/7/2022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288BAD7-F775-8840-AB23-41666D10AC68}" type="slidenum">
              <a:rPr lang="en-US" smtClean="0"/>
              <a:pPr/>
              <a:t>‹#›</a:t>
            </a:fld>
            <a:endParaRPr lang="en-US"/>
          </a:p>
        </p:txBody>
      </p:sp>
    </p:spTree>
    <p:extLst>
      <p:ext uri="{BB962C8B-B14F-4D97-AF65-F5344CB8AC3E}">
        <p14:creationId xmlns:p14="http://schemas.microsoft.com/office/powerpoint/2010/main" val="37530951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1</a:t>
            </a:fld>
            <a:endParaRPr lang="en-US"/>
          </a:p>
        </p:txBody>
      </p:sp>
    </p:spTree>
    <p:extLst>
      <p:ext uri="{BB962C8B-B14F-4D97-AF65-F5344CB8AC3E}">
        <p14:creationId xmlns:p14="http://schemas.microsoft.com/office/powerpoint/2010/main" val="212026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10</a:t>
            </a:fld>
            <a:endParaRPr lang="en-US"/>
          </a:p>
        </p:txBody>
      </p:sp>
    </p:spTree>
    <p:extLst>
      <p:ext uri="{BB962C8B-B14F-4D97-AF65-F5344CB8AC3E}">
        <p14:creationId xmlns:p14="http://schemas.microsoft.com/office/powerpoint/2010/main" val="8093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under pressure</a:t>
            </a:r>
          </a:p>
          <a:p>
            <a:r>
              <a:rPr lang="en-US" dirty="0"/>
              <a:t>The ability to not dwell</a:t>
            </a:r>
            <a:r>
              <a:rPr lang="en-US" baseline="0" dirty="0"/>
              <a:t> on failures and roadblocks, to move on..</a:t>
            </a:r>
          </a:p>
          <a:p>
            <a:endParaRPr lang="en-US" baseline="0" dirty="0"/>
          </a:p>
          <a:p>
            <a:r>
              <a:rPr lang="en-US" baseline="0" dirty="0"/>
              <a:t>Brainstorm – what are some qualities/</a:t>
            </a:r>
            <a:r>
              <a:rPr lang="en-US" baseline="0" dirty="0" err="1"/>
              <a:t>characterisitcs</a:t>
            </a:r>
            <a:r>
              <a:rPr lang="en-US" baseline="0" dirty="0"/>
              <a:t> that resilient people have?</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11</a:t>
            </a:fld>
            <a:endParaRPr lang="en-US"/>
          </a:p>
        </p:txBody>
      </p:sp>
    </p:spTree>
    <p:extLst>
      <p:ext uri="{BB962C8B-B14F-4D97-AF65-F5344CB8AC3E}">
        <p14:creationId xmlns:p14="http://schemas.microsoft.com/office/powerpoint/2010/main" val="2556403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12</a:t>
            </a:fld>
            <a:endParaRPr lang="en-US"/>
          </a:p>
        </p:txBody>
      </p:sp>
    </p:spTree>
    <p:extLst>
      <p:ext uri="{BB962C8B-B14F-4D97-AF65-F5344CB8AC3E}">
        <p14:creationId xmlns:p14="http://schemas.microsoft.com/office/powerpoint/2010/main" val="214711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you surprised</a:t>
            </a:r>
            <a:r>
              <a:rPr lang="en-US" baseline="0" dirty="0"/>
              <a:t> by your score?</a:t>
            </a:r>
          </a:p>
          <a:p>
            <a:endParaRPr lang="en-US" baseline="0" dirty="0"/>
          </a:p>
          <a:p>
            <a:r>
              <a:rPr lang="en-US" baseline="0" dirty="0"/>
              <a:t>What did you think of the questionnaire? Do you believe that all those elements are tied to resilience?</a:t>
            </a:r>
          </a:p>
          <a:p>
            <a:endParaRPr lang="en-US" baseline="0" dirty="0"/>
          </a:p>
          <a:p>
            <a:r>
              <a:rPr lang="en-US" baseline="0" dirty="0"/>
              <a:t>Did you think that it was accurate? Why or why not?</a:t>
            </a:r>
          </a:p>
          <a:p>
            <a:endParaRPr lang="en-US" baseline="0" dirty="0"/>
          </a:p>
          <a:p>
            <a:r>
              <a:rPr lang="en-US" baseline="0" dirty="0"/>
              <a:t>If not, what do you think would be a more accurate measure of resilience? </a:t>
            </a:r>
            <a:endParaRPr lang="en-US"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13</a:t>
            </a:fld>
            <a:endParaRPr lang="en-US"/>
          </a:p>
        </p:txBody>
      </p:sp>
    </p:spTree>
    <p:extLst>
      <p:ext uri="{BB962C8B-B14F-4D97-AF65-F5344CB8AC3E}">
        <p14:creationId xmlns:p14="http://schemas.microsoft.com/office/powerpoint/2010/main" val="2375055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a:t>
            </a:r>
            <a:r>
              <a:rPr lang="en-CA" baseline="0" dirty="0"/>
              <a:t> do you think resilience is linked to change? </a:t>
            </a:r>
          </a:p>
          <a:p>
            <a:endParaRPr lang="en-CA" baseline="0" dirty="0"/>
          </a:p>
          <a:p>
            <a:r>
              <a:rPr lang="en-CA" baseline="0" dirty="0"/>
              <a:t>Brainstorm answers.</a:t>
            </a:r>
          </a:p>
          <a:p>
            <a:endParaRPr lang="en-CA" baseline="0" dirty="0"/>
          </a:p>
          <a:p>
            <a:r>
              <a:rPr lang="en-CA" baseline="0" dirty="0"/>
              <a:t>What do you think would be the difference in the acceptance of change from a resilient versus non- resilient workforce?</a:t>
            </a:r>
          </a:p>
        </p:txBody>
      </p:sp>
      <p:sp>
        <p:nvSpPr>
          <p:cNvPr id="4" name="Slide Number Placeholder 3"/>
          <p:cNvSpPr>
            <a:spLocks noGrp="1"/>
          </p:cNvSpPr>
          <p:nvPr>
            <p:ph type="sldNum" sz="quarter" idx="10"/>
          </p:nvPr>
        </p:nvSpPr>
        <p:spPr/>
        <p:txBody>
          <a:bodyPr/>
          <a:lstStyle/>
          <a:p>
            <a:fld id="{8288BAD7-F775-8840-AB23-41666D10AC68}" type="slidenum">
              <a:rPr lang="en-US" smtClean="0"/>
              <a:pPr/>
              <a:t>14</a:t>
            </a:fld>
            <a:endParaRPr lang="en-US"/>
          </a:p>
        </p:txBody>
      </p:sp>
    </p:spTree>
    <p:extLst>
      <p:ext uri="{BB962C8B-B14F-4D97-AF65-F5344CB8AC3E}">
        <p14:creationId xmlns:p14="http://schemas.microsoft.com/office/powerpoint/2010/main" val="1658058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 you</a:t>
            </a:r>
            <a:r>
              <a:rPr lang="en-CA" baseline="0" dirty="0"/>
              <a:t> think of a time when you had a significant disruption in expectations? (Example: maybe you were delayed at an airport, or there was a storm and you missed a meeting or an important family event.)</a:t>
            </a:r>
          </a:p>
          <a:p>
            <a:endParaRPr lang="en-CA" baseline="0" dirty="0"/>
          </a:p>
          <a:p>
            <a:r>
              <a:rPr lang="en-CA" baseline="0" dirty="0"/>
              <a:t>How did it make you feel? </a:t>
            </a:r>
          </a:p>
          <a:p>
            <a:endParaRPr lang="en-CA" baseline="0" dirty="0"/>
          </a:p>
          <a:p>
            <a:r>
              <a:rPr lang="en-CA" baseline="0" dirty="0"/>
              <a:t>Can you see how resilience might be closely linked to our ability to adapt to change? Where is the link?</a:t>
            </a: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15</a:t>
            </a:fld>
            <a:endParaRPr lang="en-US"/>
          </a:p>
        </p:txBody>
      </p:sp>
    </p:spTree>
    <p:extLst>
      <p:ext uri="{BB962C8B-B14F-4D97-AF65-F5344CB8AC3E}">
        <p14:creationId xmlns:p14="http://schemas.microsoft.com/office/powerpoint/2010/main" val="110905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Any thoughts</a:t>
            </a:r>
            <a:r>
              <a:rPr lang="en-CA" baseline="0" dirty="0"/>
              <a:t> you would like to share? Agree or disagree?</a:t>
            </a:r>
          </a:p>
          <a:p>
            <a:endParaRPr lang="en-CA" baseline="0" dirty="0"/>
          </a:p>
          <a:p>
            <a:r>
              <a:rPr lang="en-CA" baseline="0" dirty="0"/>
              <a:t>Any questions?</a:t>
            </a:r>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16</a:t>
            </a:fld>
            <a:endParaRPr lang="en-US"/>
          </a:p>
        </p:txBody>
      </p:sp>
    </p:spTree>
    <p:extLst>
      <p:ext uri="{BB962C8B-B14F-4D97-AF65-F5344CB8AC3E}">
        <p14:creationId xmlns:p14="http://schemas.microsoft.com/office/powerpoint/2010/main" val="3171481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Thoughts? Give a personal story if necessary.</a:t>
            </a:r>
          </a:p>
        </p:txBody>
      </p:sp>
      <p:sp>
        <p:nvSpPr>
          <p:cNvPr id="4" name="Slide Number Placeholder 3"/>
          <p:cNvSpPr>
            <a:spLocks noGrp="1"/>
          </p:cNvSpPr>
          <p:nvPr>
            <p:ph type="sldNum" sz="quarter" idx="10"/>
          </p:nvPr>
        </p:nvSpPr>
        <p:spPr/>
        <p:txBody>
          <a:bodyPr/>
          <a:lstStyle/>
          <a:p>
            <a:fld id="{8288BAD7-F775-8840-AB23-41666D10AC68}" type="slidenum">
              <a:rPr lang="en-US" smtClean="0"/>
              <a:pPr/>
              <a:t>17</a:t>
            </a:fld>
            <a:endParaRPr lang="en-US"/>
          </a:p>
        </p:txBody>
      </p:sp>
    </p:spTree>
    <p:extLst>
      <p:ext uri="{BB962C8B-B14F-4D97-AF65-F5344CB8AC3E}">
        <p14:creationId xmlns:p14="http://schemas.microsoft.com/office/powerpoint/2010/main" val="1359145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What</a:t>
            </a:r>
            <a:r>
              <a:rPr lang="en-CA" baseline="0" dirty="0"/>
              <a:t> are expectations? </a:t>
            </a:r>
          </a:p>
          <a:p>
            <a:endParaRPr lang="en-CA" baseline="0" dirty="0"/>
          </a:p>
          <a:p>
            <a:r>
              <a:rPr lang="en-CA" i="1" dirty="0"/>
              <a:t>noun</a:t>
            </a:r>
            <a:endParaRPr lang="en-CA" dirty="0"/>
          </a:p>
          <a:p>
            <a:r>
              <a:rPr lang="en-CA" dirty="0"/>
              <a:t>1. a strong belief that something will happen or be the case in the future.</a:t>
            </a:r>
          </a:p>
          <a:p>
            <a:r>
              <a:rPr lang="en-CA" dirty="0"/>
              <a:t>"reality had not lived up to expectations"</a:t>
            </a:r>
          </a:p>
          <a:p>
            <a:r>
              <a:rPr lang="en-CA" dirty="0"/>
              <a:t>2. a belief that someone will or should achieve something.</a:t>
            </a:r>
          </a:p>
          <a:p>
            <a:r>
              <a:rPr lang="en-CA" dirty="0"/>
              <a:t>"students had high expectations for their future"</a:t>
            </a:r>
          </a:p>
          <a:p>
            <a:r>
              <a:rPr lang="en-CA" dirty="0"/>
              <a:t>her expectations were unrealistic"</a:t>
            </a:r>
          </a:p>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18</a:t>
            </a:fld>
            <a:endParaRPr lang="en-US"/>
          </a:p>
        </p:txBody>
      </p:sp>
    </p:spTree>
    <p:extLst>
      <p:ext uri="{BB962C8B-B14F-4D97-AF65-F5344CB8AC3E}">
        <p14:creationId xmlns:p14="http://schemas.microsoft.com/office/powerpoint/2010/main" val="2883121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team – this</a:t>
            </a:r>
            <a:r>
              <a:rPr lang="en-US" baseline="0" dirty="0"/>
              <a:t> is meant to be a work team but it could be any kind of team, volunteer or family, etc.</a:t>
            </a:r>
          </a:p>
          <a:p>
            <a:endParaRPr lang="en-US" baseline="0" dirty="0"/>
          </a:p>
          <a:p>
            <a:r>
              <a:rPr lang="en-US" baseline="0" dirty="0"/>
              <a:t>Two columns – </a:t>
            </a:r>
            <a:r>
              <a:rPr lang="en-US" baseline="0" dirty="0" err="1"/>
              <a:t>ind</a:t>
            </a:r>
            <a:r>
              <a:rPr lang="en-US" baseline="0" dirty="0"/>
              <a:t> / team</a:t>
            </a:r>
          </a:p>
          <a:p>
            <a:endParaRPr lang="en-US" baseline="0" dirty="0"/>
          </a:p>
          <a:p>
            <a:r>
              <a:rPr lang="en-US" baseline="0" dirty="0"/>
              <a:t>Is there a lot of overlap between encouraging </a:t>
            </a:r>
            <a:r>
              <a:rPr lang="en-US" baseline="0"/>
              <a:t>resilience </a:t>
            </a:r>
            <a:endParaRPr lang="en-US" baseline="0"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19</a:t>
            </a:fld>
            <a:endParaRPr lang="en-US"/>
          </a:p>
        </p:txBody>
      </p:sp>
    </p:spTree>
    <p:extLst>
      <p:ext uri="{BB962C8B-B14F-4D97-AF65-F5344CB8AC3E}">
        <p14:creationId xmlns:p14="http://schemas.microsoft.com/office/powerpoint/2010/main" val="390598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2</a:t>
            </a:fld>
            <a:endParaRPr lang="en-US"/>
          </a:p>
        </p:txBody>
      </p:sp>
    </p:spTree>
    <p:extLst>
      <p:ext uri="{BB962C8B-B14F-4D97-AF65-F5344CB8AC3E}">
        <p14:creationId xmlns:p14="http://schemas.microsoft.com/office/powerpoint/2010/main" val="3242970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t>
            </a:r>
            <a:r>
              <a:rPr lang="en-US" baseline="0" dirty="0"/>
              <a:t> for you only </a:t>
            </a:r>
            <a:endParaRPr lang="en-US"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20</a:t>
            </a:fld>
            <a:endParaRPr lang="en-US"/>
          </a:p>
        </p:txBody>
      </p:sp>
    </p:spTree>
    <p:extLst>
      <p:ext uri="{BB962C8B-B14F-4D97-AF65-F5344CB8AC3E}">
        <p14:creationId xmlns:p14="http://schemas.microsoft.com/office/powerpoint/2010/main" val="416540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21</a:t>
            </a:fld>
            <a:endParaRPr lang="en-US"/>
          </a:p>
        </p:txBody>
      </p:sp>
    </p:spTree>
    <p:extLst>
      <p:ext uri="{BB962C8B-B14F-4D97-AF65-F5344CB8AC3E}">
        <p14:creationId xmlns:p14="http://schemas.microsoft.com/office/powerpoint/2010/main" val="3017579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comments?</a:t>
            </a:r>
          </a:p>
          <a:p>
            <a:endParaRPr lang="en-US" dirty="0"/>
          </a:p>
          <a:p>
            <a:r>
              <a:rPr lang="en-US" dirty="0"/>
              <a:t>VIDEO 1 - Story of Adversity and Resilience.</a:t>
            </a:r>
          </a:p>
          <a:p>
            <a:r>
              <a:rPr lang="en-US" dirty="0"/>
              <a:t>		Did</a:t>
            </a:r>
            <a:r>
              <a:rPr lang="en-US" baseline="0" dirty="0"/>
              <a:t> you know that JK Rowling’s book was inspired by adversity? </a:t>
            </a:r>
          </a:p>
          <a:p>
            <a:endParaRPr lang="en-US" baseline="0" dirty="0"/>
          </a:p>
          <a:p>
            <a:r>
              <a:rPr lang="en-US" sz="1200" b="0" i="0" u="none" strike="noStrike" kern="1200" dirty="0">
                <a:solidFill>
                  <a:schemeClr val="tx1"/>
                </a:solidFill>
                <a:effectLst/>
                <a:latin typeface="+mn-lt"/>
                <a:ea typeface="+mn-ea"/>
                <a:cs typeface="+mn-cs"/>
              </a:rPr>
              <a:t>VIDEO 2 - The prison of your mind | Sean Stephenson – this is the one that I use!!</a:t>
            </a:r>
            <a:endParaRPr lang="en-US"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22</a:t>
            </a:fld>
            <a:endParaRPr lang="en-US"/>
          </a:p>
        </p:txBody>
      </p:sp>
    </p:spTree>
    <p:extLst>
      <p:ext uri="{BB962C8B-B14F-4D97-AF65-F5344CB8AC3E}">
        <p14:creationId xmlns:p14="http://schemas.microsoft.com/office/powerpoint/2010/main" val="1738285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23</a:t>
            </a:fld>
            <a:endParaRPr lang="en-US"/>
          </a:p>
        </p:txBody>
      </p:sp>
    </p:spTree>
    <p:extLst>
      <p:ext uri="{BB962C8B-B14F-4D97-AF65-F5344CB8AC3E}">
        <p14:creationId xmlns:p14="http://schemas.microsoft.com/office/powerpoint/2010/main" val="651058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32943" indent="-232943">
              <a:buAutoNum type="arabicPeriod"/>
            </a:pPr>
            <a:r>
              <a:rPr lang="en-US" dirty="0"/>
              <a:t>Resilient</a:t>
            </a:r>
            <a:r>
              <a:rPr lang="en-US" baseline="0" dirty="0"/>
              <a:t> people are </a:t>
            </a:r>
            <a:r>
              <a:rPr lang="en-US" b="1" baseline="0" dirty="0"/>
              <a:t>optimistic</a:t>
            </a:r>
            <a:r>
              <a:rPr lang="en-US" baseline="0" dirty="0"/>
              <a:t>. They display a self-assurance that is based on their view that life is complex but filled with many opportunities. Optimists believe that defeat is temporary and its causes are not solely their fault, but rather due to unfortunate circumstances. The pessimist believes that defeat will last a long time and assigning blame to someone – including him or herself- is necessary. Here are some tips that may you further develop a positive characteristic: </a:t>
            </a:r>
          </a:p>
          <a:p>
            <a:pPr marL="640594" lvl="1" indent="-174708">
              <a:buFontTx/>
              <a:buChar char="-"/>
            </a:pPr>
            <a:r>
              <a:rPr lang="en-US" baseline="0" dirty="0"/>
              <a:t>Use a journal to maintain a list of daily accomplishments, no matter how small, related to your change readiness </a:t>
            </a:r>
          </a:p>
          <a:p>
            <a:pPr marL="640594" lvl="1" indent="-174708">
              <a:buFontTx/>
              <a:buChar char="-"/>
            </a:pPr>
            <a:r>
              <a:rPr lang="en-US" baseline="0" dirty="0"/>
              <a:t>Accept compliments and praise from others with a genuine ‘thank you’ instead of discounting them.</a:t>
            </a:r>
          </a:p>
          <a:p>
            <a:pPr marL="640594" lvl="1" indent="-174708">
              <a:buFontTx/>
              <a:buChar char="-"/>
            </a:pPr>
            <a:r>
              <a:rPr lang="en-US" baseline="0" dirty="0"/>
              <a:t>Concentrate on becoming better at a new task rather than perfecting it.</a:t>
            </a:r>
          </a:p>
          <a:p>
            <a:pPr marL="640594" lvl="1" indent="-174708">
              <a:buFontTx/>
              <a:buChar char="-"/>
            </a:pPr>
            <a:r>
              <a:rPr lang="en-US" baseline="0" dirty="0"/>
              <a:t>Practice  using positive ‘self-talk’ phrases, such as ‘this too shall pass’ or ‘I will only ask myself to do the best I can rather than to make no mistakes.</a:t>
            </a:r>
          </a:p>
          <a:p>
            <a:pPr marL="465887" lvl="1"/>
            <a:r>
              <a:rPr lang="en-US" b="1" baseline="0" dirty="0"/>
              <a:t>2. Focused</a:t>
            </a:r>
          </a:p>
          <a:p>
            <a:pPr marL="465887" lvl="1"/>
            <a:endParaRPr lang="en-US" b="1" baseline="0" dirty="0"/>
          </a:p>
          <a:p>
            <a:pPr marL="465887" lvl="1"/>
            <a:r>
              <a:rPr lang="en-US" b="0" baseline="0" dirty="0"/>
              <a:t>The focused characteristic of resilient people has to do with having a clear vision of what they want to achieve. Focused people take the time to write down their goals, objectives, obstacles, and strategies they will need to use to find solutions for the problems facing them </a:t>
            </a:r>
          </a:p>
          <a:p>
            <a:pPr marL="465887" lvl="1"/>
            <a:endParaRPr lang="en-US" b="0" baseline="0" dirty="0"/>
          </a:p>
          <a:p>
            <a:pPr marL="465887" lvl="1"/>
            <a:r>
              <a:rPr lang="en-US" b="0" baseline="0" dirty="0"/>
              <a:t>Here are some ideas to help you become more focused:</a:t>
            </a:r>
          </a:p>
          <a:p>
            <a:pPr marL="640594" lvl="1" indent="-174708">
              <a:buFontTx/>
              <a:buChar char="-"/>
            </a:pPr>
            <a:r>
              <a:rPr lang="en-US" b="0" baseline="0" dirty="0"/>
              <a:t>Visualize yourself as you would like to be one year from now after successfully making the transition through the change. Put a sign or picture on you bathroom mirror or desk to remind you of your vision.</a:t>
            </a:r>
          </a:p>
          <a:p>
            <a:pPr marL="640594" lvl="1" indent="-174708">
              <a:buFontTx/>
              <a:buChar char="-"/>
            </a:pPr>
            <a:r>
              <a:rPr lang="en-US" b="0" baseline="0" dirty="0"/>
              <a:t>Set specific short, medium and long range goals for yourself relating to your change initiative.</a:t>
            </a:r>
          </a:p>
          <a:p>
            <a:pPr marL="640594" lvl="1" indent="-174708">
              <a:buFontTx/>
              <a:buChar char="-"/>
            </a:pPr>
            <a:r>
              <a:rPr lang="en-US" b="0" baseline="0" dirty="0"/>
              <a:t>Base your goals firmly on your personal values.</a:t>
            </a:r>
          </a:p>
          <a:p>
            <a:pPr marL="640594" lvl="1" indent="-174708">
              <a:buFontTx/>
              <a:buChar char="-"/>
            </a:pPr>
            <a:r>
              <a:rPr lang="en-US" b="0" baseline="0" dirty="0"/>
              <a:t>Ask someone you trust to review your goals and give you feedback and suggestions on how you can further target the steps needed for successfully making the transition through the change.</a:t>
            </a:r>
          </a:p>
          <a:p>
            <a:pPr marL="640594" lvl="1" indent="-174708">
              <a:buFontTx/>
              <a:buChar char="-"/>
            </a:pPr>
            <a:endParaRPr lang="en-US" b="0" baseline="0" dirty="0"/>
          </a:p>
          <a:p>
            <a:pPr marL="465887" lvl="1"/>
            <a:r>
              <a:rPr lang="en-US" b="1" baseline="0" dirty="0"/>
              <a:t>3. Flexible </a:t>
            </a:r>
          </a:p>
          <a:p>
            <a:pPr marL="465887" lvl="1"/>
            <a:r>
              <a:rPr lang="en-US" b="0" baseline="0" dirty="0"/>
              <a:t>Flexible people are those who demonstrate a special pliability or adaptability when responding to uncertainty. This resilient characteristic requires that you identify and compartmentalize your fears when facing new and intimidating situations.</a:t>
            </a:r>
          </a:p>
          <a:p>
            <a:pPr marL="465887" lvl="1"/>
            <a:r>
              <a:rPr lang="en-US" b="0" baseline="0" dirty="0"/>
              <a:t>Here are some suggestions to help you further develop flexibility:</a:t>
            </a:r>
          </a:p>
          <a:p>
            <a:pPr marL="640594" lvl="1" indent="-174708">
              <a:buFontTx/>
              <a:buChar char="-"/>
            </a:pPr>
            <a:r>
              <a:rPr lang="en-US" b="0" baseline="0" dirty="0"/>
              <a:t>Swap sides in a discussion where you disagree with someone – you argue their side and ask them to argue your side.</a:t>
            </a:r>
          </a:p>
          <a:p>
            <a:pPr marL="640594" lvl="1" indent="-174708">
              <a:buFontTx/>
              <a:buChar char="-"/>
            </a:pPr>
            <a:r>
              <a:rPr lang="en-US" b="0" baseline="0" dirty="0"/>
              <a:t>Identify someone who typically approaches things differently than you do and ask them for input on a particularly difficult aspect of your change initiative. Listen to their ideas without interrupting them or passing judgement.</a:t>
            </a:r>
          </a:p>
          <a:p>
            <a:pPr marL="640594" lvl="1" indent="-174708">
              <a:buFontTx/>
              <a:buChar char="-"/>
            </a:pPr>
            <a:r>
              <a:rPr lang="en-US" b="0" baseline="0" dirty="0"/>
              <a:t>Drive a new and unfamiliar route to a store or a friend’s house. Make note of what you see that’s different from you usual route.</a:t>
            </a:r>
          </a:p>
          <a:p>
            <a:pPr marL="640594" lvl="1" indent="-174708">
              <a:buFontTx/>
              <a:buChar char="-"/>
            </a:pPr>
            <a:endParaRPr lang="en-US" b="0" baseline="0" dirty="0"/>
          </a:p>
          <a:p>
            <a:pPr marL="465887" lvl="1"/>
            <a:r>
              <a:rPr lang="en-US" b="1" baseline="0" dirty="0"/>
              <a:t>Organized</a:t>
            </a:r>
            <a:r>
              <a:rPr lang="en-US" b="0" baseline="0" dirty="0"/>
              <a:t> – </a:t>
            </a:r>
          </a:p>
          <a:p>
            <a:pPr marL="465887" lvl="1"/>
            <a:r>
              <a:rPr lang="en-US" b="0" baseline="0" dirty="0"/>
              <a:t>Organized people have the knack for developing structured approaches to managing ambiguity. They creatively plan, carefully set priorities and engage in deliberate action steps in order to accomplish tasks.</a:t>
            </a:r>
          </a:p>
          <a:p>
            <a:pPr marL="465887" lvl="1"/>
            <a:r>
              <a:rPr lang="en-US" b="0" baseline="0" dirty="0"/>
              <a:t>Here are some time of simple to dos to help you become more organized:</a:t>
            </a:r>
          </a:p>
          <a:p>
            <a:pPr marL="640594" lvl="1" indent="-174708">
              <a:buFontTx/>
              <a:buChar char="-"/>
            </a:pPr>
            <a:r>
              <a:rPr lang="en-US" b="0" baseline="0" dirty="0"/>
              <a:t>Use a day planner</a:t>
            </a:r>
          </a:p>
          <a:p>
            <a:pPr marL="640594" lvl="1" indent="-174708">
              <a:buFontTx/>
              <a:buChar char="-"/>
            </a:pPr>
            <a:r>
              <a:rPr lang="en-US" b="0" baseline="0" dirty="0"/>
              <a:t>Take a few moments to think through and list the key steps you need to take to accomplish a task before you tackle it.</a:t>
            </a:r>
          </a:p>
          <a:p>
            <a:pPr marL="640594" lvl="1" indent="-174708">
              <a:buFontTx/>
              <a:buChar char="-"/>
            </a:pPr>
            <a:r>
              <a:rPr lang="en-US" b="0" baseline="0" dirty="0"/>
              <a:t>Put pieces of paperwork and important information in clearly marked files and put them in an accessible place.</a:t>
            </a:r>
          </a:p>
          <a:p>
            <a:pPr marL="640594" lvl="1" indent="-174708">
              <a:buFontTx/>
              <a:buChar char="-"/>
            </a:pPr>
            <a:r>
              <a:rPr lang="en-US" b="0" baseline="0" dirty="0"/>
              <a:t>Break down a problem, any problem into smaller pieces – then tackle the easiest piece first.</a:t>
            </a:r>
          </a:p>
          <a:p>
            <a:pPr marL="640594" lvl="1" indent="-174708">
              <a:buFontTx/>
              <a:buChar char="-"/>
            </a:pPr>
            <a:endParaRPr lang="en-US" b="0" baseline="0" dirty="0"/>
          </a:p>
          <a:p>
            <a:pPr marL="465887" lvl="1"/>
            <a:r>
              <a:rPr lang="en-US" b="1" baseline="0" dirty="0" err="1"/>
              <a:t>Proacitve</a:t>
            </a:r>
            <a:r>
              <a:rPr lang="en-US" b="0" baseline="0" dirty="0"/>
              <a:t> –  The proactive characteristic of resilient people means that they engage change rather than simply defend against it. They are not reactive. They take the offense rather than the defense. They take calculated risks and then apply lessons learned from past experiences to similar challenges facing them.</a:t>
            </a:r>
          </a:p>
          <a:p>
            <a:pPr marL="465887" lvl="1"/>
            <a:r>
              <a:rPr lang="en-US" b="0" baseline="0" dirty="0"/>
              <a:t>Here are some suggestions that may help you in further developing your ability to be proactive:</a:t>
            </a:r>
          </a:p>
          <a:p>
            <a:pPr marL="640594" lvl="1" indent="-174708">
              <a:buFontTx/>
              <a:buChar char="-"/>
            </a:pPr>
            <a:r>
              <a:rPr lang="en-US" b="0" baseline="0" dirty="0"/>
              <a:t>Develop plans for managing the worst-case scenario that might result from the change.</a:t>
            </a:r>
          </a:p>
          <a:p>
            <a:pPr marL="640594" lvl="1" indent="-174708">
              <a:buFontTx/>
              <a:buChar char="-"/>
            </a:pPr>
            <a:r>
              <a:rPr lang="en-US" b="0" baseline="0" dirty="0"/>
              <a:t>Practice assessing the risks about a change initiative by listing all of the pros and cons you can think of. Ask yourself: What if?</a:t>
            </a:r>
          </a:p>
          <a:p>
            <a:pPr marL="465887" lvl="1"/>
            <a:endParaRPr lang="en-US" b="0" baseline="0" dirty="0"/>
          </a:p>
          <a:p>
            <a:pPr marL="465887" lvl="1"/>
            <a:r>
              <a:rPr lang="en-US" b="0" baseline="0" dirty="0"/>
              <a:t>Developing these resiliency characteristics takes time and practice. Give yourself the gift of time and reward yourself for your successes and efforts.</a:t>
            </a:r>
          </a:p>
          <a:p>
            <a:pPr marL="465887" lvl="1"/>
            <a:r>
              <a:rPr lang="en-US" b="0" baseline="0" dirty="0"/>
              <a:t> </a:t>
            </a:r>
          </a:p>
        </p:txBody>
      </p:sp>
      <p:sp>
        <p:nvSpPr>
          <p:cNvPr id="4" name="Slide Number Placeholder 3"/>
          <p:cNvSpPr>
            <a:spLocks noGrp="1"/>
          </p:cNvSpPr>
          <p:nvPr>
            <p:ph type="sldNum" sz="quarter" idx="10"/>
          </p:nvPr>
        </p:nvSpPr>
        <p:spPr/>
        <p:txBody>
          <a:bodyPr/>
          <a:lstStyle/>
          <a:p>
            <a:fld id="{8288BAD7-F775-8840-AB23-41666D10AC68}" type="slidenum">
              <a:rPr lang="en-US" smtClean="0"/>
              <a:pPr/>
              <a:t>24</a:t>
            </a:fld>
            <a:endParaRPr lang="en-US"/>
          </a:p>
        </p:txBody>
      </p:sp>
    </p:spTree>
    <p:extLst>
      <p:ext uri="{BB962C8B-B14F-4D97-AF65-F5344CB8AC3E}">
        <p14:creationId xmlns:p14="http://schemas.microsoft.com/office/powerpoint/2010/main" val="1953339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25</a:t>
            </a:fld>
            <a:endParaRPr lang="en-US"/>
          </a:p>
        </p:txBody>
      </p:sp>
    </p:spTree>
    <p:extLst>
      <p:ext uri="{BB962C8B-B14F-4D97-AF65-F5344CB8AC3E}">
        <p14:creationId xmlns:p14="http://schemas.microsoft.com/office/powerpoint/2010/main" val="3975390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 You need to be physically as was well mentally prepared</a:t>
            </a:r>
            <a:r>
              <a:rPr lang="en-CA" baseline="0" dirty="0"/>
              <a:t> to weather the inevitable stressful events at work.  It takes some effort to keep yourself physically ready, but your improved capacity for change will make it well worth the effort. Take care of yourself. Get regular checkups. Exercise often. Maintain a healthy diet. </a:t>
            </a:r>
          </a:p>
          <a:p>
            <a:endParaRPr lang="en-CA" baseline="0" dirty="0"/>
          </a:p>
          <a:p>
            <a:r>
              <a:rPr lang="en-CA" baseline="0" dirty="0"/>
              <a:t>2. Maintaining a sense of balance between work and personal like can be challenging, particularly for managers.  But if you’re physically exhausted, or feel overloaded or overextended, it’s much harder.</a:t>
            </a:r>
          </a:p>
          <a:p>
            <a:endParaRPr lang="en-CA" baseline="0" dirty="0"/>
          </a:p>
          <a:p>
            <a:r>
              <a:rPr lang="en-CA" baseline="0" dirty="0"/>
              <a:t>3. These include sleep problems; trouble concentrating; headaches; </a:t>
            </a:r>
            <a:r>
              <a:rPr lang="en-CA" baseline="0" dirty="0" err="1"/>
              <a:t>stomacheaches</a:t>
            </a:r>
            <a:r>
              <a:rPr lang="en-CA" baseline="0" dirty="0"/>
              <a:t>; neck, shoulder or back pain; heart palpitations; lack of energy.</a:t>
            </a:r>
          </a:p>
          <a:p>
            <a:r>
              <a:rPr lang="en-CA" baseline="0" dirty="0"/>
              <a:t>Identify the sources of stress in your personal and work life. Then let go of feelings of anger and frustration, pressure and </a:t>
            </a:r>
            <a:r>
              <a:rPr lang="en-CA" baseline="0" dirty="0" err="1"/>
              <a:t>tention</a:t>
            </a:r>
            <a:r>
              <a:rPr lang="en-CA" baseline="0" dirty="0"/>
              <a:t>, by practicing stress-reduction techniques, such as periods of deep breathing. </a:t>
            </a:r>
          </a:p>
          <a:p>
            <a:r>
              <a:rPr lang="en-CA" baseline="0" dirty="0"/>
              <a:t>Does anyone have a technique they use for stress reduction?</a:t>
            </a:r>
          </a:p>
          <a:p>
            <a:r>
              <a:rPr lang="en-CA" baseline="0" dirty="0"/>
              <a:t>You’ll want to be a roll model who shows people how to identify and solve problems; gather the right resources, people, and ideas; break big tasks into defined and </a:t>
            </a:r>
            <a:r>
              <a:rPr lang="en-CA" baseline="0" dirty="0" err="1"/>
              <a:t>managable</a:t>
            </a:r>
            <a:r>
              <a:rPr lang="en-CA" baseline="0" dirty="0"/>
              <a:t> steps; and find solutions. Your good management (example) will bring these traits out in people and give them an opportunity to practice them.  You’ll also build resilience in your group by providing training and developing each employees sense of autonomy and control at work.</a:t>
            </a:r>
          </a:p>
          <a:p>
            <a:r>
              <a:rPr lang="en-CA" baseline="0" dirty="0"/>
              <a:t>Questions or comments?</a:t>
            </a:r>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26</a:t>
            </a:fld>
            <a:endParaRPr lang="en-US"/>
          </a:p>
        </p:txBody>
      </p:sp>
    </p:spTree>
    <p:extLst>
      <p:ext uri="{BB962C8B-B14F-4D97-AF65-F5344CB8AC3E}">
        <p14:creationId xmlns:p14="http://schemas.microsoft.com/office/powerpoint/2010/main" val="3374744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Review</a:t>
            </a:r>
            <a:r>
              <a:rPr lang="en-CA" baseline="0" dirty="0"/>
              <a:t> Five Disciplines: </a:t>
            </a:r>
          </a:p>
          <a:p>
            <a:endParaRPr lang="en-CA" baseline="0" dirty="0"/>
          </a:p>
          <a:p>
            <a:pPr marL="232943" indent="-232943">
              <a:buAutoNum type="arabicPeriod"/>
            </a:pPr>
            <a:r>
              <a:rPr lang="en-CA" baseline="0" dirty="0"/>
              <a:t>Involve team members in finding solutions to work problems and challenges. Encourage employees to problem solve without you. Encourage suggestions.</a:t>
            </a:r>
          </a:p>
          <a:p>
            <a:pPr marL="232943" indent="-232943">
              <a:buAutoNum type="arabicPeriod"/>
            </a:pPr>
            <a:endParaRPr lang="en-CA" baseline="0" dirty="0"/>
          </a:p>
          <a:p>
            <a:pPr marL="232943" indent="-232943">
              <a:buAutoNum type="arabicPeriod"/>
            </a:pPr>
            <a:r>
              <a:rPr lang="en-CA" baseline="0" dirty="0"/>
              <a:t>Be sure employees have the information and resources they need to make and implement decisions. Ask yourself: “Do I need to make this decision or could someone else in my group make it?”</a:t>
            </a:r>
          </a:p>
          <a:p>
            <a:pPr marL="232943" indent="-232943">
              <a:buAutoNum type="arabicPeriod"/>
            </a:pPr>
            <a:endParaRPr lang="en-CA" baseline="0" dirty="0"/>
          </a:p>
          <a:p>
            <a:pPr marL="232943" indent="-232943">
              <a:buAutoNum type="arabicPeriod"/>
            </a:pPr>
            <a:r>
              <a:rPr lang="en-CA" baseline="0" dirty="0"/>
              <a:t>Flexibility and resilience go hand in hand. Flexibility may mean giving employees the freedom to plan their own work, set their own pace, have some control over their schedule, or take a break when they need it.</a:t>
            </a:r>
          </a:p>
          <a:p>
            <a:pPr marL="232943" indent="-232943">
              <a:buAutoNum type="arabicPeriod"/>
            </a:pPr>
            <a:endParaRPr lang="en-CA" baseline="0" dirty="0"/>
          </a:p>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27</a:t>
            </a:fld>
            <a:endParaRPr lang="en-US"/>
          </a:p>
        </p:txBody>
      </p:sp>
    </p:spTree>
    <p:extLst>
      <p:ext uri="{BB962C8B-B14F-4D97-AF65-F5344CB8AC3E}">
        <p14:creationId xmlns:p14="http://schemas.microsoft.com/office/powerpoint/2010/main" val="1256815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a:t>
            </a:r>
            <a:r>
              <a:rPr lang="en-CA" baseline="0" dirty="0"/>
              <a:t> “ability to improvise” and adapt to change is one of the fundamental characteristics of resilient people and organizations, writes Diane L. Coutu in a Harvard Business review article, “How Resilience Works”.</a:t>
            </a:r>
          </a:p>
          <a:p>
            <a:endParaRPr lang="en-CA" baseline="0" dirty="0"/>
          </a:p>
          <a:p>
            <a:pPr marL="232943" indent="-232943">
              <a:buAutoNum type="arabicPeriod"/>
            </a:pPr>
            <a:r>
              <a:rPr lang="en-CA" baseline="0" dirty="0"/>
              <a:t>Employees need to hear from their managers during times of change. Help them understand what the changes will mean for them. Try to put yourself in the employees shoes and to see things from their point of view. You might say, ‘ I know this restructuring is hard on all of us, but we’ll manage the changes and get through this together.”</a:t>
            </a:r>
          </a:p>
          <a:p>
            <a:pPr marL="232943" indent="-232943">
              <a:buAutoNum type="arabicPeriod"/>
            </a:pPr>
            <a:endParaRPr lang="en-CA" baseline="0" dirty="0"/>
          </a:p>
          <a:p>
            <a:pPr marL="232943" indent="-232943">
              <a:buAutoNum type="arabicPeriod"/>
            </a:pPr>
            <a:r>
              <a:rPr lang="en-CA" baseline="0" dirty="0"/>
              <a:t>Be clear, honest and timely in your communications with employees. Be an especially careful listener when people are stressed, have questions, or have complaints or criticisms.</a:t>
            </a:r>
          </a:p>
          <a:p>
            <a:pPr marL="232943" indent="-232943">
              <a:buAutoNum type="arabicPeriod"/>
            </a:pPr>
            <a:endParaRPr lang="en-CA" baseline="0" dirty="0"/>
          </a:p>
          <a:p>
            <a:pPr marL="232943" indent="-232943">
              <a:buAutoNum type="arabicPeriod"/>
            </a:pPr>
            <a:r>
              <a:rPr lang="en-CA" baseline="0" dirty="0"/>
              <a:t>One of the reasons that change is so challenging is that it makes us feel like things are out of control. Clarify roles and priorities during times of change. Encourage people to take control. Encourage people to take control of the situation by helping them get back to work. People need to see that while they can’t always control events around them, they are the ones in control of their own reactions to those changes.</a:t>
            </a:r>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28</a:t>
            </a:fld>
            <a:endParaRPr lang="en-US"/>
          </a:p>
        </p:txBody>
      </p:sp>
    </p:spTree>
    <p:extLst>
      <p:ext uri="{BB962C8B-B14F-4D97-AF65-F5344CB8AC3E}">
        <p14:creationId xmlns:p14="http://schemas.microsoft.com/office/powerpoint/2010/main" val="1205875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a:t>
            </a:r>
            <a:r>
              <a:rPr lang="en-CA" baseline="0" dirty="0"/>
              <a:t> 2004 study by the Families and Work Institute showed that employees who have jobs that provide them more opportunities to continue to learn and whose supervisors support them in succeeding on the job are less likely to feel overworked. Learning makes us more resilient, too. We learn from our successes as well as our failures and mistakes.</a:t>
            </a:r>
          </a:p>
          <a:p>
            <a:pPr marL="232943" indent="-232943">
              <a:buAutoNum type="arabicPeriod"/>
            </a:pPr>
            <a:endParaRPr lang="en-CA" baseline="0" dirty="0"/>
          </a:p>
          <a:p>
            <a:pPr marL="232943" indent="-232943">
              <a:buAutoNum type="arabicPeriod"/>
            </a:pPr>
            <a:r>
              <a:rPr lang="en-CA" baseline="0" dirty="0"/>
              <a:t>Offer ‘stretch assignments’ and opportunities to take on new task, committees, projects, or jobs.</a:t>
            </a:r>
          </a:p>
          <a:p>
            <a:pPr marL="232943" indent="-232943">
              <a:buAutoNum type="arabicPeriod"/>
            </a:pPr>
            <a:endParaRPr lang="en-CA" baseline="0" dirty="0"/>
          </a:p>
          <a:p>
            <a:pPr marL="232943" indent="-232943">
              <a:buAutoNum type="arabicPeriod"/>
            </a:pPr>
            <a:r>
              <a:rPr lang="en-CA" baseline="0" dirty="0"/>
              <a:t> </a:t>
            </a:r>
          </a:p>
          <a:p>
            <a:pPr marL="232943" indent="-232943">
              <a:buAutoNum type="arabicPeriod"/>
            </a:pPr>
            <a:endParaRPr lang="en-CA" baseline="0" dirty="0"/>
          </a:p>
          <a:p>
            <a:pPr marL="232943" indent="-232943">
              <a:buAutoNum type="arabicPeriod"/>
            </a:pPr>
            <a:r>
              <a:rPr lang="en-CA" baseline="0" dirty="0"/>
              <a:t>Employees of all ages welcome the opportunity to learn new skills.</a:t>
            </a:r>
          </a:p>
          <a:p>
            <a:pPr marL="232943" indent="-232943">
              <a:buAutoNum type="arabicPeriod"/>
            </a:pPr>
            <a:endParaRPr lang="en-CA" baseline="0" dirty="0"/>
          </a:p>
          <a:p>
            <a:pPr marL="232943" indent="-232943">
              <a:buAutoNum type="arabicPeriod"/>
            </a:pPr>
            <a:endParaRPr lang="en-CA" baseline="0" dirty="0"/>
          </a:p>
          <a:p>
            <a:pPr marL="232943" indent="-232943">
              <a:buAutoNum type="arabicPeriod"/>
            </a:pPr>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29</a:t>
            </a:fld>
            <a:endParaRPr lang="en-US"/>
          </a:p>
        </p:txBody>
      </p:sp>
    </p:spTree>
    <p:extLst>
      <p:ext uri="{BB962C8B-B14F-4D97-AF65-F5344CB8AC3E}">
        <p14:creationId xmlns:p14="http://schemas.microsoft.com/office/powerpoint/2010/main" val="268648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3</a:t>
            </a:fld>
            <a:endParaRPr lang="en-US"/>
          </a:p>
        </p:txBody>
      </p:sp>
    </p:spTree>
    <p:extLst>
      <p:ext uri="{BB962C8B-B14F-4D97-AF65-F5344CB8AC3E}">
        <p14:creationId xmlns:p14="http://schemas.microsoft.com/office/powerpoint/2010/main" val="192219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a:t>
            </a:r>
            <a:r>
              <a:rPr lang="en-CA" baseline="0" dirty="0"/>
              <a:t> all need to feel that our work matters and that we’re valued for the work that we do.</a:t>
            </a:r>
          </a:p>
          <a:p>
            <a:endParaRPr lang="en-CA" baseline="0" dirty="0"/>
          </a:p>
          <a:p>
            <a:pPr marL="232943" indent="-232943">
              <a:buAutoNum type="arabicPeriod"/>
            </a:pPr>
            <a:r>
              <a:rPr lang="en-CA" baseline="0" dirty="0"/>
              <a:t>You can do this in individual performance reviews, one-on-one meetings, and team meetings.  Help people see the connection between their work and the company’s success – how their work fits into the business plan or makes a difference to clients or customers.</a:t>
            </a:r>
          </a:p>
          <a:p>
            <a:pPr marL="232943" indent="-232943">
              <a:buAutoNum type="arabicPeriod"/>
            </a:pPr>
            <a:endParaRPr lang="en-CA" baseline="0" dirty="0"/>
          </a:p>
          <a:p>
            <a:pPr marL="232943" indent="-232943">
              <a:buAutoNum type="arabicPeriod"/>
            </a:pPr>
            <a:r>
              <a:rPr lang="en-CA" baseline="0" dirty="0"/>
              <a:t>Social connectedness is important</a:t>
            </a:r>
          </a:p>
          <a:p>
            <a:pPr marL="232943" indent="-232943">
              <a:buAutoNum type="arabicPeriod"/>
            </a:pPr>
            <a:endParaRPr lang="en-CA" baseline="0" dirty="0"/>
          </a:p>
          <a:p>
            <a:pPr marL="232943" indent="-232943">
              <a:buAutoNum type="arabicPeriod"/>
            </a:pPr>
            <a:r>
              <a:rPr lang="en-CA" baseline="0" dirty="0"/>
              <a:t>As a manager, you play an important role in helping people see meaning in their work. One way to do that is thanking and acknowledging them regularly and often.</a:t>
            </a:r>
          </a:p>
          <a:p>
            <a:pPr marL="232943" indent="-232943">
              <a:buAutoNum type="arabicPeriod"/>
            </a:pPr>
            <a:endParaRPr lang="en-CA" b="1" baseline="0" dirty="0"/>
          </a:p>
          <a:p>
            <a:r>
              <a:rPr lang="en-CA" b="1" baseline="0" dirty="0"/>
              <a:t>People who develop and practice their resilience in advance will mobilize much more quickly in times of crisis and change. This will allow you to achieve your department’s goals and objectives with an efficiency that you and your team will be proud of. </a:t>
            </a:r>
          </a:p>
        </p:txBody>
      </p:sp>
      <p:sp>
        <p:nvSpPr>
          <p:cNvPr id="4" name="Slide Number Placeholder 3"/>
          <p:cNvSpPr>
            <a:spLocks noGrp="1"/>
          </p:cNvSpPr>
          <p:nvPr>
            <p:ph type="sldNum" sz="quarter" idx="10"/>
          </p:nvPr>
        </p:nvSpPr>
        <p:spPr/>
        <p:txBody>
          <a:bodyPr/>
          <a:lstStyle/>
          <a:p>
            <a:fld id="{8288BAD7-F775-8840-AB23-41666D10AC68}" type="slidenum">
              <a:rPr lang="en-US" smtClean="0"/>
              <a:pPr/>
              <a:t>30</a:t>
            </a:fld>
            <a:endParaRPr lang="en-US"/>
          </a:p>
        </p:txBody>
      </p:sp>
    </p:spTree>
    <p:extLst>
      <p:ext uri="{BB962C8B-B14F-4D97-AF65-F5344CB8AC3E}">
        <p14:creationId xmlns:p14="http://schemas.microsoft.com/office/powerpoint/2010/main" val="2686027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What is change? – becoming different</a:t>
            </a:r>
          </a:p>
          <a:p>
            <a:endParaRPr lang="en-US" dirty="0"/>
          </a:p>
          <a:p>
            <a:pPr defTabSz="465887"/>
            <a:r>
              <a:rPr lang="en-US" dirty="0"/>
              <a:t>Stages of change: shock and denial, the danger zone,</a:t>
            </a:r>
            <a:r>
              <a:rPr lang="en-US" baseline="0" dirty="0"/>
              <a:t> acceptance and practice, motivation</a:t>
            </a:r>
            <a:endParaRPr lang="en-US" dirty="0"/>
          </a:p>
          <a:p>
            <a:pPr defTabSz="465887"/>
            <a:endParaRPr lang="en-US" dirty="0"/>
          </a:p>
          <a:p>
            <a:r>
              <a:rPr lang="en-US" dirty="0"/>
              <a:t>Types of change: operational, strategic</a:t>
            </a:r>
            <a:r>
              <a:rPr lang="en-US" baseline="0" dirty="0"/>
              <a:t>, cultural, political</a:t>
            </a:r>
          </a:p>
          <a:p>
            <a:endParaRPr lang="en-US" baseline="0" dirty="0"/>
          </a:p>
          <a:p>
            <a:r>
              <a:rPr lang="en-US" baseline="0" dirty="0"/>
              <a:t>ADKAR – awareness, desire, knowledge, ability, reinforcement</a:t>
            </a:r>
          </a:p>
          <a:p>
            <a:endParaRPr lang="en-US" baseline="0" dirty="0"/>
          </a:p>
          <a:p>
            <a:r>
              <a:rPr lang="en-US" baseline="0" dirty="0"/>
              <a:t>Resilience - </a:t>
            </a:r>
            <a:r>
              <a:rPr lang="en-US" dirty="0"/>
              <a:t>Working under pressure</a:t>
            </a:r>
          </a:p>
          <a:p>
            <a:r>
              <a:rPr lang="en-US" dirty="0"/>
              <a:t>The ability to not dwell</a:t>
            </a:r>
            <a:r>
              <a:rPr lang="en-US" baseline="0" dirty="0"/>
              <a:t> on failures and roadblocks, to move on..</a:t>
            </a:r>
          </a:p>
          <a:p>
            <a:endParaRPr lang="en-US" baseline="0" dirty="0"/>
          </a:p>
          <a:p>
            <a:endParaRPr lang="en-US" baseline="0" dirty="0"/>
          </a:p>
          <a:p>
            <a:r>
              <a:rPr lang="en-US" baseline="0" dirty="0"/>
              <a:t>Learning – systems thinking – awareness and understanding</a:t>
            </a:r>
          </a:p>
          <a:p>
            <a:r>
              <a:rPr lang="en-US" baseline="0" dirty="0"/>
              <a:t>		personal mastery – choices / 5 demons (fears of not being good enough, losing control, life is always a struggle, I’m all alone, loss is too much</a:t>
            </a:r>
          </a:p>
          <a:p>
            <a:r>
              <a:rPr lang="en-US" baseline="0" dirty="0"/>
              <a:t>		   mental models – reflection (self) and inquiry</a:t>
            </a:r>
          </a:p>
          <a:p>
            <a:endParaRPr lang="en-US" baseline="0" dirty="0"/>
          </a:p>
          <a:p>
            <a:r>
              <a:rPr lang="en-US" baseline="0" dirty="0"/>
              <a:t>Qualities - </a:t>
            </a:r>
          </a:p>
          <a:p>
            <a:endParaRPr lang="en-US" baseline="0" dirty="0"/>
          </a:p>
          <a:p>
            <a:r>
              <a:rPr lang="en-US" baseline="0" dirty="0"/>
              <a:t>Positive, focused, flexible, organized, proactive</a:t>
            </a:r>
          </a:p>
          <a:p>
            <a:endParaRPr lang="en-US" baseline="0" dirty="0"/>
          </a:p>
          <a:p>
            <a:r>
              <a:rPr lang="en-US" baseline="0" dirty="0"/>
              <a:t>										</a:t>
            </a:r>
          </a:p>
          <a:p>
            <a:endParaRPr lang="en-US" baseline="0" dirty="0"/>
          </a:p>
          <a:p>
            <a:endParaRPr lang="en-US" baseline="0" dirty="0"/>
          </a:p>
          <a:p>
            <a:endParaRPr lang="en-US" dirty="0"/>
          </a:p>
          <a:p>
            <a:endParaRPr lang="en-US" dirty="0"/>
          </a:p>
          <a:p>
            <a:endParaRPr lang="en-US" dirty="0"/>
          </a:p>
          <a:p>
            <a:r>
              <a:rPr lang="en-US" dirty="0"/>
              <a:t>Benefits and challenges</a:t>
            </a:r>
            <a:r>
              <a:rPr lang="en-US" baseline="0" dirty="0"/>
              <a:t>:</a:t>
            </a:r>
            <a:endParaRPr lang="en-US"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31</a:t>
            </a:fld>
            <a:endParaRPr lang="en-US"/>
          </a:p>
        </p:txBody>
      </p:sp>
    </p:spTree>
    <p:extLst>
      <p:ext uri="{BB962C8B-B14F-4D97-AF65-F5344CB8AC3E}">
        <p14:creationId xmlns:p14="http://schemas.microsoft.com/office/powerpoint/2010/main" val="4285678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sent home </a:t>
            </a:r>
            <a:r>
              <a:rPr lang="en-US"/>
              <a:t>for homework.</a:t>
            </a:r>
          </a:p>
        </p:txBody>
      </p:sp>
      <p:sp>
        <p:nvSpPr>
          <p:cNvPr id="4" name="Slide Number Placeholder 3"/>
          <p:cNvSpPr>
            <a:spLocks noGrp="1"/>
          </p:cNvSpPr>
          <p:nvPr>
            <p:ph type="sldNum" sz="quarter" idx="10"/>
          </p:nvPr>
        </p:nvSpPr>
        <p:spPr/>
        <p:txBody>
          <a:bodyPr/>
          <a:lstStyle/>
          <a:p>
            <a:fld id="{8288BAD7-F775-8840-AB23-41666D10AC68}" type="slidenum">
              <a:rPr lang="en-US" smtClean="0"/>
              <a:pPr/>
              <a:t>32</a:t>
            </a:fld>
            <a:endParaRPr lang="en-US"/>
          </a:p>
        </p:txBody>
      </p:sp>
    </p:spTree>
    <p:extLst>
      <p:ext uri="{BB962C8B-B14F-4D97-AF65-F5344CB8AC3E}">
        <p14:creationId xmlns:p14="http://schemas.microsoft.com/office/powerpoint/2010/main" val="3277853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33</a:t>
            </a:fld>
            <a:endParaRPr lang="en-US"/>
          </a:p>
        </p:txBody>
      </p:sp>
    </p:spTree>
    <p:extLst>
      <p:ext uri="{BB962C8B-B14F-4D97-AF65-F5344CB8AC3E}">
        <p14:creationId xmlns:p14="http://schemas.microsoft.com/office/powerpoint/2010/main" val="607986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34</a:t>
            </a:fld>
            <a:endParaRPr lang="en-US"/>
          </a:p>
        </p:txBody>
      </p:sp>
    </p:spTree>
    <p:extLst>
      <p:ext uri="{BB962C8B-B14F-4D97-AF65-F5344CB8AC3E}">
        <p14:creationId xmlns:p14="http://schemas.microsoft.com/office/powerpoint/2010/main" val="153436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4</a:t>
            </a:fld>
            <a:endParaRPr lang="en-US"/>
          </a:p>
        </p:txBody>
      </p:sp>
    </p:spTree>
    <p:extLst>
      <p:ext uri="{BB962C8B-B14F-4D97-AF65-F5344CB8AC3E}">
        <p14:creationId xmlns:p14="http://schemas.microsoft.com/office/powerpoint/2010/main" val="80214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5</a:t>
            </a:fld>
            <a:endParaRPr lang="en-US"/>
          </a:p>
        </p:txBody>
      </p:sp>
    </p:spTree>
    <p:extLst>
      <p:ext uri="{BB962C8B-B14F-4D97-AF65-F5344CB8AC3E}">
        <p14:creationId xmlns:p14="http://schemas.microsoft.com/office/powerpoint/2010/main" val="68275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6</a:t>
            </a:fld>
            <a:endParaRPr lang="en-US"/>
          </a:p>
        </p:txBody>
      </p:sp>
    </p:spTree>
    <p:extLst>
      <p:ext uri="{BB962C8B-B14F-4D97-AF65-F5344CB8AC3E}">
        <p14:creationId xmlns:p14="http://schemas.microsoft.com/office/powerpoint/2010/main" val="174687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Describe</a:t>
            </a:r>
            <a:r>
              <a:rPr lang="en-CA" baseline="0" dirty="0"/>
              <a:t> what change is.</a:t>
            </a:r>
          </a:p>
          <a:p>
            <a:endParaRPr lang="en-CA" baseline="0" dirty="0"/>
          </a:p>
          <a:p>
            <a:r>
              <a:rPr lang="en-CA" baseline="0" dirty="0"/>
              <a:t>Describe kinds of change.</a:t>
            </a:r>
          </a:p>
          <a:p>
            <a:endParaRPr lang="en-CA" baseline="0" dirty="0"/>
          </a:p>
          <a:p>
            <a:r>
              <a:rPr lang="en-CA" baseline="0" dirty="0"/>
              <a:t>Describe stages of change.</a:t>
            </a:r>
          </a:p>
          <a:p>
            <a:endParaRPr lang="en-CA" baseline="0" dirty="0"/>
          </a:p>
          <a:p>
            <a:r>
              <a:rPr lang="en-CA" baseline="0" dirty="0"/>
              <a:t>Why is it important to have a good attitude? Why are you here? Yesterday we talked about the fact that you can only change yourself and not others….what is in your control.</a:t>
            </a:r>
          </a:p>
          <a:p>
            <a:endParaRPr lang="en-CA" baseline="0" dirty="0"/>
          </a:p>
          <a:p>
            <a:r>
              <a:rPr lang="en-CA" baseline="0" dirty="0"/>
              <a:t>What are some of the benefits of change?</a:t>
            </a:r>
          </a:p>
          <a:p>
            <a:endParaRPr lang="en-CA" baseline="0" dirty="0"/>
          </a:p>
          <a:p>
            <a:r>
              <a:rPr lang="en-CA" baseline="0" dirty="0"/>
              <a:t>What are some challenges?</a:t>
            </a:r>
            <a:endParaRPr lang="en-CA"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7</a:t>
            </a:fld>
            <a:endParaRPr lang="en-US"/>
          </a:p>
        </p:txBody>
      </p:sp>
    </p:spTree>
    <p:extLst>
      <p:ext uri="{BB962C8B-B14F-4D97-AF65-F5344CB8AC3E}">
        <p14:creationId xmlns:p14="http://schemas.microsoft.com/office/powerpoint/2010/main" val="115614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Bouncing balls</a:t>
            </a:r>
            <a:r>
              <a:rPr lang="en-US" baseline="0" dirty="0"/>
              <a:t> – did you ever doubt that the ball wouldn’t bounce?</a:t>
            </a:r>
          </a:p>
          <a:p>
            <a:endParaRPr lang="en-US" baseline="0" dirty="0"/>
          </a:p>
          <a:p>
            <a:r>
              <a:rPr lang="en-US" baseline="0" dirty="0"/>
              <a:t>This is what resilience is…the ability to bounce back…sometimes it may be more difficult and take a long time but if you continue to move forward you will bounce back.</a:t>
            </a:r>
          </a:p>
          <a:p>
            <a:endParaRPr lang="en-US" baseline="0" dirty="0"/>
          </a:p>
          <a:p>
            <a:r>
              <a:rPr lang="en-US" baseline="0" dirty="0"/>
              <a:t>OR</a:t>
            </a:r>
          </a:p>
          <a:p>
            <a:endParaRPr lang="en-US" baseline="0" dirty="0"/>
          </a:p>
          <a:p>
            <a:r>
              <a:rPr lang="en-US" baseline="0" dirty="0"/>
              <a:t>Opening fists – can you open the fist?</a:t>
            </a:r>
          </a:p>
          <a:p>
            <a:endParaRPr lang="en-US" baseline="0" dirty="0"/>
          </a:p>
          <a:p>
            <a:r>
              <a:rPr lang="en-US" b="1" i="1" dirty="0"/>
              <a:t>ASK </a:t>
            </a:r>
            <a:r>
              <a:rPr lang="en-US" dirty="0"/>
              <a:t>participants to work in groups of two. One will be A and the other B.  Ask Person A to make a fist and place it on the table in front of Person B.  Tell B’s that they have 15 seconds to open the fist of person A without hurting them.  </a:t>
            </a:r>
          </a:p>
          <a:p>
            <a:r>
              <a:rPr lang="en-US" dirty="0"/>
              <a:t>Afterwards, ask the following questions.</a:t>
            </a:r>
          </a:p>
          <a:p>
            <a:r>
              <a:rPr lang="en-US" dirty="0"/>
              <a:t>1.  Who tried to use force?</a:t>
            </a:r>
          </a:p>
          <a:p>
            <a:r>
              <a:rPr lang="en-US" dirty="0"/>
              <a:t>2. Who used tickling or some other distraction?</a:t>
            </a:r>
          </a:p>
          <a:p>
            <a:r>
              <a:rPr lang="en-US" dirty="0"/>
              <a:t>3.  What about bribery – money, food, doing their laundry </a:t>
            </a:r>
            <a:r>
              <a:rPr lang="en-US" dirty="0" err="1"/>
              <a:t>etc</a:t>
            </a:r>
            <a:r>
              <a:rPr lang="en-US" dirty="0"/>
              <a:t>?</a:t>
            </a:r>
          </a:p>
          <a:p>
            <a:r>
              <a:rPr lang="en-US" dirty="0"/>
              <a:t>4.  How many people just asked person A to open their fist?</a:t>
            </a:r>
          </a:p>
          <a:p>
            <a:r>
              <a:rPr lang="en-US" dirty="0"/>
              <a:t>Research indicates that very few people use the last approach.  Ask the group why that is.  When you debrief, talk about team dynamics; that is, how many go straight to the “force” approach?  How many prefer compromise?  What about direct approaches – and indirect?  Then, discuss any potential impacts on team interactions.</a:t>
            </a:r>
          </a:p>
          <a:p>
            <a:endParaRPr lang="en-US" dirty="0"/>
          </a:p>
        </p:txBody>
      </p:sp>
      <p:sp>
        <p:nvSpPr>
          <p:cNvPr id="4" name="Slide Number Placeholder 3"/>
          <p:cNvSpPr>
            <a:spLocks noGrp="1"/>
          </p:cNvSpPr>
          <p:nvPr>
            <p:ph type="sldNum" sz="quarter" idx="10"/>
          </p:nvPr>
        </p:nvSpPr>
        <p:spPr/>
        <p:txBody>
          <a:bodyPr/>
          <a:lstStyle/>
          <a:p>
            <a:fld id="{8288BAD7-F775-8840-AB23-41666D10AC68}" type="slidenum">
              <a:rPr lang="en-US" smtClean="0"/>
              <a:pPr/>
              <a:t>8</a:t>
            </a:fld>
            <a:endParaRPr lang="en-US"/>
          </a:p>
        </p:txBody>
      </p:sp>
    </p:spTree>
    <p:extLst>
      <p:ext uri="{BB962C8B-B14F-4D97-AF65-F5344CB8AC3E}">
        <p14:creationId xmlns:p14="http://schemas.microsoft.com/office/powerpoint/2010/main" val="1479749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88BAD7-F775-8840-AB23-41666D10AC68}" type="slidenum">
              <a:rPr lang="en-US" smtClean="0"/>
              <a:pPr/>
              <a:t>9</a:t>
            </a:fld>
            <a:endParaRPr lang="en-US"/>
          </a:p>
        </p:txBody>
      </p:sp>
    </p:spTree>
    <p:extLst>
      <p:ext uri="{BB962C8B-B14F-4D97-AF65-F5344CB8AC3E}">
        <p14:creationId xmlns:p14="http://schemas.microsoft.com/office/powerpoint/2010/main" val="409726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wem.mb.ca/" TargetMode="Externa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wem.mb.ca/" TargetMode="Externa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wem.mb.ca/"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wem.mb.ca/" TargetMode="Externa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wem.mb.ca/"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wem.mb.ca/"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0F4C3B-12BB-4EC8-A596-2037BFBCFD5E}" type="datetime1">
              <a:rPr lang="en-US" smtClean="0"/>
              <a:pPr/>
              <a:t>11/7/2022</a:t>
            </a:fld>
            <a:endParaRPr lang="en-US"/>
          </a:p>
        </p:txBody>
      </p:sp>
      <p:sp>
        <p:nvSpPr>
          <p:cNvPr id="5" name="Footer Placeholder 4"/>
          <p:cNvSpPr>
            <a:spLocks noGrp="1"/>
          </p:cNvSpPr>
          <p:nvPr>
            <p:ph type="ftr" sz="quarter" idx="11"/>
          </p:nvPr>
        </p:nvSpPr>
        <p:spPr/>
        <p:txBody>
          <a:bodyPr/>
          <a:lstStyle/>
          <a:p>
            <a:r>
              <a:rPr lang="en-CA"/>
              <a:t>
              </a:t>
            </a:r>
          </a:p>
        </p:txBody>
      </p:sp>
      <p:sp>
        <p:nvSpPr>
          <p:cNvPr id="6" name="Slide Number Placeholder 5"/>
          <p:cNvSpPr>
            <a:spLocks noGrp="1"/>
          </p:cNvSpPr>
          <p:nvPr>
            <p:ph type="sldNum" sz="quarter" idx="12"/>
          </p:nvPr>
        </p:nvSpPr>
        <p:spPr/>
        <p:txBody>
          <a:bodyPr/>
          <a:lstStyle/>
          <a:p>
            <a:fld id="{CD8CFD7C-5133-4F31-B8DD-48811D9CC472}" type="slidenum">
              <a:rPr lang="en-CA" smtClean="0"/>
              <a:pPr/>
              <a:t>‹#›</a:t>
            </a:fld>
            <a:endParaRPr lang="en-CA"/>
          </a:p>
        </p:txBody>
      </p:sp>
    </p:spTree>
    <p:extLst>
      <p:ext uri="{BB962C8B-B14F-4D97-AF65-F5344CB8AC3E}">
        <p14:creationId xmlns:p14="http://schemas.microsoft.com/office/powerpoint/2010/main" val="102171079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105860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A7FD2D-5A5F-45B1-82F9-83DDE5E26DCD}" type="datetime1">
              <a:rPr lang="en-US" smtClean="0"/>
              <a:pPr/>
              <a:t>11/7/2022</a:t>
            </a:fld>
            <a:endParaRPr lang="en-US"/>
          </a:p>
        </p:txBody>
      </p:sp>
      <p:sp>
        <p:nvSpPr>
          <p:cNvPr id="5" name="Footer Placeholder 4"/>
          <p:cNvSpPr>
            <a:spLocks noGrp="1"/>
          </p:cNvSpPr>
          <p:nvPr>
            <p:ph type="ftr" sz="quarter" idx="11"/>
          </p:nvPr>
        </p:nvSpPr>
        <p:spPr/>
        <p:txBody>
          <a:bodyPr/>
          <a:lstStyle/>
          <a:p>
            <a:r>
              <a:rPr lang="en-CA"/>
              <a:t>
              </a:t>
            </a:r>
          </a:p>
        </p:txBody>
      </p:sp>
      <p:sp>
        <p:nvSpPr>
          <p:cNvPr id="6" name="Slide Number Placeholder 5"/>
          <p:cNvSpPr>
            <a:spLocks noGrp="1"/>
          </p:cNvSpPr>
          <p:nvPr>
            <p:ph type="sldNum" sz="quarter" idx="12"/>
          </p:nvPr>
        </p:nvSpPr>
        <p:spPr/>
        <p:txBody>
          <a:bodyPr/>
          <a:lstStyle/>
          <a:p>
            <a:fld id="{CD8CFD7C-5133-4F31-B8DD-48811D9CC472}" type="slidenum">
              <a:rPr lang="en-CA" smtClean="0"/>
              <a:pPr/>
              <a:t>‹#›</a:t>
            </a:fld>
            <a:endParaRPr lang="en-CA"/>
          </a:p>
        </p:txBody>
      </p:sp>
    </p:spTree>
    <p:extLst>
      <p:ext uri="{BB962C8B-B14F-4D97-AF65-F5344CB8AC3E}">
        <p14:creationId xmlns:p14="http://schemas.microsoft.com/office/powerpoint/2010/main" val="254380437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D7B01F-8F8B-F249-95FB-1E10C82587C5}"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249386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D7B01F-8F8B-F249-95FB-1E10C82587C5}"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538140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D7B01F-8F8B-F249-95FB-1E10C82587C5}"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6680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7B01F-8F8B-F249-95FB-1E10C82587C5}"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062433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D7B01F-8F8B-F249-95FB-1E10C82587C5}"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1681376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D7B01F-8F8B-F249-95FB-1E10C82587C5}" type="datetimeFigureOut">
              <a:rPr lang="en-US" smtClean="0"/>
              <a:pPr/>
              <a:t>11/7/2022</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4279006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35D7B01F-8F8B-F249-95FB-1E10C82587C5}" type="datetimeFigureOut">
              <a:rPr lang="en-US" smtClean="0"/>
              <a:pPr/>
              <a:t>11/7/2022</a:t>
            </a:fld>
            <a:endParaRPr lang="en-US"/>
          </a:p>
        </p:txBody>
      </p:sp>
      <p:sp>
        <p:nvSpPr>
          <p:cNvPr id="4" name="Footer Placeholder 3"/>
          <p:cNvSpPr>
            <a:spLocks noGrp="1"/>
          </p:cNvSpPr>
          <p:nvPr>
            <p:ph type="ftr" sz="quarter" idx="11"/>
          </p:nvPr>
        </p:nvSpPr>
        <p:spPr/>
        <p:txBody>
          <a:bodyPr/>
          <a:lstStyle/>
          <a:p>
            <a:r>
              <a:rPr lang="en-CA" i="1"/>
              <a:t>Copyright Workplace Education Manitoba </a:t>
            </a:r>
            <a:r>
              <a:rPr lang="en-CA">
                <a:hlinkClick r:id="rId2"/>
              </a:rPr>
              <a:t>www.wem.mb.ca</a:t>
            </a:r>
            <a:r>
              <a:rPr lang="en-CA" i="1"/>
              <a:t> 2012</a:t>
            </a:r>
          </a:p>
          <a:p>
            <a:r>
              <a:rPr lang="en-CA" i="1"/>
              <a:t> </a:t>
            </a:r>
            <a:endParaRPr lang="en-US"/>
          </a:p>
          <a:p>
            <a:endParaRPr lang="en-US" dirty="0"/>
          </a:p>
        </p:txBody>
      </p:sp>
      <p:sp>
        <p:nvSpPr>
          <p:cNvPr id="5" name="Slide Number Placeholder 4"/>
          <p:cNvSpPr>
            <a:spLocks noGrp="1"/>
          </p:cNvSpPr>
          <p:nvPr>
            <p:ph type="sldNum" sz="quarter" idx="12"/>
          </p:nvPr>
        </p:nvSpPr>
        <p:spPr/>
        <p:txBody>
          <a:bodyPr/>
          <a:lstStyle/>
          <a:p>
            <a:fld id="{5D1E7BE8-C3F9-9D42-91B0-E452374F1F66}" type="slidenum">
              <a:rPr lang="en-US" smtClean="0"/>
              <a:pPr/>
              <a:t>‹#›</a:t>
            </a:fld>
            <a:endParaRPr lang="en-US" dirty="0"/>
          </a:p>
        </p:txBody>
      </p:sp>
    </p:spTree>
    <p:extLst>
      <p:ext uri="{BB962C8B-B14F-4D97-AF65-F5344CB8AC3E}">
        <p14:creationId xmlns:p14="http://schemas.microsoft.com/office/powerpoint/2010/main" val="322930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r>
              <a:rPr lang="en-CA" i="1"/>
              <a:t>Copyright Workplace Education Manitoba </a:t>
            </a:r>
            <a:r>
              <a:rPr lang="en-CA">
                <a:hlinkClick r:id="rId2"/>
              </a:rPr>
              <a:t>www.wem.mb.ca</a:t>
            </a:r>
            <a:r>
              <a:rPr lang="en-CA" i="1"/>
              <a:t> 2012</a:t>
            </a:r>
          </a:p>
          <a:p>
            <a:r>
              <a:rPr lang="en-CA" i="1"/>
              <a:t> </a:t>
            </a:r>
            <a:endParaRPr lang="en-US"/>
          </a:p>
          <a:p>
            <a:endParaRPr lang="en-US" dirty="0"/>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dirty="0"/>
          </a:p>
        </p:txBody>
      </p:sp>
    </p:spTree>
    <p:extLst>
      <p:ext uri="{BB962C8B-B14F-4D97-AF65-F5344CB8AC3E}">
        <p14:creationId xmlns:p14="http://schemas.microsoft.com/office/powerpoint/2010/main" val="1841511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r>
              <a:rPr lang="en-CA" i="1"/>
              <a:t>Copyright Workplace Education Manitoba </a:t>
            </a:r>
            <a:r>
              <a:rPr lang="en-CA">
                <a:hlinkClick r:id="rId2"/>
              </a:rPr>
              <a:t>www.wem.mb.ca</a:t>
            </a:r>
            <a:r>
              <a:rPr lang="en-CA" i="1"/>
              <a:t> 2012</a:t>
            </a:r>
          </a:p>
          <a:p>
            <a:r>
              <a:rPr lang="en-CA" i="1"/>
              <a:t> </a:t>
            </a:r>
            <a:endParaRPr lang="en-US"/>
          </a:p>
          <a:p>
            <a:endParaRPr lang="en-US" dirty="0"/>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022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r>
              <a:rPr lang="en-CA" i="1"/>
              <a:t>Copyright Workplace Education Manitoba </a:t>
            </a:r>
            <a:r>
              <a:rPr lang="en-CA">
                <a:hlinkClick r:id="rId2"/>
              </a:rPr>
              <a:t>www.wem.mb.ca</a:t>
            </a:r>
            <a:r>
              <a:rPr lang="en-CA" i="1"/>
              <a:t> 2012</a:t>
            </a:r>
          </a:p>
          <a:p>
            <a:r>
              <a:rPr lang="en-CA" i="1"/>
              <a:t> </a:t>
            </a:r>
            <a:endParaRPr lang="en-US"/>
          </a:p>
          <a:p>
            <a:endParaRPr lang="en-US" dirty="0"/>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dirty="0"/>
          </a:p>
        </p:txBody>
      </p:sp>
    </p:spTree>
    <p:extLst>
      <p:ext uri="{BB962C8B-B14F-4D97-AF65-F5344CB8AC3E}">
        <p14:creationId xmlns:p14="http://schemas.microsoft.com/office/powerpoint/2010/main" val="2039207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r>
              <a:rPr lang="en-CA" i="1"/>
              <a:t>Copyright Workplace Education Manitoba </a:t>
            </a:r>
            <a:r>
              <a:rPr lang="en-CA">
                <a:hlinkClick r:id="rId2"/>
              </a:rPr>
              <a:t>www.wem.mb.ca</a:t>
            </a:r>
            <a:r>
              <a:rPr lang="en-CA" i="1"/>
              <a:t> 2012</a:t>
            </a:r>
          </a:p>
          <a:p>
            <a:r>
              <a:rPr lang="en-CA" i="1"/>
              <a:t> </a:t>
            </a:r>
            <a:endParaRPr lang="en-US"/>
          </a:p>
          <a:p>
            <a:endParaRPr lang="en-US" dirty="0"/>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76863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r>
              <a:rPr lang="en-CA" i="1"/>
              <a:t>Copyright Workplace Education Manitoba </a:t>
            </a:r>
            <a:r>
              <a:rPr lang="en-CA">
                <a:hlinkClick r:id="rId2"/>
              </a:rPr>
              <a:t>www.wem.mb.ca</a:t>
            </a:r>
            <a:r>
              <a:rPr lang="en-CA" i="1"/>
              <a:t> 2012</a:t>
            </a:r>
          </a:p>
          <a:p>
            <a:r>
              <a:rPr lang="en-CA" i="1"/>
              <a:t> </a:t>
            </a:r>
            <a:endParaRPr lang="en-US"/>
          </a:p>
          <a:p>
            <a:endParaRPr lang="en-US" dirty="0"/>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dirty="0"/>
          </a:p>
        </p:txBody>
      </p:sp>
    </p:spTree>
    <p:extLst>
      <p:ext uri="{BB962C8B-B14F-4D97-AF65-F5344CB8AC3E}">
        <p14:creationId xmlns:p14="http://schemas.microsoft.com/office/powerpoint/2010/main" val="1231618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2297005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429978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199290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355219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982582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194247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EE28D-2C38-E54A-AF98-483DE79071BD}"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890650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EE28D-2C38-E54A-AF98-483DE79071BD}"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2513602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EE28D-2C38-E54A-AF98-483DE79071BD}"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15824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93028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713576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22400174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51040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1606981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1838079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884915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51690-83B5-2843-A91E-3E97FD4D48B0}"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7565262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51690-83B5-2843-A91E-3E97FD4D48B0}"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199609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51690-83B5-2843-A91E-3E97FD4D48B0}"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358301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51690-83B5-2843-A91E-3E97FD4D48B0}"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144691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F51690-83B5-2843-A91E-3E97FD4D48B0}"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7332342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F51690-83B5-2843-A91E-3E97FD4D48B0}"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901527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668545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A4EE28D-2C38-E54A-AF98-483DE79071BD}"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448810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0F4C3B-12BB-4EC8-A596-2037BFBCFD5E}" type="datetime1">
              <a:rPr lang="en-US" smtClean="0"/>
              <a:pPr/>
              <a:t>11/7/2022</a:t>
            </a:fld>
            <a:endParaRPr lang="en-US"/>
          </a:p>
        </p:txBody>
      </p:sp>
      <p:sp>
        <p:nvSpPr>
          <p:cNvPr id="5" name="Footer Placeholder 4"/>
          <p:cNvSpPr>
            <a:spLocks noGrp="1"/>
          </p:cNvSpPr>
          <p:nvPr>
            <p:ph type="ftr" sz="quarter" idx="11"/>
          </p:nvPr>
        </p:nvSpPr>
        <p:spPr/>
        <p:txBody>
          <a:bodyPr/>
          <a:lstStyle/>
          <a:p>
            <a:r>
              <a:rPr lang="en-CA"/>
              <a:t>
              </a:t>
            </a:r>
          </a:p>
        </p:txBody>
      </p:sp>
      <p:sp>
        <p:nvSpPr>
          <p:cNvPr id="6" name="Slide Number Placeholder 5"/>
          <p:cNvSpPr>
            <a:spLocks noGrp="1"/>
          </p:cNvSpPr>
          <p:nvPr>
            <p:ph type="sldNum" sz="quarter" idx="12"/>
          </p:nvPr>
        </p:nvSpPr>
        <p:spPr/>
        <p:txBody>
          <a:bodyPr/>
          <a:lstStyle/>
          <a:p>
            <a:fld id="{CD8CFD7C-5133-4F31-B8DD-48811D9CC472}" type="slidenum">
              <a:rPr lang="en-CA" smtClean="0"/>
              <a:pPr/>
              <a:t>‹#›</a:t>
            </a:fld>
            <a:endParaRPr lang="en-CA"/>
          </a:p>
        </p:txBody>
      </p:sp>
    </p:spTree>
    <p:extLst>
      <p:ext uri="{BB962C8B-B14F-4D97-AF65-F5344CB8AC3E}">
        <p14:creationId xmlns:p14="http://schemas.microsoft.com/office/powerpoint/2010/main" val="3692824385"/>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9327518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A7FD2D-5A5F-45B1-82F9-83DDE5E26DCD}" type="datetime1">
              <a:rPr lang="en-US" smtClean="0"/>
              <a:pPr/>
              <a:t>11/7/2022</a:t>
            </a:fld>
            <a:endParaRPr lang="en-US"/>
          </a:p>
        </p:txBody>
      </p:sp>
      <p:sp>
        <p:nvSpPr>
          <p:cNvPr id="5" name="Footer Placeholder 4"/>
          <p:cNvSpPr>
            <a:spLocks noGrp="1"/>
          </p:cNvSpPr>
          <p:nvPr>
            <p:ph type="ftr" sz="quarter" idx="11"/>
          </p:nvPr>
        </p:nvSpPr>
        <p:spPr/>
        <p:txBody>
          <a:bodyPr/>
          <a:lstStyle/>
          <a:p>
            <a:r>
              <a:rPr lang="en-CA"/>
              <a:t>
              </a:t>
            </a:r>
          </a:p>
        </p:txBody>
      </p:sp>
      <p:sp>
        <p:nvSpPr>
          <p:cNvPr id="6" name="Slide Number Placeholder 5"/>
          <p:cNvSpPr>
            <a:spLocks noGrp="1"/>
          </p:cNvSpPr>
          <p:nvPr>
            <p:ph type="sldNum" sz="quarter" idx="12"/>
          </p:nvPr>
        </p:nvSpPr>
        <p:spPr/>
        <p:txBody>
          <a:bodyPr/>
          <a:lstStyle/>
          <a:p>
            <a:fld id="{CD8CFD7C-5133-4F31-B8DD-48811D9CC472}" type="slidenum">
              <a:rPr lang="en-CA" smtClean="0"/>
              <a:pPr/>
              <a:t>‹#›</a:t>
            </a:fld>
            <a:endParaRPr lang="en-CA"/>
          </a:p>
        </p:txBody>
      </p:sp>
    </p:spTree>
    <p:extLst>
      <p:ext uri="{BB962C8B-B14F-4D97-AF65-F5344CB8AC3E}">
        <p14:creationId xmlns:p14="http://schemas.microsoft.com/office/powerpoint/2010/main" val="40220100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D7B01F-8F8B-F249-95FB-1E10C82587C5}"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200610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7B01F-8F8B-F249-95FB-1E10C82587C5}"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2352406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D7B01F-8F8B-F249-95FB-1E10C82587C5}"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9802405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7B01F-8F8B-F249-95FB-1E10C82587C5}"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4920888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D7B01F-8F8B-F249-95FB-1E10C82587C5}"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4147063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D7B01F-8F8B-F249-95FB-1E10C82587C5}"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76995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A4EE28D-2C38-E54A-AF98-483DE79071BD}"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2928916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7B01F-8F8B-F249-95FB-1E10C82587C5}"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E7BE8-C3F9-9D42-91B0-E452374F1F66}" type="slidenum">
              <a:rPr lang="en-US" smtClean="0"/>
              <a:pPr/>
              <a:t>‹#›</a:t>
            </a:fld>
            <a:endParaRPr lang="en-US"/>
          </a:p>
        </p:txBody>
      </p:sp>
    </p:spTree>
    <p:extLst>
      <p:ext uri="{BB962C8B-B14F-4D97-AF65-F5344CB8AC3E}">
        <p14:creationId xmlns:p14="http://schemas.microsoft.com/office/powerpoint/2010/main" val="3783131680"/>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5914798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0287131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3833766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F51690-83B5-2843-A91E-3E97FD4D48B0}"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3497139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F51690-83B5-2843-A91E-3E97FD4D48B0}"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6306688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F51690-83B5-2843-A91E-3E97FD4D48B0}"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2612262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51690-83B5-2843-A91E-3E97FD4D48B0}"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401305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F51690-83B5-2843-A91E-3E97FD4D48B0}"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07941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EE28D-2C38-E54A-AF98-483DE79071BD}"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FF51690-83B5-2843-A91E-3E97FD4D48B0}"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24632793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33992595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F51690-83B5-2843-A91E-3E97FD4D48B0}"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D8460B-E35C-0F40-A549-8181E4FB1DA1}" type="slidenum">
              <a:rPr lang="en-US" smtClean="0"/>
              <a:pPr/>
              <a:t>‹#›</a:t>
            </a:fld>
            <a:endParaRPr lang="en-US"/>
          </a:p>
        </p:txBody>
      </p:sp>
    </p:spTree>
    <p:extLst>
      <p:ext uri="{BB962C8B-B14F-4D97-AF65-F5344CB8AC3E}">
        <p14:creationId xmlns:p14="http://schemas.microsoft.com/office/powerpoint/2010/main" val="11936657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bodyPr>
          <a:lstStyle>
            <a:lvl1pPr algn="r" rtl="0">
              <a:spcBef>
                <a:spcPct val="0"/>
              </a:spcBef>
              <a:buNone/>
              <a:defRPr sz="4800" b="0" cap="none" spc="0">
                <a:ln w="0"/>
                <a:solidFill>
                  <a:schemeClr val="tx1"/>
                </a:solidFill>
                <a:effectLst>
                  <a:outerShdw blurRad="38100" dist="19050" dir="2700000" algn="tl" rotWithShape="0">
                    <a:schemeClr val="dk1">
                      <a:alpha val="40000"/>
                    </a:scheme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p:txBody>
          <a:bodyPr/>
          <a:lstStyle/>
          <a:p>
            <a:fld id="{2A4EE28D-2C38-E54A-AF98-483DE79071BD}" type="datetimeFigureOut">
              <a:rPr lang="en-US" smtClean="0"/>
              <a:pPr/>
              <a:t>11/7/2022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745693591"/>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0563340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4989303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8837582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4EE28D-2C38-E54A-AF98-483DE79071BD}"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5747189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3" name="Date Placeholder 2"/>
          <p:cNvSpPr>
            <a:spLocks noGrp="1"/>
          </p:cNvSpPr>
          <p:nvPr>
            <p:ph type="dt" sz="half" idx="10"/>
          </p:nvPr>
        </p:nvSpPr>
        <p:spPr/>
        <p:txBody>
          <a:bodyPr/>
          <a:lstStyle/>
          <a:p>
            <a:fld id="{2A4EE28D-2C38-E54A-AF98-483DE79071BD}"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5228762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EE28D-2C38-E54A-AF98-483DE79071BD}"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60088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2783832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CB96FE-B3A1-7149-9B93-68737E8858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1689632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8406278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4821130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A4EE28D-2C38-E54A-AF98-483DE79071BD}" type="datetimeFigureOut">
              <a:rPr lang="en-US" smtClean="0"/>
              <a:pPr/>
              <a:t>11/7/2022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281025672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8754582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2995182551"/>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dirty="0"/>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28550707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A4EE28D-2C38-E54A-AF98-483DE79071BD}"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936707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2A4EE28D-2C38-E54A-AF98-483DE79071BD}"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65422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EE28D-2C38-E54A-AF98-483DE79071BD}"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7792490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14415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A4EE28D-2C38-E54A-AF98-483DE79071BD}"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ECB96FE-B3A1-7149-9B93-68737E88587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val="36679482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37660355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4EE28D-2C38-E54A-AF98-483DE79071BD}"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CB96FE-B3A1-7149-9B93-68737E88587E}" type="slidenum">
              <a:rPr lang="en-US" smtClean="0"/>
              <a:pPr/>
              <a:t>‹#›</a:t>
            </a:fld>
            <a:endParaRPr lang="en-US"/>
          </a:p>
        </p:txBody>
      </p:sp>
    </p:spTree>
    <p:extLst>
      <p:ext uri="{BB962C8B-B14F-4D97-AF65-F5344CB8AC3E}">
        <p14:creationId xmlns:p14="http://schemas.microsoft.com/office/powerpoint/2010/main" val="14930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hyperlink" Target="http://www.wem.mb.ca/" TargetMode="Externa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EE28D-2C38-E54A-AF98-483DE79071BD}"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B96FE-B3A1-7149-9B93-68737E885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8000">
              <a:srgbClr val="8DC51D"/>
            </a:gs>
            <a:gs pos="76000">
              <a:schemeClr val="tx2">
                <a:lumMod val="0"/>
                <a:lumOff val="10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5D7B01F-8F8B-F249-95FB-1E10C82587C5}" type="datetimeFigureOut">
              <a:rPr lang="en-US" smtClean="0"/>
              <a:pPr/>
              <a:t>11/7/2022</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CA" i="1"/>
              <a:t>Copyright Workplace Education Manitoba </a:t>
            </a:r>
            <a:r>
              <a:rPr lang="en-CA">
                <a:hlinkClick r:id="rId19"/>
              </a:rPr>
              <a:t>www.wem.mb.ca</a:t>
            </a:r>
            <a:r>
              <a:rPr lang="en-CA" i="1"/>
              <a:t> 2012</a:t>
            </a:r>
          </a:p>
          <a:p>
            <a:r>
              <a:rPr lang="en-CA" i="1"/>
              <a:t> </a:t>
            </a:r>
            <a:endParaRPr lang="en-US"/>
          </a:p>
          <a:p>
            <a:endParaRPr lang="en-US"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5D1E7BE8-C3F9-9D42-91B0-E452374F1F66}" type="slidenum">
              <a:rPr lang="en-US" smtClean="0"/>
              <a:pPr/>
              <a:t>‹#›</a:t>
            </a:fld>
            <a:endParaRPr lang="en-US" dirty="0"/>
          </a:p>
        </p:txBody>
      </p:sp>
    </p:spTree>
    <p:extLst>
      <p:ext uri="{BB962C8B-B14F-4D97-AF65-F5344CB8AC3E}">
        <p14:creationId xmlns:p14="http://schemas.microsoft.com/office/powerpoint/2010/main" val="2367516193"/>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8000">
              <a:srgbClr val="8DC51D"/>
            </a:gs>
            <a:gs pos="76000">
              <a:schemeClr val="tx2">
                <a:lumMod val="0"/>
                <a:lumOff val="10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EE28D-2C38-E54A-AF98-483DE79071BD}"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B96FE-B3A1-7149-9B93-68737E88587E}" type="slidenum">
              <a:rPr lang="en-US" smtClean="0"/>
              <a:pPr/>
              <a:t>‹#›</a:t>
            </a:fld>
            <a:endParaRPr lang="en-US"/>
          </a:p>
        </p:txBody>
      </p:sp>
    </p:spTree>
    <p:extLst>
      <p:ext uri="{BB962C8B-B14F-4D97-AF65-F5344CB8AC3E}">
        <p14:creationId xmlns:p14="http://schemas.microsoft.com/office/powerpoint/2010/main" val="17770613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8000">
              <a:srgbClr val="8DC51D"/>
            </a:gs>
            <a:gs pos="76000">
              <a:schemeClr val="tx2">
                <a:lumMod val="0"/>
                <a:lumOff val="100000"/>
              </a:schemeClr>
            </a:gs>
          </a:gsLst>
          <a:lin ang="612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51690-83B5-2843-A91E-3E97FD4D48B0}"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8460B-E35C-0F40-A549-8181E4FB1DA1}" type="slidenum">
              <a:rPr lang="en-US" smtClean="0"/>
              <a:pPr/>
              <a:t>‹#›</a:t>
            </a:fld>
            <a:endParaRPr lang="en-US"/>
          </a:p>
        </p:txBody>
      </p:sp>
    </p:spTree>
    <p:extLst>
      <p:ext uri="{BB962C8B-B14F-4D97-AF65-F5344CB8AC3E}">
        <p14:creationId xmlns:p14="http://schemas.microsoft.com/office/powerpoint/2010/main" val="255839116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25000">
              <a:schemeClr val="accent5">
                <a:lumMod val="60000"/>
                <a:lumOff val="40000"/>
              </a:schemeClr>
            </a:gs>
            <a:gs pos="100000">
              <a:schemeClr val="accent5">
                <a:lumMod val="40000"/>
                <a:lumOff val="6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EE28D-2C38-E54A-AF98-483DE79071BD}"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B96FE-B3A1-7149-9B93-68737E88587E}" type="slidenum">
              <a:rPr lang="en-US" smtClean="0"/>
              <a:pPr/>
              <a:t>‹#›</a:t>
            </a:fld>
            <a:endParaRPr lang="en-US"/>
          </a:p>
        </p:txBody>
      </p:sp>
    </p:spTree>
    <p:extLst>
      <p:ext uri="{BB962C8B-B14F-4D97-AF65-F5344CB8AC3E}">
        <p14:creationId xmlns:p14="http://schemas.microsoft.com/office/powerpoint/2010/main" val="3517465317"/>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25000">
              <a:schemeClr val="accent5">
                <a:lumMod val="60000"/>
                <a:lumOff val="40000"/>
              </a:schemeClr>
            </a:gs>
            <a:gs pos="100000">
              <a:schemeClr val="accent5">
                <a:lumMod val="40000"/>
                <a:lumOff val="6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51690-83B5-2843-A91E-3E97FD4D48B0}"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D8460B-E35C-0F40-A549-8181E4FB1DA1}" type="slidenum">
              <a:rPr lang="en-US" smtClean="0"/>
              <a:pPr/>
              <a:t>‹#›</a:t>
            </a:fld>
            <a:endParaRPr lang="en-US"/>
          </a:p>
        </p:txBody>
      </p:sp>
    </p:spTree>
    <p:extLst>
      <p:ext uri="{BB962C8B-B14F-4D97-AF65-F5344CB8AC3E}">
        <p14:creationId xmlns:p14="http://schemas.microsoft.com/office/powerpoint/2010/main" val="92586294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75000"/>
              </a:schemeClr>
            </a:gs>
            <a:gs pos="25000">
              <a:schemeClr val="accent5">
                <a:lumMod val="60000"/>
                <a:lumOff val="40000"/>
              </a:schemeClr>
            </a:gs>
            <a:gs pos="100000">
              <a:schemeClr val="accent5">
                <a:lumMod val="40000"/>
                <a:lumOff val="6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4EE28D-2C38-E54A-AF98-483DE79071BD}" type="datetimeFigureOut">
              <a:rPr lang="en-US" smtClean="0"/>
              <a:pPr/>
              <a:t>11/7/2022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CB96FE-B3A1-7149-9B93-68737E8858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19124474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25000">
              <a:schemeClr val="accent5">
                <a:lumMod val="60000"/>
                <a:lumOff val="40000"/>
              </a:schemeClr>
            </a:gs>
            <a:gs pos="100000">
              <a:schemeClr val="accent5">
                <a:lumMod val="40000"/>
                <a:lumOff val="6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A4EE28D-2C38-E54A-AF98-483DE79071BD}" type="datetimeFigureOut">
              <a:rPr lang="en-US" smtClean="0"/>
              <a:pPr/>
              <a:t>11/7/2022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CB96FE-B3A1-7149-9B93-68737E88587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extLst>
      <p:ext uri="{BB962C8B-B14F-4D97-AF65-F5344CB8AC3E}">
        <p14:creationId xmlns:p14="http://schemas.microsoft.com/office/powerpoint/2010/main" val="118561182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Sqogr8EUwjg" TargetMode="External"/><Relationship Id="rId2" Type="http://schemas.openxmlformats.org/officeDocument/2006/relationships/notesSlide" Target="../notesSlides/notesSlide22.xml"/><Relationship Id="rId1" Type="http://schemas.openxmlformats.org/officeDocument/2006/relationships/slideLayout" Target="../slideLayouts/slideLayout74.xml"/><Relationship Id="rId5" Type="http://schemas.openxmlformats.org/officeDocument/2006/relationships/hyperlink" Target="http://www.youtube.com/watch?v=VaRO5-V1uK0" TargetMode="Externa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hyperlink" Target="http://www.wem.mb.ca/" TargetMode="External"/><Relationship Id="rId2" Type="http://schemas.openxmlformats.org/officeDocument/2006/relationships/notesSlide" Target="../notesSlides/notesSlide3.xml"/><Relationship Id="rId1" Type="http://schemas.openxmlformats.org/officeDocument/2006/relationships/slideLayout" Target="../slideLayouts/slideLayout85.xml"/><Relationship Id="rId4" Type="http://schemas.openxmlformats.org/officeDocument/2006/relationships/hyperlink" Target="mailto:info@wem.mb.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54578"/>
            <a:ext cx="8472518" cy="1000132"/>
          </a:xfrm>
        </p:spPr>
        <p:txBody>
          <a:bodyPr>
            <a:normAutofit fontScale="90000"/>
          </a:bodyPr>
          <a:lstStyle/>
          <a:p>
            <a:pPr algn="ctr"/>
            <a:r>
              <a:rPr lang="en-CA" sz="4400" dirty="0">
                <a:solidFill>
                  <a:schemeClr val="tx1"/>
                </a:solidFill>
                <a:cs typeface="Trebuchet MS"/>
              </a:rPr>
              <a:t>Workplace Education Manitoba</a:t>
            </a:r>
          </a:p>
        </p:txBody>
      </p:sp>
      <p:sp>
        <p:nvSpPr>
          <p:cNvPr id="4" name="Content Placeholder 3"/>
          <p:cNvSpPr>
            <a:spLocks noGrp="1"/>
          </p:cNvSpPr>
          <p:nvPr>
            <p:ph sz="half" idx="1"/>
          </p:nvPr>
        </p:nvSpPr>
        <p:spPr>
          <a:xfrm>
            <a:off x="340913" y="4437112"/>
            <a:ext cx="8219256" cy="1785950"/>
          </a:xfrm>
        </p:spPr>
        <p:txBody>
          <a:bodyPr>
            <a:normAutofit fontScale="92500" lnSpcReduction="20000"/>
          </a:bodyPr>
          <a:lstStyle/>
          <a:p>
            <a:pPr marL="0" indent="0" algn="ctr">
              <a:buNone/>
            </a:pPr>
            <a:r>
              <a:rPr lang="en-CA" dirty="0">
                <a:solidFill>
                  <a:schemeClr val="tx2"/>
                </a:solidFill>
                <a:latin typeface="+mj-lt"/>
                <a:cs typeface="Trebuchet MS"/>
              </a:rPr>
              <a:t>“Helping people to develop Essential Skills that are needed for work, learning and life.”</a:t>
            </a:r>
          </a:p>
          <a:p>
            <a:pPr marL="0" indent="0" algn="ctr">
              <a:buNone/>
            </a:pPr>
            <a:endParaRPr lang="en-CA" b="1" i="1" dirty="0">
              <a:latin typeface="Trebuchet MS"/>
              <a:cs typeface="Trebuchet MS"/>
            </a:endParaRPr>
          </a:p>
          <a:p>
            <a:pPr marL="0" indent="0" algn="ctr">
              <a:buNone/>
            </a:pPr>
            <a:endParaRPr lang="en-CA" b="1" i="1" dirty="0">
              <a:latin typeface="Trebuchet MS"/>
              <a:cs typeface="Trebuchet MS"/>
            </a:endParaRPr>
          </a:p>
          <a:p>
            <a:pPr marL="0" indent="0" algn="ctr">
              <a:buNone/>
            </a:pPr>
            <a:r>
              <a:rPr lang="en-CA" dirty="0">
                <a:cs typeface="Trebuchet MS"/>
              </a:rPr>
              <a:t>www.wem.mb.ca</a:t>
            </a:r>
          </a:p>
        </p:txBody>
      </p:sp>
      <p:pic>
        <p:nvPicPr>
          <p:cNvPr id="8" name="Picture 7"/>
          <p:cNvPicPr/>
          <p:nvPr/>
        </p:nvPicPr>
        <p:blipFill>
          <a:blip r:embed="rId3"/>
          <a:srcRect/>
          <a:stretch>
            <a:fillRect/>
          </a:stretch>
        </p:blipFill>
        <p:spPr bwMode="auto">
          <a:xfrm>
            <a:off x="3563887" y="1412776"/>
            <a:ext cx="2088625" cy="1108514"/>
          </a:xfrm>
          <a:prstGeom prst="rect">
            <a:avLst/>
          </a:prstGeom>
          <a:solidFill>
            <a:srgbClr val="FFFFFF"/>
          </a:solidFill>
          <a:ln w="9525">
            <a:noFill/>
            <a:miter lim="800000"/>
            <a:headEnd/>
            <a:tailEnd/>
          </a:ln>
        </p:spPr>
      </p:pic>
      <p:sp>
        <p:nvSpPr>
          <p:cNvPr id="5" name="Rectangle 4"/>
          <p:cNvSpPr/>
          <p:nvPr/>
        </p:nvSpPr>
        <p:spPr>
          <a:xfrm>
            <a:off x="35568" y="6600728"/>
            <a:ext cx="392928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srgbClr val="5F5C64"/>
                </a:solidFill>
                <a:effectLst/>
                <a:uLnTx/>
                <a:uFillTx/>
              </a:rPr>
              <a:t>© 2016 Workplace Education Manitoba.  All Rights Reserved.</a:t>
            </a:r>
          </a:p>
        </p:txBody>
      </p:sp>
    </p:spTree>
    <p:extLst>
      <p:ext uri="{BB962C8B-B14F-4D97-AF65-F5344CB8AC3E}">
        <p14:creationId xmlns:p14="http://schemas.microsoft.com/office/powerpoint/2010/main" val="345072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2" name="TextBox 1"/>
          <p:cNvSpPr txBox="1"/>
          <p:nvPr/>
        </p:nvSpPr>
        <p:spPr>
          <a:xfrm>
            <a:off x="4139952" y="1772816"/>
            <a:ext cx="3528392" cy="3693319"/>
          </a:xfrm>
          <a:prstGeom prst="rect">
            <a:avLst/>
          </a:prstGeom>
          <a:noFill/>
        </p:spPr>
        <p:txBody>
          <a:bodyPr wrap="square" rtlCol="0">
            <a:spAutoFit/>
          </a:bodyPr>
          <a:lstStyle/>
          <a:p>
            <a:r>
              <a:rPr lang="en-CA" b="1" dirty="0"/>
              <a:t>Resilience is… </a:t>
            </a:r>
            <a:r>
              <a:rPr lang="en-CA" dirty="0"/>
              <a:t>the ability to bounce back from, or deal effectively with, adversity, adapt to sudden change, and remain optimistic about life. Being resilient doesn’t mean never experiencing stress or pain, it’s about our ability to cope with emotional upheavals. Resilience is not something that we’re born with – it develops over time as we acquire knowledge.</a:t>
            </a:r>
          </a:p>
        </p:txBody>
      </p:sp>
      <p:sp>
        <p:nvSpPr>
          <p:cNvPr id="3" name="Rectangle 2"/>
          <p:cNvSpPr/>
          <p:nvPr/>
        </p:nvSpPr>
        <p:spPr>
          <a:xfrm>
            <a:off x="4173388" y="5466329"/>
            <a:ext cx="4572000" cy="369332"/>
          </a:xfrm>
          <a:prstGeom prst="rect">
            <a:avLst/>
          </a:prstGeom>
        </p:spPr>
        <p:txBody>
          <a:bodyPr>
            <a:spAutoFit/>
          </a:bodyPr>
          <a:lstStyle/>
          <a:p>
            <a:r>
              <a:rPr lang="en-CA" sz="900" dirty="0"/>
              <a:t>http://www.workingatmcmaster.ca/med/document/facilitating-resilience-in-the-workplace-1-37.pdf</a:t>
            </a:r>
          </a:p>
        </p:txBody>
      </p:sp>
      <p:pic>
        <p:nvPicPr>
          <p:cNvPr id="4" name="Picture 3"/>
          <p:cNvPicPr>
            <a:picLocks noChangeAspect="1"/>
          </p:cNvPicPr>
          <p:nvPr/>
        </p:nvPicPr>
        <p:blipFill>
          <a:blip r:embed="rId3">
            <a:duotone>
              <a:prstClr val="black"/>
              <a:schemeClr val="tx2">
                <a:tint val="45000"/>
                <a:satMod val="400000"/>
              </a:schemeClr>
            </a:duotone>
          </a:blip>
          <a:stretch>
            <a:fillRect/>
          </a:stretch>
        </p:blipFill>
        <p:spPr>
          <a:xfrm>
            <a:off x="-25913" y="1340768"/>
            <a:ext cx="3718519" cy="5106979"/>
          </a:xfrm>
          <a:prstGeom prst="rect">
            <a:avLst/>
          </a:prstGeom>
        </p:spPr>
      </p:pic>
    </p:spTree>
    <p:extLst>
      <p:ext uri="{BB962C8B-B14F-4D97-AF65-F5344CB8AC3E}">
        <p14:creationId xmlns:p14="http://schemas.microsoft.com/office/powerpoint/2010/main" val="384937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340768"/>
            <a:ext cx="7992888" cy="769441"/>
          </a:xfrm>
          <a:prstGeom prst="rect">
            <a:avLst/>
          </a:prstGeom>
          <a:noFill/>
        </p:spPr>
        <p:txBody>
          <a:bodyPr wrap="square" rtlCol="0">
            <a:spAutoFit/>
          </a:bodyPr>
          <a:lstStyle/>
          <a:p>
            <a:pPr algn="ctr"/>
            <a:r>
              <a:rPr lang="en-US" sz="4400" dirty="0"/>
              <a:t>Resilience is…</a:t>
            </a:r>
            <a:endParaRPr lang="en-CA" sz="44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pic>
        <p:nvPicPr>
          <p:cNvPr id="3" name="Picture 2"/>
          <p:cNvPicPr>
            <a:picLocks noChangeAspect="1"/>
          </p:cNvPicPr>
          <p:nvPr/>
        </p:nvPicPr>
        <p:blipFill>
          <a:blip r:embed="rId3"/>
          <a:stretch>
            <a:fillRect/>
          </a:stretch>
        </p:blipFill>
        <p:spPr>
          <a:xfrm>
            <a:off x="2411760" y="2276872"/>
            <a:ext cx="3789040" cy="3789040"/>
          </a:xfrm>
          <a:prstGeom prst="rect">
            <a:avLst/>
          </a:prstGeom>
        </p:spPr>
      </p:pic>
    </p:spTree>
    <p:extLst>
      <p:ext uri="{BB962C8B-B14F-4D97-AF65-F5344CB8AC3E}">
        <p14:creationId xmlns:p14="http://schemas.microsoft.com/office/powerpoint/2010/main" val="1288771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duotone>
              <a:prstClr val="black"/>
              <a:schemeClr val="accent1">
                <a:tint val="45000"/>
                <a:satMod val="400000"/>
              </a:schemeClr>
            </a:duotone>
          </a:blip>
          <a:stretch>
            <a:fillRect/>
          </a:stretch>
        </p:blipFill>
        <p:spPr>
          <a:xfrm>
            <a:off x="-25913" y="1340768"/>
            <a:ext cx="3718519" cy="5106979"/>
          </a:xfrm>
          <a:prstGeom prst="rect">
            <a:avLst/>
          </a:prstGeom>
        </p:spPr>
      </p:pic>
      <p:sp>
        <p:nvSpPr>
          <p:cNvPr id="7" name="TextBox 6"/>
          <p:cNvSpPr txBox="1"/>
          <p:nvPr/>
        </p:nvSpPr>
        <p:spPr>
          <a:xfrm>
            <a:off x="530446" y="1052736"/>
            <a:ext cx="7992888" cy="769441"/>
          </a:xfrm>
          <a:prstGeom prst="rect">
            <a:avLst/>
          </a:prstGeom>
          <a:noFill/>
        </p:spPr>
        <p:txBody>
          <a:bodyPr wrap="square" rtlCol="0">
            <a:spAutoFit/>
          </a:bodyPr>
          <a:lstStyle/>
          <a:p>
            <a:pPr algn="ctr"/>
            <a:r>
              <a:rPr lang="en-US" sz="4400" dirty="0"/>
              <a:t>Qualities of Resilient People</a:t>
            </a:r>
            <a:endParaRPr lang="en-CA" sz="44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sp>
        <p:nvSpPr>
          <p:cNvPr id="18" name="TextBox 17"/>
          <p:cNvSpPr txBox="1"/>
          <p:nvPr/>
        </p:nvSpPr>
        <p:spPr>
          <a:xfrm>
            <a:off x="977809" y="2133552"/>
            <a:ext cx="7272808"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Optimistic</a:t>
            </a:r>
          </a:p>
          <a:p>
            <a:pPr marL="285750" indent="-285750">
              <a:buFont typeface="Arial" panose="020B0604020202020204" pitchFamily="34" charset="0"/>
              <a:buChar char="•"/>
            </a:pPr>
            <a:r>
              <a:rPr lang="en-US" sz="2000" dirty="0"/>
              <a:t>Altruistic</a:t>
            </a:r>
          </a:p>
          <a:p>
            <a:pPr marL="285750" indent="-285750">
              <a:buFont typeface="Arial" panose="020B0604020202020204" pitchFamily="34" charset="0"/>
              <a:buChar char="•"/>
            </a:pPr>
            <a:r>
              <a:rPr lang="en-US" sz="2000" dirty="0"/>
              <a:t>Have a moral compass</a:t>
            </a:r>
          </a:p>
          <a:p>
            <a:pPr marL="285750" indent="-285750">
              <a:buFont typeface="Arial" panose="020B0604020202020204" pitchFamily="34" charset="0"/>
              <a:buChar char="•"/>
            </a:pPr>
            <a:r>
              <a:rPr lang="en-US" sz="2000" dirty="0"/>
              <a:t>Have faith/spirituality</a:t>
            </a:r>
          </a:p>
          <a:p>
            <a:pPr marL="285750" indent="-285750">
              <a:buFont typeface="Arial" panose="020B0604020202020204" pitchFamily="34" charset="0"/>
              <a:buChar char="•"/>
            </a:pPr>
            <a:r>
              <a:rPr lang="en-US" sz="2000" dirty="0"/>
              <a:t>Have a sense of </a:t>
            </a:r>
            <a:r>
              <a:rPr lang="en-US" sz="2000" dirty="0" err="1"/>
              <a:t>humour</a:t>
            </a:r>
            <a:endParaRPr lang="en-US" sz="2000" dirty="0"/>
          </a:p>
          <a:p>
            <a:pPr marL="285750" indent="-285750">
              <a:buFont typeface="Arial" panose="020B0604020202020204" pitchFamily="34" charset="0"/>
              <a:buChar char="•"/>
            </a:pPr>
            <a:r>
              <a:rPr lang="en-US" sz="2000" dirty="0"/>
              <a:t>Have a role model</a:t>
            </a:r>
          </a:p>
          <a:p>
            <a:pPr marL="285750" indent="-285750">
              <a:buFont typeface="Arial" panose="020B0604020202020204" pitchFamily="34" charset="0"/>
              <a:buChar char="•"/>
            </a:pPr>
            <a:r>
              <a:rPr lang="en-US" sz="2000" dirty="0"/>
              <a:t>Have social supports</a:t>
            </a:r>
          </a:p>
          <a:p>
            <a:pPr marL="285750" indent="-285750">
              <a:buFont typeface="Arial" panose="020B0604020202020204" pitchFamily="34" charset="0"/>
              <a:buChar char="•"/>
            </a:pPr>
            <a:r>
              <a:rPr lang="en-US" sz="2000" dirty="0"/>
              <a:t>Are able to leave their comfort zone and face fear</a:t>
            </a:r>
          </a:p>
          <a:p>
            <a:pPr marL="285750" indent="-285750">
              <a:buFont typeface="Arial" panose="020B0604020202020204" pitchFamily="34" charset="0"/>
              <a:buChar char="•"/>
            </a:pPr>
            <a:r>
              <a:rPr lang="en-US" sz="2000" dirty="0"/>
              <a:t>Have a mission or meaning in their life</a:t>
            </a:r>
          </a:p>
          <a:p>
            <a:pPr marL="285750" indent="-285750">
              <a:buFont typeface="Arial" panose="020B0604020202020204" pitchFamily="34" charset="0"/>
              <a:buChar char="•"/>
            </a:pPr>
            <a:r>
              <a:rPr lang="en-US" sz="2000" dirty="0"/>
              <a:t>Have developed resilience through experience, training etc.</a:t>
            </a:r>
          </a:p>
          <a:p>
            <a:pPr marL="285750" indent="-285750">
              <a:buFont typeface="Arial" panose="020B0604020202020204" pitchFamily="34" charset="0"/>
              <a:buChar char="•"/>
            </a:pPr>
            <a:r>
              <a:rPr lang="en-US" sz="2000" dirty="0"/>
              <a:t>Are physically fit</a:t>
            </a:r>
          </a:p>
        </p:txBody>
      </p:sp>
      <p:sp>
        <p:nvSpPr>
          <p:cNvPr id="20" name="TextBox 19"/>
          <p:cNvSpPr txBox="1"/>
          <p:nvPr/>
        </p:nvSpPr>
        <p:spPr>
          <a:xfrm>
            <a:off x="1290322" y="5970771"/>
            <a:ext cx="4608512" cy="461665"/>
          </a:xfrm>
          <a:prstGeom prst="rect">
            <a:avLst/>
          </a:prstGeom>
          <a:noFill/>
        </p:spPr>
        <p:txBody>
          <a:bodyPr wrap="square" rtlCol="0">
            <a:spAutoFit/>
          </a:bodyPr>
          <a:lstStyle/>
          <a:p>
            <a:r>
              <a:rPr lang="en-CA" sz="800" dirty="0"/>
              <a:t>Adapted from presentation by: Shannon Polly and Louisa Jewell, Canadian Positive Psychology Association Conference (2012)</a:t>
            </a:r>
          </a:p>
          <a:p>
            <a:r>
              <a:rPr lang="en-CA" sz="800" dirty="0"/>
              <a:t>https://staroversky.com/blog/what-is-resilience-10-critical-characteristics-of-resilience</a:t>
            </a:r>
          </a:p>
        </p:txBody>
      </p:sp>
    </p:spTree>
    <p:extLst>
      <p:ext uri="{BB962C8B-B14F-4D97-AF65-F5344CB8AC3E}">
        <p14:creationId xmlns:p14="http://schemas.microsoft.com/office/powerpoint/2010/main" val="99543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4324" y="5071284"/>
            <a:ext cx="2547588" cy="1540495"/>
          </a:xfrm>
          <a:prstGeom prst="rect">
            <a:avLst/>
          </a:prstGeom>
        </p:spPr>
      </p:pic>
      <p:sp>
        <p:nvSpPr>
          <p:cNvPr id="7" name="TextBox 6"/>
          <p:cNvSpPr txBox="1"/>
          <p:nvPr/>
        </p:nvSpPr>
        <p:spPr>
          <a:xfrm>
            <a:off x="539552" y="2516996"/>
            <a:ext cx="7992888" cy="1508105"/>
          </a:xfrm>
          <a:prstGeom prst="rect">
            <a:avLst/>
          </a:prstGeom>
          <a:noFill/>
        </p:spPr>
        <p:txBody>
          <a:bodyPr wrap="square" rtlCol="0">
            <a:spAutoFit/>
          </a:bodyPr>
          <a:lstStyle/>
          <a:p>
            <a:pPr algn="ctr"/>
            <a:r>
              <a:rPr lang="en-US" sz="3600" dirty="0"/>
              <a:t>How Resilient are You?</a:t>
            </a:r>
          </a:p>
          <a:p>
            <a:pPr algn="ctr"/>
            <a:r>
              <a:rPr lang="en-US" sz="2000" dirty="0"/>
              <a:t>(assessment)</a:t>
            </a:r>
            <a:endParaRPr lang="en-CA" dirty="0"/>
          </a:p>
          <a:p>
            <a:pPr algn="ctr"/>
            <a:endParaRPr lang="en-CA" sz="36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spTree>
    <p:extLst>
      <p:ext uri="{BB962C8B-B14F-4D97-AF65-F5344CB8AC3E}">
        <p14:creationId xmlns:p14="http://schemas.microsoft.com/office/powerpoint/2010/main" val="305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67544" y="1844824"/>
            <a:ext cx="8208912" cy="4632175"/>
          </a:xfrm>
          <a:prstGeom prst="rect">
            <a:avLst/>
          </a:prstGeom>
        </p:spPr>
      </p:pic>
      <p:sp>
        <p:nvSpPr>
          <p:cNvPr id="3" name="Title 2"/>
          <p:cNvSpPr>
            <a:spLocks noGrp="1"/>
          </p:cNvSpPr>
          <p:nvPr>
            <p:ph type="title"/>
          </p:nvPr>
        </p:nvSpPr>
        <p:spPr>
          <a:xfrm>
            <a:off x="179512" y="377853"/>
            <a:ext cx="8856984" cy="1143000"/>
          </a:xfrm>
        </p:spPr>
        <p:txBody>
          <a:bodyPr>
            <a:normAutofit/>
          </a:bodyPr>
          <a:lstStyle/>
          <a:p>
            <a:pPr algn="ctr"/>
            <a:r>
              <a:rPr lang="en-CA" sz="5400" dirty="0"/>
              <a:t>Resilience and Change</a:t>
            </a:r>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4" name="TextBox 3"/>
          <p:cNvSpPr txBox="1"/>
          <p:nvPr/>
        </p:nvSpPr>
        <p:spPr>
          <a:xfrm>
            <a:off x="980677" y="2255814"/>
            <a:ext cx="7128790" cy="1754326"/>
          </a:xfrm>
          <a:prstGeom prst="rect">
            <a:avLst/>
          </a:prstGeom>
          <a:noFill/>
        </p:spPr>
        <p:txBody>
          <a:bodyPr wrap="square" rtlCol="0">
            <a:spAutoFit/>
          </a:bodyPr>
          <a:lstStyle/>
          <a:p>
            <a:r>
              <a:rPr lang="en-CA" sz="3600" i="1" dirty="0">
                <a:solidFill>
                  <a:schemeClr val="tx1">
                    <a:lumMod val="10000"/>
                    <a:lumOff val="90000"/>
                  </a:schemeClr>
                </a:solidFill>
              </a:rPr>
              <a:t>I have not failed. I've just found 10,000 ways that won't work.</a:t>
            </a:r>
          </a:p>
          <a:p>
            <a:r>
              <a:rPr lang="en-US" sz="3600" i="1" dirty="0">
                <a:solidFill>
                  <a:schemeClr val="tx1">
                    <a:lumMod val="10000"/>
                    <a:lumOff val="90000"/>
                  </a:schemeClr>
                </a:solidFill>
              </a:rPr>
              <a:t>							Thomas Edison</a:t>
            </a:r>
            <a:endParaRPr lang="en-CA" sz="3600" i="1" dirty="0">
              <a:solidFill>
                <a:schemeClr val="tx1">
                  <a:lumMod val="10000"/>
                  <a:lumOff val="90000"/>
                </a:schemeClr>
              </a:solidFill>
            </a:endParaRPr>
          </a:p>
        </p:txBody>
      </p:sp>
    </p:spTree>
    <p:extLst>
      <p:ext uri="{BB962C8B-B14F-4D97-AF65-F5344CB8AC3E}">
        <p14:creationId xmlns:p14="http://schemas.microsoft.com/office/powerpoint/2010/main" val="3819063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124744"/>
            <a:ext cx="8856984" cy="1543673"/>
          </a:xfrm>
        </p:spPr>
        <p:txBody>
          <a:bodyPr>
            <a:normAutofit fontScale="90000"/>
          </a:bodyPr>
          <a:lstStyle/>
          <a:p>
            <a:pPr algn="ctr"/>
            <a:br>
              <a:rPr lang="en-CA" sz="5400" dirty="0"/>
            </a:br>
            <a:endParaRPr lang="en-CA" sz="5400" dirty="0"/>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pic>
        <p:nvPicPr>
          <p:cNvPr id="7" name="Picture 6"/>
          <p:cNvPicPr>
            <a:picLocks noChangeAspect="1"/>
          </p:cNvPicPr>
          <p:nvPr/>
        </p:nvPicPr>
        <p:blipFill>
          <a:blip r:embed="rId3"/>
          <a:stretch>
            <a:fillRect/>
          </a:stretch>
        </p:blipFill>
        <p:spPr>
          <a:xfrm>
            <a:off x="1619672" y="2654915"/>
            <a:ext cx="5724128" cy="3219822"/>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67544" y="1412776"/>
            <a:ext cx="8496944" cy="954107"/>
          </a:xfrm>
          <a:prstGeom prst="rect">
            <a:avLst/>
          </a:prstGeom>
          <a:noFill/>
        </p:spPr>
        <p:txBody>
          <a:bodyPr wrap="square" rtlCol="0">
            <a:spAutoFit/>
          </a:bodyPr>
          <a:lstStyle/>
          <a:p>
            <a:r>
              <a:rPr lang="en-US" sz="2800" dirty="0"/>
              <a:t>Adapting to change means recovering from a significant disruption in expectations.</a:t>
            </a:r>
            <a:endParaRPr lang="en-CA" sz="2800" dirty="0"/>
          </a:p>
        </p:txBody>
      </p:sp>
      <p:sp>
        <p:nvSpPr>
          <p:cNvPr id="10" name="TextBox 9"/>
          <p:cNvSpPr txBox="1"/>
          <p:nvPr/>
        </p:nvSpPr>
        <p:spPr>
          <a:xfrm>
            <a:off x="4716016" y="6622540"/>
            <a:ext cx="4680520" cy="215444"/>
          </a:xfrm>
          <a:prstGeom prst="rect">
            <a:avLst/>
          </a:prstGeom>
          <a:noFill/>
        </p:spPr>
        <p:txBody>
          <a:bodyPr wrap="square" rtlCol="0">
            <a:spAutoFit/>
          </a:bodyPr>
          <a:lstStyle/>
          <a:p>
            <a:r>
              <a:rPr lang="en-CA" sz="800" dirty="0"/>
              <a:t>http://www.slideshare.net/MKelly2000/managing-change-with-resilience-7315745</a:t>
            </a:r>
          </a:p>
        </p:txBody>
      </p:sp>
    </p:spTree>
    <p:extLst>
      <p:ext uri="{BB962C8B-B14F-4D97-AF65-F5344CB8AC3E}">
        <p14:creationId xmlns:p14="http://schemas.microsoft.com/office/powerpoint/2010/main" val="147799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124744"/>
            <a:ext cx="8856984" cy="1543673"/>
          </a:xfrm>
        </p:spPr>
        <p:txBody>
          <a:bodyPr>
            <a:normAutofit fontScale="90000"/>
          </a:bodyPr>
          <a:lstStyle/>
          <a:p>
            <a:pPr algn="ctr"/>
            <a:br>
              <a:rPr lang="en-CA" sz="5400" dirty="0"/>
            </a:br>
            <a:endParaRPr lang="en-CA" sz="5400" dirty="0"/>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9" name="TextBox 8"/>
          <p:cNvSpPr txBox="1"/>
          <p:nvPr/>
        </p:nvSpPr>
        <p:spPr>
          <a:xfrm>
            <a:off x="359532" y="4919417"/>
            <a:ext cx="8496944" cy="1384995"/>
          </a:xfrm>
          <a:prstGeom prst="rect">
            <a:avLst/>
          </a:prstGeom>
          <a:noFill/>
        </p:spPr>
        <p:txBody>
          <a:bodyPr wrap="square" rtlCol="0">
            <a:spAutoFit/>
          </a:bodyPr>
          <a:lstStyle/>
          <a:p>
            <a:r>
              <a:rPr lang="en-US" sz="2800" b="1" dirty="0"/>
              <a:t>Resilience</a:t>
            </a:r>
            <a:r>
              <a:rPr lang="en-US" sz="2800" dirty="0"/>
              <a:t> is the ability to absorb high levels of disruptive </a:t>
            </a:r>
            <a:r>
              <a:rPr lang="en-US" sz="2800" b="1" dirty="0"/>
              <a:t>change</a:t>
            </a:r>
            <a:r>
              <a:rPr lang="en-US" sz="2800" dirty="0"/>
              <a:t> while displaying minimal dysfunctional </a:t>
            </a:r>
            <a:r>
              <a:rPr lang="en-US" sz="2800" dirty="0" err="1"/>
              <a:t>behaviour</a:t>
            </a:r>
            <a:r>
              <a:rPr lang="en-US" sz="2800" dirty="0"/>
              <a:t>.</a:t>
            </a:r>
            <a:endParaRPr lang="en-CA" sz="2800" dirty="0"/>
          </a:p>
        </p:txBody>
      </p:sp>
      <p:pic>
        <p:nvPicPr>
          <p:cNvPr id="2" name="Picture 1"/>
          <p:cNvPicPr>
            <a:picLocks noChangeAspect="1"/>
          </p:cNvPicPr>
          <p:nvPr/>
        </p:nvPicPr>
        <p:blipFill>
          <a:blip r:embed="rId3"/>
          <a:stretch>
            <a:fillRect/>
          </a:stretch>
        </p:blipFill>
        <p:spPr>
          <a:xfrm>
            <a:off x="1835696" y="764704"/>
            <a:ext cx="5364088" cy="3576059"/>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815469" y="6633405"/>
            <a:ext cx="4221027" cy="215444"/>
          </a:xfrm>
          <a:prstGeom prst="rect">
            <a:avLst/>
          </a:prstGeom>
        </p:spPr>
        <p:txBody>
          <a:bodyPr wrap="none">
            <a:spAutoFit/>
          </a:bodyPr>
          <a:lstStyle/>
          <a:p>
            <a:pPr lvl="0"/>
            <a:r>
              <a:rPr lang="en-CA" sz="800" dirty="0">
                <a:solidFill>
                  <a:srgbClr val="033326"/>
                </a:solidFill>
              </a:rPr>
              <a:t>http://www.slideshare.net/MKelly2000/managing-change-with-resilience-7315745</a:t>
            </a:r>
          </a:p>
        </p:txBody>
      </p:sp>
    </p:spTree>
    <p:extLst>
      <p:ext uri="{BB962C8B-B14F-4D97-AF65-F5344CB8AC3E}">
        <p14:creationId xmlns:p14="http://schemas.microsoft.com/office/powerpoint/2010/main" val="338648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124744"/>
            <a:ext cx="8856984" cy="1543673"/>
          </a:xfrm>
        </p:spPr>
        <p:txBody>
          <a:bodyPr>
            <a:normAutofit fontScale="90000"/>
          </a:bodyPr>
          <a:lstStyle/>
          <a:p>
            <a:pPr algn="ctr"/>
            <a:br>
              <a:rPr lang="en-CA" sz="5400" dirty="0"/>
            </a:br>
            <a:endParaRPr lang="en-CA" sz="5400" dirty="0"/>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9" name="TextBox 8"/>
          <p:cNvSpPr txBox="1"/>
          <p:nvPr/>
        </p:nvSpPr>
        <p:spPr>
          <a:xfrm>
            <a:off x="534626" y="942473"/>
            <a:ext cx="8496944" cy="954107"/>
          </a:xfrm>
          <a:prstGeom prst="rect">
            <a:avLst/>
          </a:prstGeom>
          <a:noFill/>
        </p:spPr>
        <p:txBody>
          <a:bodyPr wrap="square" rtlCol="0">
            <a:spAutoFit/>
          </a:bodyPr>
          <a:lstStyle/>
          <a:p>
            <a:r>
              <a:rPr lang="en-US" sz="2800" dirty="0"/>
              <a:t>Surprise destabilizes!  Being surprised disrupts your equilibrium and your sense of control.</a:t>
            </a:r>
            <a:endParaRPr lang="en-CA" sz="2800" dirty="0"/>
          </a:p>
        </p:txBody>
      </p:sp>
      <p:sp>
        <p:nvSpPr>
          <p:cNvPr id="4" name="Rectangle 3"/>
          <p:cNvSpPr/>
          <p:nvPr/>
        </p:nvSpPr>
        <p:spPr>
          <a:xfrm>
            <a:off x="4815469" y="6633405"/>
            <a:ext cx="4221027" cy="215444"/>
          </a:xfrm>
          <a:prstGeom prst="rect">
            <a:avLst/>
          </a:prstGeom>
        </p:spPr>
        <p:txBody>
          <a:bodyPr wrap="none">
            <a:spAutoFit/>
          </a:bodyPr>
          <a:lstStyle/>
          <a:p>
            <a:pPr lvl="0"/>
            <a:r>
              <a:rPr lang="en-CA" sz="800" dirty="0">
                <a:solidFill>
                  <a:srgbClr val="033326"/>
                </a:solidFill>
              </a:rPr>
              <a:t>http://www.slideshare.net/MKelly2000/managing-change-with-resilience-7315745</a:t>
            </a:r>
          </a:p>
        </p:txBody>
      </p:sp>
      <p:pic>
        <p:nvPicPr>
          <p:cNvPr id="6" name="Picture 5"/>
          <p:cNvPicPr>
            <a:picLocks noChangeAspect="1"/>
          </p:cNvPicPr>
          <p:nvPr/>
        </p:nvPicPr>
        <p:blipFill>
          <a:blip r:embed="rId3"/>
          <a:stretch>
            <a:fillRect/>
          </a:stretch>
        </p:blipFill>
        <p:spPr>
          <a:xfrm>
            <a:off x="1619672" y="2079530"/>
            <a:ext cx="5724128" cy="3816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155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124744"/>
            <a:ext cx="8856984" cy="1543673"/>
          </a:xfrm>
        </p:spPr>
        <p:txBody>
          <a:bodyPr>
            <a:normAutofit fontScale="90000"/>
          </a:bodyPr>
          <a:lstStyle/>
          <a:p>
            <a:pPr algn="ctr"/>
            <a:br>
              <a:rPr lang="en-CA" sz="5400" dirty="0"/>
            </a:br>
            <a:endParaRPr lang="en-CA" sz="5400" dirty="0"/>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9" name="TextBox 8"/>
          <p:cNvSpPr txBox="1"/>
          <p:nvPr/>
        </p:nvSpPr>
        <p:spPr>
          <a:xfrm>
            <a:off x="359532" y="5396470"/>
            <a:ext cx="8496944" cy="954107"/>
          </a:xfrm>
          <a:prstGeom prst="rect">
            <a:avLst/>
          </a:prstGeom>
          <a:noFill/>
        </p:spPr>
        <p:txBody>
          <a:bodyPr wrap="square" rtlCol="0">
            <a:spAutoFit/>
          </a:bodyPr>
          <a:lstStyle/>
          <a:p>
            <a:r>
              <a:rPr lang="en-US" sz="2800" b="1" dirty="0"/>
              <a:t>Expect the unexpected </a:t>
            </a:r>
            <a:r>
              <a:rPr lang="en-US" sz="2800" dirty="0"/>
              <a:t>so that you are rarely surprised that you are surprised.</a:t>
            </a:r>
            <a:endParaRPr lang="en-CA" sz="2800" dirty="0"/>
          </a:p>
        </p:txBody>
      </p:sp>
      <p:sp>
        <p:nvSpPr>
          <p:cNvPr id="4" name="Rectangle 3"/>
          <p:cNvSpPr/>
          <p:nvPr/>
        </p:nvSpPr>
        <p:spPr>
          <a:xfrm>
            <a:off x="4815469" y="6633405"/>
            <a:ext cx="4221027" cy="215444"/>
          </a:xfrm>
          <a:prstGeom prst="rect">
            <a:avLst/>
          </a:prstGeom>
        </p:spPr>
        <p:txBody>
          <a:bodyPr wrap="none">
            <a:spAutoFit/>
          </a:bodyPr>
          <a:lstStyle/>
          <a:p>
            <a:pPr lvl="0"/>
            <a:r>
              <a:rPr lang="en-CA" sz="800" dirty="0">
                <a:solidFill>
                  <a:srgbClr val="033326"/>
                </a:solidFill>
              </a:rPr>
              <a:t>http://www.slideshare.net/MKelly2000/managing-change-with-resilience-7315745</a:t>
            </a:r>
          </a:p>
        </p:txBody>
      </p:sp>
      <p:pic>
        <p:nvPicPr>
          <p:cNvPr id="6" name="Picture 5"/>
          <p:cNvPicPr>
            <a:picLocks noChangeAspect="1"/>
          </p:cNvPicPr>
          <p:nvPr/>
        </p:nvPicPr>
        <p:blipFill>
          <a:blip r:embed="rId3"/>
          <a:stretch>
            <a:fillRect/>
          </a:stretch>
        </p:blipFill>
        <p:spPr>
          <a:xfrm>
            <a:off x="1619672" y="814961"/>
            <a:ext cx="5472608" cy="410445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547664" y="4919417"/>
            <a:ext cx="5544616" cy="215444"/>
          </a:xfrm>
          <a:prstGeom prst="rect">
            <a:avLst/>
          </a:prstGeom>
        </p:spPr>
        <p:txBody>
          <a:bodyPr wrap="square">
            <a:spAutoFit/>
          </a:bodyPr>
          <a:lstStyle/>
          <a:p>
            <a:r>
              <a:rPr lang="en-CA" sz="800" dirty="0"/>
              <a:t>http://orig05.deviantart.net/c286/f/2011/179/c/b/swimming_with_shark_by_siijaay-d3k8fnq.jpg</a:t>
            </a:r>
          </a:p>
        </p:txBody>
      </p:sp>
    </p:spTree>
    <p:extLst>
      <p:ext uri="{BB962C8B-B14F-4D97-AF65-F5344CB8AC3E}">
        <p14:creationId xmlns:p14="http://schemas.microsoft.com/office/powerpoint/2010/main" val="4243433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340768"/>
            <a:ext cx="7992888" cy="769441"/>
          </a:xfrm>
          <a:prstGeom prst="rect">
            <a:avLst/>
          </a:prstGeom>
          <a:noFill/>
        </p:spPr>
        <p:txBody>
          <a:bodyPr wrap="square" rtlCol="0">
            <a:spAutoFit/>
          </a:bodyPr>
          <a:lstStyle/>
          <a:p>
            <a:pPr algn="ctr"/>
            <a:r>
              <a:rPr lang="en-US" sz="4400" dirty="0"/>
              <a:t>Brainstorm</a:t>
            </a:r>
            <a:endParaRPr lang="en-CA" sz="44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pic>
        <p:nvPicPr>
          <p:cNvPr id="4" name="Picture 3"/>
          <p:cNvPicPr>
            <a:picLocks noChangeAspect="1"/>
          </p:cNvPicPr>
          <p:nvPr/>
        </p:nvPicPr>
        <p:blipFill>
          <a:blip r:embed="rId3"/>
          <a:stretch>
            <a:fillRect/>
          </a:stretch>
        </p:blipFill>
        <p:spPr>
          <a:xfrm>
            <a:off x="792728" y="2276872"/>
            <a:ext cx="3743268" cy="3743268"/>
          </a:xfrm>
          <a:prstGeom prst="rect">
            <a:avLst/>
          </a:prstGeom>
        </p:spPr>
      </p:pic>
      <p:sp>
        <p:nvSpPr>
          <p:cNvPr id="5" name="TextBox 4"/>
          <p:cNvSpPr txBox="1"/>
          <p:nvPr/>
        </p:nvSpPr>
        <p:spPr>
          <a:xfrm>
            <a:off x="4932040" y="2480710"/>
            <a:ext cx="4104456" cy="3539430"/>
          </a:xfrm>
          <a:prstGeom prst="rect">
            <a:avLst/>
          </a:prstGeom>
          <a:noFill/>
        </p:spPr>
        <p:txBody>
          <a:bodyPr wrap="square" rtlCol="0">
            <a:spAutoFit/>
          </a:bodyPr>
          <a:lstStyle/>
          <a:p>
            <a:r>
              <a:rPr lang="en-US" sz="3200" dirty="0"/>
              <a:t>How can you develop your resilience?  How can you encourage resilience in your team?</a:t>
            </a:r>
            <a:endParaRPr lang="en-CA" sz="3200" dirty="0"/>
          </a:p>
        </p:txBody>
      </p:sp>
    </p:spTree>
    <p:extLst>
      <p:ext uri="{BB962C8B-B14F-4D97-AF65-F5344CB8AC3E}">
        <p14:creationId xmlns:p14="http://schemas.microsoft.com/office/powerpoint/2010/main" val="16251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80928"/>
            <a:ext cx="7814672" cy="2286016"/>
          </a:xfrm>
        </p:spPr>
        <p:txBody>
          <a:bodyPr>
            <a:normAutofit fontScale="90000"/>
          </a:bodyPr>
          <a:lstStyle/>
          <a:p>
            <a:br>
              <a:rPr lang="en-CA" sz="2400" dirty="0"/>
            </a:br>
            <a:r>
              <a:rPr lang="en-CA" sz="2700" dirty="0"/>
              <a:t>Our vision is that all Manitobans have access to the Essential Skills knowledge and training required to determine and pursue their goals related to learning, the workplace and life.</a:t>
            </a:r>
            <a:br>
              <a:rPr lang="en-CA" dirty="0"/>
            </a:br>
            <a:endParaRPr lang="en-CA" dirty="0"/>
          </a:p>
        </p:txBody>
      </p:sp>
      <p:pic>
        <p:nvPicPr>
          <p:cNvPr id="7" name="Picture 6"/>
          <p:cNvPicPr/>
          <p:nvPr/>
        </p:nvPicPr>
        <p:blipFill>
          <a:blip r:embed="rId3"/>
          <a:srcRect/>
          <a:stretch>
            <a:fillRect/>
          </a:stretch>
        </p:blipFill>
        <p:spPr bwMode="auto">
          <a:xfrm>
            <a:off x="255269" y="5497651"/>
            <a:ext cx="1485808" cy="1029105"/>
          </a:xfrm>
          <a:prstGeom prst="rect">
            <a:avLst/>
          </a:prstGeom>
          <a:solidFill>
            <a:srgbClr val="FFFFFF"/>
          </a:solidFill>
          <a:ln w="9525">
            <a:noFill/>
            <a:miter lim="800000"/>
            <a:headEnd/>
            <a:tailEnd/>
          </a:ln>
        </p:spPr>
      </p:pic>
      <p:sp>
        <p:nvSpPr>
          <p:cNvPr id="3" name="TextBox 2"/>
          <p:cNvSpPr txBox="1"/>
          <p:nvPr/>
        </p:nvSpPr>
        <p:spPr>
          <a:xfrm>
            <a:off x="2915816" y="1844824"/>
            <a:ext cx="3456384" cy="830997"/>
          </a:xfrm>
          <a:prstGeom prst="rect">
            <a:avLst/>
          </a:prstGeom>
          <a:noFill/>
        </p:spPr>
        <p:txBody>
          <a:bodyPr wrap="square" rtlCol="0">
            <a:spAutoFit/>
          </a:bodyPr>
          <a:lstStyle/>
          <a:p>
            <a:pPr algn="ctr"/>
            <a:r>
              <a:rPr lang="en-CA" sz="4800" dirty="0"/>
              <a:t>Vision</a:t>
            </a:r>
          </a:p>
        </p:txBody>
      </p:sp>
      <p:sp>
        <p:nvSpPr>
          <p:cNvPr id="4" name="Rectangle 3"/>
          <p:cNvSpPr/>
          <p:nvPr/>
        </p:nvSpPr>
        <p:spPr>
          <a:xfrm>
            <a:off x="107504" y="6600728"/>
            <a:ext cx="392928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srgbClr val="5F5C64"/>
                </a:solidFill>
                <a:effectLst/>
                <a:uLnTx/>
                <a:uFillTx/>
              </a:rPr>
              <a:t>© 2016 Workplace Education Manitoba.  All Rights Reserved.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4324" y="5071284"/>
            <a:ext cx="2547588" cy="1540495"/>
          </a:xfrm>
          <a:prstGeom prst="rect">
            <a:avLst/>
          </a:prstGeom>
        </p:spPr>
      </p:pic>
      <p:sp>
        <p:nvSpPr>
          <p:cNvPr id="7" name="TextBox 6"/>
          <p:cNvSpPr txBox="1"/>
          <p:nvPr/>
        </p:nvSpPr>
        <p:spPr>
          <a:xfrm>
            <a:off x="510176" y="1557840"/>
            <a:ext cx="7992888" cy="2308324"/>
          </a:xfrm>
          <a:prstGeom prst="rect">
            <a:avLst/>
          </a:prstGeom>
          <a:noFill/>
        </p:spPr>
        <p:txBody>
          <a:bodyPr wrap="square" rtlCol="0">
            <a:spAutoFit/>
          </a:bodyPr>
          <a:lstStyle/>
          <a:p>
            <a:pPr algn="ctr"/>
            <a:r>
              <a:rPr lang="en-US" sz="3600" dirty="0"/>
              <a:t>7 Questions to Help you Build your Stress Resilience</a:t>
            </a:r>
          </a:p>
          <a:p>
            <a:pPr algn="ctr"/>
            <a:endParaRPr lang="en-CA" sz="3600" dirty="0"/>
          </a:p>
          <a:p>
            <a:pPr algn="ctr"/>
            <a:endParaRPr lang="en-CA" sz="36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sp>
        <p:nvSpPr>
          <p:cNvPr id="5" name="TextBox 4"/>
          <p:cNvSpPr txBox="1"/>
          <p:nvPr/>
        </p:nvSpPr>
        <p:spPr>
          <a:xfrm>
            <a:off x="452139" y="3265999"/>
            <a:ext cx="7992888" cy="1200329"/>
          </a:xfrm>
          <a:prstGeom prst="rect">
            <a:avLst/>
          </a:prstGeom>
          <a:noFill/>
        </p:spPr>
        <p:txBody>
          <a:bodyPr wrap="square" rtlCol="0">
            <a:spAutoFit/>
          </a:bodyPr>
          <a:lstStyle/>
          <a:p>
            <a:pPr algn="ctr"/>
            <a:r>
              <a:rPr lang="en-US" sz="3600" dirty="0"/>
              <a:t>10 Tips to Build Resilience</a:t>
            </a:r>
            <a:endParaRPr lang="en-CA" sz="3600" dirty="0"/>
          </a:p>
          <a:p>
            <a:pPr algn="ctr"/>
            <a:endParaRPr lang="en-CA" sz="3600" dirty="0"/>
          </a:p>
        </p:txBody>
      </p:sp>
    </p:spTree>
    <p:extLst>
      <p:ext uri="{BB962C8B-B14F-4D97-AF65-F5344CB8AC3E}">
        <p14:creationId xmlns:p14="http://schemas.microsoft.com/office/powerpoint/2010/main" val="3038519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04864"/>
            <a:ext cx="8229600" cy="1143000"/>
          </a:xfrm>
        </p:spPr>
        <p:txBody>
          <a:bodyPr/>
          <a:lstStyle/>
          <a:p>
            <a:r>
              <a:rPr lang="en-US" dirty="0"/>
              <a:t>BREAK – 10 minutes</a:t>
            </a:r>
          </a:p>
        </p:txBody>
      </p:sp>
    </p:spTree>
    <p:extLst>
      <p:ext uri="{BB962C8B-B14F-4D97-AF65-F5344CB8AC3E}">
        <p14:creationId xmlns:p14="http://schemas.microsoft.com/office/powerpoint/2010/main" val="309105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sp>
        <p:nvSpPr>
          <p:cNvPr id="3" name="Rectangle 2"/>
          <p:cNvSpPr/>
          <p:nvPr/>
        </p:nvSpPr>
        <p:spPr>
          <a:xfrm>
            <a:off x="4283968" y="3356992"/>
            <a:ext cx="4572000" cy="646331"/>
          </a:xfrm>
          <a:prstGeom prst="rect">
            <a:avLst/>
          </a:prstGeom>
        </p:spPr>
        <p:txBody>
          <a:bodyPr>
            <a:spAutoFit/>
          </a:bodyPr>
          <a:lstStyle/>
          <a:p>
            <a:r>
              <a:rPr lang="en-CA" dirty="0">
                <a:hlinkClick r:id="rId3"/>
              </a:rPr>
              <a:t>Story of Adversity and Resilience (2 mins)</a:t>
            </a:r>
            <a:endParaRPr lang="en-CA" dirty="0"/>
          </a:p>
        </p:txBody>
      </p:sp>
      <p:pic>
        <p:nvPicPr>
          <p:cNvPr id="4" name="Picture 3"/>
          <p:cNvPicPr>
            <a:picLocks noChangeAspect="1"/>
          </p:cNvPicPr>
          <p:nvPr/>
        </p:nvPicPr>
        <p:blipFill>
          <a:blip r:embed="rId4"/>
          <a:stretch>
            <a:fillRect/>
          </a:stretch>
        </p:blipFill>
        <p:spPr>
          <a:xfrm>
            <a:off x="611560" y="908720"/>
            <a:ext cx="3286283" cy="5129808"/>
          </a:xfrm>
          <a:prstGeom prst="rect">
            <a:avLst/>
          </a:prstGeom>
        </p:spPr>
      </p:pic>
      <p:sp>
        <p:nvSpPr>
          <p:cNvPr id="5" name="TextBox 4"/>
          <p:cNvSpPr txBox="1"/>
          <p:nvPr/>
        </p:nvSpPr>
        <p:spPr>
          <a:xfrm>
            <a:off x="4012467" y="4396462"/>
            <a:ext cx="5131533" cy="369332"/>
          </a:xfrm>
          <a:prstGeom prst="rect">
            <a:avLst/>
          </a:prstGeom>
          <a:noFill/>
        </p:spPr>
        <p:txBody>
          <a:bodyPr wrap="none" rtlCol="0">
            <a:spAutoFit/>
          </a:bodyPr>
          <a:lstStyle/>
          <a:p>
            <a:r>
              <a:rPr lang="en-US" u="sng" dirty="0">
                <a:hlinkClick r:id="rId5"/>
              </a:rPr>
              <a:t>www.youtube.com/watch?v=VaRO5-V1uK0</a:t>
            </a:r>
            <a:endParaRPr lang="en-US" dirty="0"/>
          </a:p>
        </p:txBody>
      </p:sp>
    </p:spTree>
    <p:extLst>
      <p:ext uri="{BB962C8B-B14F-4D97-AF65-F5344CB8AC3E}">
        <p14:creationId xmlns:p14="http://schemas.microsoft.com/office/powerpoint/2010/main" val="181747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4" name="Rectangle 3"/>
          <p:cNvSpPr/>
          <p:nvPr/>
        </p:nvSpPr>
        <p:spPr>
          <a:xfrm>
            <a:off x="539552" y="1628800"/>
            <a:ext cx="8136904" cy="3960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3"/>
          <a:stretch>
            <a:fillRect/>
          </a:stretch>
        </p:blipFill>
        <p:spPr>
          <a:xfrm>
            <a:off x="971600" y="2132856"/>
            <a:ext cx="2819400" cy="2857500"/>
          </a:xfrm>
          <a:prstGeom prst="rect">
            <a:avLst/>
          </a:prstGeom>
        </p:spPr>
      </p:pic>
      <p:sp>
        <p:nvSpPr>
          <p:cNvPr id="7" name="TextBox 6"/>
          <p:cNvSpPr txBox="1"/>
          <p:nvPr/>
        </p:nvSpPr>
        <p:spPr>
          <a:xfrm>
            <a:off x="4067944" y="2492896"/>
            <a:ext cx="3888432" cy="2554545"/>
          </a:xfrm>
          <a:prstGeom prst="rect">
            <a:avLst/>
          </a:prstGeom>
          <a:noFill/>
        </p:spPr>
        <p:txBody>
          <a:bodyPr wrap="square" rtlCol="0">
            <a:spAutoFit/>
          </a:bodyPr>
          <a:lstStyle/>
          <a:p>
            <a:r>
              <a:rPr lang="en-CA" sz="3200" dirty="0">
                <a:solidFill>
                  <a:schemeClr val="tx1">
                    <a:lumMod val="10000"/>
                    <a:lumOff val="90000"/>
                  </a:schemeClr>
                </a:solidFill>
              </a:rPr>
              <a:t>“It’s not the load that breaks you down.  It’s the way you carry it.” </a:t>
            </a:r>
          </a:p>
          <a:p>
            <a:r>
              <a:rPr lang="en-US" sz="3200" dirty="0">
                <a:solidFill>
                  <a:schemeClr val="tx1">
                    <a:lumMod val="10000"/>
                    <a:lumOff val="90000"/>
                  </a:schemeClr>
                </a:solidFill>
              </a:rPr>
              <a:t>			Lena Horne</a:t>
            </a:r>
            <a:endParaRPr lang="en-CA" sz="3200" dirty="0">
              <a:solidFill>
                <a:schemeClr val="tx1">
                  <a:lumMod val="10000"/>
                  <a:lumOff val="90000"/>
                </a:schemeClr>
              </a:solidFill>
            </a:endParaRPr>
          </a:p>
        </p:txBody>
      </p:sp>
    </p:spTree>
    <p:extLst>
      <p:ext uri="{BB962C8B-B14F-4D97-AF65-F5344CB8AC3E}">
        <p14:creationId xmlns:p14="http://schemas.microsoft.com/office/powerpoint/2010/main" val="105660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80" y="1552228"/>
            <a:ext cx="8229600" cy="1143000"/>
          </a:xfrm>
        </p:spPr>
        <p:txBody>
          <a:bodyPr>
            <a:noAutofit/>
          </a:bodyPr>
          <a:lstStyle/>
          <a:p>
            <a:r>
              <a:rPr lang="en-US" sz="4400" dirty="0"/>
              <a:t>Five Characteristics of </a:t>
            </a:r>
            <a:br>
              <a:rPr lang="en-US" sz="4400" dirty="0"/>
            </a:br>
            <a:r>
              <a:rPr lang="en-US" sz="4400" dirty="0"/>
              <a:t>Resilient People </a:t>
            </a:r>
            <a:br>
              <a:rPr lang="en-US" sz="4400" dirty="0"/>
            </a:br>
            <a:endParaRPr lang="en-US" sz="4400" dirty="0"/>
          </a:p>
        </p:txBody>
      </p:sp>
      <p:sp>
        <p:nvSpPr>
          <p:cNvPr id="3" name="Content Placeholder 2"/>
          <p:cNvSpPr>
            <a:spLocks noGrp="1"/>
          </p:cNvSpPr>
          <p:nvPr>
            <p:ph idx="1"/>
          </p:nvPr>
        </p:nvSpPr>
        <p:spPr/>
        <p:txBody>
          <a:bodyPr/>
          <a:lstStyle/>
          <a:p>
            <a:endParaRPr lang="en-US" dirty="0"/>
          </a:p>
          <a:p>
            <a:r>
              <a:rPr lang="en-US" sz="3200" dirty="0"/>
              <a:t>Optimistic / Positive</a:t>
            </a:r>
          </a:p>
          <a:p>
            <a:r>
              <a:rPr lang="en-US" sz="3200" dirty="0"/>
              <a:t>Focused</a:t>
            </a:r>
          </a:p>
          <a:p>
            <a:r>
              <a:rPr lang="en-US" sz="3200" dirty="0"/>
              <a:t>Flexible</a:t>
            </a:r>
          </a:p>
          <a:p>
            <a:r>
              <a:rPr lang="en-US" sz="3200" dirty="0"/>
              <a:t>Organized </a:t>
            </a:r>
          </a:p>
          <a:p>
            <a:r>
              <a:rPr lang="en-US" sz="3200" dirty="0"/>
              <a:t>Proactive</a:t>
            </a:r>
          </a:p>
        </p:txBody>
      </p:sp>
    </p:spTree>
    <p:extLst>
      <p:ext uri="{BB962C8B-B14F-4D97-AF65-F5344CB8AC3E}">
        <p14:creationId xmlns:p14="http://schemas.microsoft.com/office/powerpoint/2010/main" val="29726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1268760"/>
            <a:ext cx="8856984" cy="1143000"/>
          </a:xfrm>
        </p:spPr>
        <p:txBody>
          <a:bodyPr>
            <a:normAutofit fontScale="90000"/>
          </a:bodyPr>
          <a:lstStyle/>
          <a:p>
            <a:pPr algn="ctr"/>
            <a:r>
              <a:rPr lang="en-CA" sz="5400" dirty="0"/>
              <a:t>5 Ways to Build Resilience in Your Team</a:t>
            </a:r>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6" name="Rectangle 5"/>
          <p:cNvSpPr/>
          <p:nvPr/>
        </p:nvSpPr>
        <p:spPr>
          <a:xfrm>
            <a:off x="467544" y="2475133"/>
            <a:ext cx="8064896" cy="3539430"/>
          </a:xfrm>
          <a:prstGeom prst="rect">
            <a:avLst/>
          </a:prstGeom>
        </p:spPr>
        <p:txBody>
          <a:bodyPr wrap="square">
            <a:spAutoFit/>
          </a:bodyPr>
          <a:lstStyle/>
          <a:p>
            <a:r>
              <a:rPr lang="en-CA" sz="2800" dirty="0"/>
              <a:t>1. Build your own personal resilience.</a:t>
            </a:r>
          </a:p>
          <a:p>
            <a:r>
              <a:rPr lang="en-CA" sz="2800" dirty="0"/>
              <a:t>2. Encourage autonomy and flexibility.</a:t>
            </a:r>
          </a:p>
          <a:p>
            <a:r>
              <a:rPr lang="en-CA" sz="2800" dirty="0"/>
              <a:t>3. Help employees deal with adversity and 	manage change.</a:t>
            </a:r>
          </a:p>
          <a:p>
            <a:r>
              <a:rPr lang="en-CA" sz="2800" dirty="0"/>
              <a:t>4. Provide opportunities for ongoing learning.</a:t>
            </a:r>
          </a:p>
          <a:p>
            <a:r>
              <a:rPr lang="en-CA" sz="2800" dirty="0"/>
              <a:t>5. Help employees find a sense of meaning in 	their work and the value of their 	contributions.</a:t>
            </a:r>
          </a:p>
        </p:txBody>
      </p:sp>
      <p:sp>
        <p:nvSpPr>
          <p:cNvPr id="8" name="TextBox 7"/>
          <p:cNvSpPr txBox="1"/>
          <p:nvPr/>
        </p:nvSpPr>
        <p:spPr>
          <a:xfrm>
            <a:off x="755576" y="6201018"/>
            <a:ext cx="4591954" cy="215444"/>
          </a:xfrm>
          <a:prstGeom prst="rect">
            <a:avLst/>
          </a:prstGeom>
          <a:noFill/>
        </p:spPr>
        <p:txBody>
          <a:bodyPr wrap="square" rtlCol="0">
            <a:spAutoFit/>
          </a:bodyPr>
          <a:lstStyle/>
          <a:p>
            <a:r>
              <a:rPr lang="en-CA" sz="800" dirty="0"/>
              <a:t>https://portal.lifeworks.com/portal/viewers/HPSArticle.aspx?HPSMaterialID=14173</a:t>
            </a:r>
          </a:p>
        </p:txBody>
      </p:sp>
    </p:spTree>
    <p:extLst>
      <p:ext uri="{BB962C8B-B14F-4D97-AF65-F5344CB8AC3E}">
        <p14:creationId xmlns:p14="http://schemas.microsoft.com/office/powerpoint/2010/main" val="113945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28562"/>
            <a:ext cx="5112568" cy="5998248"/>
          </a:xfrm>
          <a:prstGeom prst="rect">
            <a:avLst/>
          </a:prstGeom>
        </p:spPr>
      </p:pic>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6" name="Rectangle 5"/>
          <p:cNvSpPr/>
          <p:nvPr/>
        </p:nvSpPr>
        <p:spPr>
          <a:xfrm>
            <a:off x="3940486" y="1052736"/>
            <a:ext cx="5620644" cy="4093428"/>
          </a:xfrm>
          <a:prstGeom prst="rect">
            <a:avLst/>
          </a:prstGeom>
        </p:spPr>
        <p:txBody>
          <a:bodyPr wrap="square">
            <a:spAutoFit/>
          </a:bodyPr>
          <a:lstStyle/>
          <a:p>
            <a:r>
              <a:rPr lang="en-CA" sz="3200" dirty="0"/>
              <a:t>Build your own personal resilience.</a:t>
            </a:r>
          </a:p>
          <a:p>
            <a:pPr lvl="1"/>
            <a:r>
              <a:rPr lang="en-US" sz="2800" dirty="0"/>
              <a:t>1. You can’t build a resilient team unless you’re resilient yourself.</a:t>
            </a:r>
          </a:p>
          <a:p>
            <a:pPr lvl="1"/>
            <a:r>
              <a:rPr lang="en-US" sz="2800" dirty="0"/>
              <a:t> 2. Take care of yourself           during stressful times</a:t>
            </a:r>
            <a:r>
              <a:rPr lang="en-CA" sz="2800" dirty="0"/>
              <a:t>.</a:t>
            </a:r>
          </a:p>
          <a:p>
            <a:pPr lvl="1"/>
            <a:r>
              <a:rPr lang="en-US" sz="2800" dirty="0"/>
              <a:t> 3. Be familiar with the symptoms of stress</a:t>
            </a:r>
          </a:p>
        </p:txBody>
      </p:sp>
    </p:spTree>
    <p:extLst>
      <p:ext uri="{BB962C8B-B14F-4D97-AF65-F5344CB8AC3E}">
        <p14:creationId xmlns:p14="http://schemas.microsoft.com/office/powerpoint/2010/main" val="3706739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6" name="Rectangle 5"/>
          <p:cNvSpPr/>
          <p:nvPr/>
        </p:nvSpPr>
        <p:spPr>
          <a:xfrm>
            <a:off x="3347864" y="1484784"/>
            <a:ext cx="5620644" cy="3231654"/>
          </a:xfrm>
          <a:prstGeom prst="rect">
            <a:avLst/>
          </a:prstGeom>
        </p:spPr>
        <p:txBody>
          <a:bodyPr wrap="square">
            <a:spAutoFit/>
          </a:bodyPr>
          <a:lstStyle/>
          <a:p>
            <a:r>
              <a:rPr lang="en-CA" sz="3200" dirty="0"/>
              <a:t>Encourage autonomy and flexibility.</a:t>
            </a:r>
          </a:p>
          <a:p>
            <a:pPr lvl="1"/>
            <a:r>
              <a:rPr lang="en-US" sz="2800" dirty="0"/>
              <a:t>1. Encourage individual and team problem-solving.</a:t>
            </a:r>
          </a:p>
          <a:p>
            <a:pPr lvl="1"/>
            <a:r>
              <a:rPr lang="en-US" sz="2800" dirty="0"/>
              <a:t>2. Encourage decision making.</a:t>
            </a:r>
          </a:p>
          <a:p>
            <a:pPr lvl="1"/>
            <a:r>
              <a:rPr lang="en-US" sz="2800" dirty="0"/>
              <a:t>3. Encourage flexibility.</a:t>
            </a:r>
          </a:p>
        </p:txBody>
      </p:sp>
      <p:pic>
        <p:nvPicPr>
          <p:cNvPr id="2" name="Picture 1"/>
          <p:cNvPicPr>
            <a:picLocks noChangeAspect="1"/>
          </p:cNvPicPr>
          <p:nvPr/>
        </p:nvPicPr>
        <p:blipFill>
          <a:blip r:embed="rId3"/>
          <a:stretch>
            <a:fillRect/>
          </a:stretch>
        </p:blipFill>
        <p:spPr>
          <a:xfrm>
            <a:off x="136310" y="3897191"/>
            <a:ext cx="3679070" cy="2670200"/>
          </a:xfrm>
          <a:prstGeom prst="rect">
            <a:avLst/>
          </a:prstGeom>
        </p:spPr>
      </p:pic>
    </p:spTree>
    <p:extLst>
      <p:ext uri="{BB962C8B-B14F-4D97-AF65-F5344CB8AC3E}">
        <p14:creationId xmlns:p14="http://schemas.microsoft.com/office/powerpoint/2010/main" val="453181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08104" y="4195577"/>
            <a:ext cx="3275856" cy="2183904"/>
          </a:xfrm>
          <a:prstGeom prst="rect">
            <a:avLst/>
          </a:prstGeom>
        </p:spPr>
      </p:pic>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6" name="Rectangle 5"/>
          <p:cNvSpPr/>
          <p:nvPr/>
        </p:nvSpPr>
        <p:spPr>
          <a:xfrm>
            <a:off x="611560" y="1268760"/>
            <a:ext cx="7488832" cy="2862322"/>
          </a:xfrm>
          <a:prstGeom prst="rect">
            <a:avLst/>
          </a:prstGeom>
        </p:spPr>
        <p:txBody>
          <a:bodyPr wrap="square">
            <a:spAutoFit/>
          </a:bodyPr>
          <a:lstStyle/>
          <a:p>
            <a:r>
              <a:rPr lang="en-CA" sz="2800" dirty="0"/>
              <a:t>Help employees deal with adversity and manage change.</a:t>
            </a:r>
          </a:p>
          <a:p>
            <a:pPr lvl="1"/>
            <a:r>
              <a:rPr lang="en-US" sz="2400" dirty="0"/>
              <a:t>1. Meet with employees when a change is taking place in the organization</a:t>
            </a:r>
          </a:p>
          <a:p>
            <a:pPr lvl="1"/>
            <a:r>
              <a:rPr lang="en-US" sz="2400" dirty="0"/>
              <a:t>2. Be an effective and diligent listener and communicator during times of change.</a:t>
            </a:r>
          </a:p>
          <a:p>
            <a:pPr lvl="1"/>
            <a:r>
              <a:rPr lang="en-US" sz="2400" dirty="0"/>
              <a:t>3. Help people take control of the situation</a:t>
            </a:r>
            <a:r>
              <a:rPr lang="en-US" sz="2800" dirty="0"/>
              <a:t>.</a:t>
            </a:r>
          </a:p>
        </p:txBody>
      </p:sp>
    </p:spTree>
    <p:extLst>
      <p:ext uri="{BB962C8B-B14F-4D97-AF65-F5344CB8AC3E}">
        <p14:creationId xmlns:p14="http://schemas.microsoft.com/office/powerpoint/2010/main" val="2178633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364088" y="4335851"/>
            <a:ext cx="3383868" cy="2255912"/>
          </a:xfrm>
          <a:prstGeom prst="rect">
            <a:avLst/>
          </a:prstGeom>
        </p:spPr>
      </p:pic>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6" name="Rectangle 5"/>
          <p:cNvSpPr/>
          <p:nvPr/>
        </p:nvSpPr>
        <p:spPr>
          <a:xfrm>
            <a:off x="107504" y="620688"/>
            <a:ext cx="7420844" cy="4093428"/>
          </a:xfrm>
          <a:prstGeom prst="rect">
            <a:avLst/>
          </a:prstGeom>
        </p:spPr>
        <p:txBody>
          <a:bodyPr wrap="square">
            <a:spAutoFit/>
          </a:bodyPr>
          <a:lstStyle/>
          <a:p>
            <a:r>
              <a:rPr lang="en-CA" sz="3200" dirty="0"/>
              <a:t>Provide opportunities for ongoing learning.</a:t>
            </a:r>
          </a:p>
          <a:p>
            <a:pPr lvl="1"/>
            <a:r>
              <a:rPr lang="en-US" sz="2800" dirty="0"/>
              <a:t>1. Provide employees with learning opportunities.</a:t>
            </a:r>
          </a:p>
          <a:p>
            <a:pPr lvl="1"/>
            <a:r>
              <a:rPr lang="en-US" sz="2800" dirty="0"/>
              <a:t>2. Help employees find mentors and a network of support within the organization.</a:t>
            </a:r>
          </a:p>
          <a:p>
            <a:pPr lvl="1"/>
            <a:r>
              <a:rPr lang="en-US" sz="2800" dirty="0"/>
              <a:t>3. Provide opportunities for training and retraining.</a:t>
            </a:r>
          </a:p>
        </p:txBody>
      </p:sp>
    </p:spTree>
    <p:extLst>
      <p:ext uri="{BB962C8B-B14F-4D97-AF65-F5344CB8AC3E}">
        <p14:creationId xmlns:p14="http://schemas.microsoft.com/office/powerpoint/2010/main" val="2395447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744"/>
            <a:ext cx="8147051" cy="4160912"/>
          </a:xfrm>
        </p:spPr>
        <p:txBody>
          <a:bodyPr>
            <a:normAutofit fontScale="90000"/>
          </a:bodyPr>
          <a:lstStyle/>
          <a:p>
            <a:r>
              <a:rPr lang="en-CA" sz="2400" dirty="0">
                <a:cs typeface="Trebuchet MS"/>
              </a:rPr>
              <a:t>W</a:t>
            </a:r>
            <a:r>
              <a:rPr sz="2400" dirty="0" err="1">
                <a:cs typeface="Trebuchet MS"/>
              </a:rPr>
              <a:t>orkplace</a:t>
            </a:r>
            <a:r>
              <a:rPr sz="2400" dirty="0">
                <a:cs typeface="Trebuchet MS"/>
              </a:rPr>
              <a:t> Education Manitoba would like to express appreciation to the following for supporting the development of this </a:t>
            </a:r>
            <a:r>
              <a:rPr lang="en-CA" sz="2400" dirty="0">
                <a:cs typeface="Trebuchet MS"/>
              </a:rPr>
              <a:t>Continuous Learning</a:t>
            </a:r>
            <a:r>
              <a:rPr sz="2400" dirty="0">
                <a:cs typeface="Trebuchet MS"/>
              </a:rPr>
              <a:t> </a:t>
            </a:r>
            <a:r>
              <a:rPr lang="en-CA" sz="2400" dirty="0">
                <a:cs typeface="Trebuchet MS"/>
              </a:rPr>
              <a:t>Skills</a:t>
            </a:r>
            <a:r>
              <a:rPr sz="2400" dirty="0">
                <a:cs typeface="Trebuchet MS"/>
              </a:rPr>
              <a:t> curriculum:</a:t>
            </a:r>
            <a:br>
              <a:rPr lang="en-CA" sz="2400" dirty="0">
                <a:cs typeface="Trebuchet MS"/>
              </a:rPr>
            </a:br>
            <a:br>
              <a:rPr lang="en-CA" sz="2400" dirty="0">
                <a:cs typeface="Trebuchet MS"/>
              </a:rPr>
            </a:br>
            <a:r>
              <a:rPr lang="en-CA" sz="2400" b="1" dirty="0">
                <a:cs typeface="Trebuchet MS"/>
              </a:rPr>
              <a:t>Employment and Social Development Canada </a:t>
            </a:r>
            <a:r>
              <a:rPr lang="en-CA" sz="2400" dirty="0">
                <a:cs typeface="Trebuchet MS"/>
              </a:rPr>
              <a:t>(ERSDC) and </a:t>
            </a:r>
            <a:br>
              <a:rPr lang="en-CA" sz="2400" dirty="0">
                <a:cs typeface="Trebuchet MS"/>
              </a:rPr>
            </a:br>
            <a:r>
              <a:rPr lang="en-CA" sz="2400" b="1" dirty="0">
                <a:cs typeface="Trebuchet MS"/>
              </a:rPr>
              <a:t>Manitoba Education and Training</a:t>
            </a:r>
            <a:r>
              <a:rPr lang="en-CA" sz="2400" dirty="0">
                <a:cs typeface="Trebuchet MS"/>
              </a:rPr>
              <a:t>.</a:t>
            </a:r>
            <a:br>
              <a:rPr lang="en-CA" sz="2400" dirty="0">
                <a:cs typeface="Trebuchet MS"/>
              </a:rPr>
            </a:br>
            <a:br>
              <a:rPr lang="en-CA" sz="2400" dirty="0">
                <a:cs typeface="Trebuchet MS"/>
              </a:rPr>
            </a:br>
            <a:r>
              <a:rPr lang="en-CA" sz="2400" dirty="0">
                <a:cs typeface="Trebuchet MS"/>
              </a:rPr>
              <a:t>This project </a:t>
            </a:r>
            <a:r>
              <a:rPr sz="2400" dirty="0">
                <a:cs typeface="Trebuchet MS"/>
              </a:rPr>
              <a:t>was jointly funded through Human Resources Skills Development Canada and Entrepreneurship Training and Trade.</a:t>
            </a:r>
            <a:br>
              <a:rPr lang="en-CA" sz="2400" dirty="0">
                <a:cs typeface="Trebuchet MS"/>
              </a:rPr>
            </a:br>
            <a:br>
              <a:rPr lang="en-CA" sz="2400" dirty="0">
                <a:cs typeface="Trebuchet MS"/>
              </a:rPr>
            </a:br>
            <a:r>
              <a:rPr sz="1800" dirty="0">
                <a:cs typeface="Trebuchet MS"/>
              </a:rPr>
              <a:t>For more information, visit </a:t>
            </a:r>
            <a:r>
              <a:rPr sz="1800" dirty="0">
                <a:cs typeface="Trebuchet MS"/>
                <a:hlinkClick r:id="rId3"/>
              </a:rPr>
              <a:t>www.wem.mb.ca</a:t>
            </a:r>
            <a:r>
              <a:rPr sz="1800" dirty="0">
                <a:cs typeface="Trebuchet MS"/>
              </a:rPr>
              <a:t> or contact </a:t>
            </a:r>
            <a:r>
              <a:rPr sz="1800" dirty="0">
                <a:cs typeface="Trebuchet MS"/>
                <a:hlinkClick r:id="rId4"/>
              </a:rPr>
              <a:t>info@wem.mb.ca</a:t>
            </a:r>
            <a:endParaRPr lang="en-US" sz="1800" dirty="0">
              <a:cs typeface="Trebuchet MS"/>
            </a:endParaRPr>
          </a:p>
        </p:txBody>
      </p:sp>
      <p:sp>
        <p:nvSpPr>
          <p:cNvPr id="9" name="Rectangle 8"/>
          <p:cNvSpPr/>
          <p:nvPr/>
        </p:nvSpPr>
        <p:spPr>
          <a:xfrm>
            <a:off x="26604" y="6611779"/>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Tree>
    <p:extLst>
      <p:ext uri="{BB962C8B-B14F-4D97-AF65-F5344CB8AC3E}">
        <p14:creationId xmlns:p14="http://schemas.microsoft.com/office/powerpoint/2010/main" val="3132833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6" name="Rectangle 5"/>
          <p:cNvSpPr/>
          <p:nvPr/>
        </p:nvSpPr>
        <p:spPr>
          <a:xfrm>
            <a:off x="323528" y="1052736"/>
            <a:ext cx="6336704" cy="4093428"/>
          </a:xfrm>
          <a:prstGeom prst="rect">
            <a:avLst/>
          </a:prstGeom>
        </p:spPr>
        <p:txBody>
          <a:bodyPr wrap="square">
            <a:spAutoFit/>
          </a:bodyPr>
          <a:lstStyle/>
          <a:p>
            <a:r>
              <a:rPr lang="en-CA" sz="3200" dirty="0"/>
              <a:t>Help individuals find a sense of meaning in their work.</a:t>
            </a:r>
          </a:p>
          <a:p>
            <a:pPr lvl="1"/>
            <a:r>
              <a:rPr lang="en-US" sz="2800" dirty="0"/>
              <a:t>1. Help individuals and the group see the value they bring to the organization.</a:t>
            </a:r>
          </a:p>
          <a:p>
            <a:pPr lvl="1"/>
            <a:r>
              <a:rPr lang="en-US" sz="2800" dirty="0"/>
              <a:t>2. Provide opportunities for people-time.</a:t>
            </a:r>
          </a:p>
          <a:p>
            <a:pPr lvl="1"/>
            <a:r>
              <a:rPr lang="en-US" sz="2800" dirty="0"/>
              <a:t>3. Help people feel appreciated.</a:t>
            </a:r>
          </a:p>
          <a:p>
            <a:pPr lvl="1"/>
            <a:endParaRPr lang="en-US" sz="2800" dirty="0"/>
          </a:p>
        </p:txBody>
      </p:sp>
      <p:pic>
        <p:nvPicPr>
          <p:cNvPr id="2" name="Picture 1"/>
          <p:cNvPicPr>
            <a:picLocks noChangeAspect="1"/>
          </p:cNvPicPr>
          <p:nvPr/>
        </p:nvPicPr>
        <p:blipFill>
          <a:blip r:embed="rId3"/>
          <a:stretch>
            <a:fillRect/>
          </a:stretch>
        </p:blipFill>
        <p:spPr>
          <a:xfrm>
            <a:off x="5796136" y="2132856"/>
            <a:ext cx="2924944" cy="2924944"/>
          </a:xfrm>
          <a:prstGeom prst="rect">
            <a:avLst/>
          </a:prstGeom>
        </p:spPr>
      </p:pic>
    </p:spTree>
    <p:extLst>
      <p:ext uri="{BB962C8B-B14F-4D97-AF65-F5344CB8AC3E}">
        <p14:creationId xmlns:p14="http://schemas.microsoft.com/office/powerpoint/2010/main" val="1773800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8229600" cy="1143000"/>
          </a:xfrm>
        </p:spPr>
        <p:txBody>
          <a:bodyPr/>
          <a:lstStyle/>
          <a:p>
            <a:r>
              <a:rPr lang="en-US" dirty="0"/>
              <a:t>Review </a:t>
            </a:r>
          </a:p>
        </p:txBody>
      </p:sp>
      <p:sp>
        <p:nvSpPr>
          <p:cNvPr id="3" name="Content Placeholder 2"/>
          <p:cNvSpPr>
            <a:spLocks noGrp="1"/>
          </p:cNvSpPr>
          <p:nvPr>
            <p:ph idx="1"/>
          </p:nvPr>
        </p:nvSpPr>
        <p:spPr/>
        <p:txBody>
          <a:bodyPr/>
          <a:lstStyle/>
          <a:p>
            <a:r>
              <a:rPr lang="en-US" dirty="0"/>
              <a:t>What is change?</a:t>
            </a:r>
          </a:p>
          <a:p>
            <a:r>
              <a:rPr lang="en-US" dirty="0"/>
              <a:t>Stages of change</a:t>
            </a:r>
          </a:p>
          <a:p>
            <a:r>
              <a:rPr lang="en-US" dirty="0"/>
              <a:t>Types of change</a:t>
            </a:r>
          </a:p>
          <a:p>
            <a:r>
              <a:rPr lang="en-US" dirty="0"/>
              <a:t>Benefits and Challenges of change</a:t>
            </a:r>
          </a:p>
          <a:p>
            <a:r>
              <a:rPr lang="en-US" dirty="0"/>
              <a:t>ADKAR</a:t>
            </a:r>
          </a:p>
          <a:p>
            <a:r>
              <a:rPr lang="en-US" dirty="0"/>
              <a:t>Continuous Learning/Culture of Learning</a:t>
            </a:r>
          </a:p>
          <a:p>
            <a:r>
              <a:rPr lang="en-US" dirty="0"/>
              <a:t>What is resilience?</a:t>
            </a:r>
          </a:p>
          <a:p>
            <a:r>
              <a:rPr lang="en-US" dirty="0"/>
              <a:t>Qualities of resilient people</a:t>
            </a:r>
          </a:p>
          <a:p>
            <a:r>
              <a:rPr lang="en-US" dirty="0"/>
              <a:t>Characteristics of resilient people</a:t>
            </a:r>
          </a:p>
          <a:p>
            <a:endParaRPr lang="en-US" dirty="0"/>
          </a:p>
          <a:p>
            <a:pPr marL="0" indent="0">
              <a:buNone/>
            </a:pPr>
            <a:endParaRPr lang="en-US" dirty="0"/>
          </a:p>
        </p:txBody>
      </p:sp>
    </p:spTree>
    <p:extLst>
      <p:ext uri="{BB962C8B-B14F-4D97-AF65-F5344CB8AC3E}">
        <p14:creationId xmlns:p14="http://schemas.microsoft.com/office/powerpoint/2010/main" val="472947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4324" y="5071284"/>
            <a:ext cx="2547588" cy="1540495"/>
          </a:xfrm>
          <a:prstGeom prst="rect">
            <a:avLst/>
          </a:prstGeom>
        </p:spPr>
      </p:pic>
      <p:sp>
        <p:nvSpPr>
          <p:cNvPr id="7" name="TextBox 6"/>
          <p:cNvSpPr txBox="1"/>
          <p:nvPr/>
        </p:nvSpPr>
        <p:spPr>
          <a:xfrm>
            <a:off x="542329" y="2348880"/>
            <a:ext cx="7992888" cy="2308324"/>
          </a:xfrm>
          <a:prstGeom prst="rect">
            <a:avLst/>
          </a:prstGeom>
          <a:noFill/>
        </p:spPr>
        <p:txBody>
          <a:bodyPr wrap="square" rtlCol="0">
            <a:spAutoFit/>
          </a:bodyPr>
          <a:lstStyle/>
          <a:p>
            <a:pPr algn="ctr"/>
            <a:r>
              <a:rPr lang="en-US" sz="3600" dirty="0"/>
              <a:t>My Action Plan for Building Resilience</a:t>
            </a:r>
          </a:p>
          <a:p>
            <a:pPr algn="ctr"/>
            <a:endParaRPr lang="en-CA" sz="3600" dirty="0"/>
          </a:p>
          <a:p>
            <a:pPr algn="ctr"/>
            <a:endParaRPr lang="en-CA" sz="36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spTree>
    <p:extLst>
      <p:ext uri="{BB962C8B-B14F-4D97-AF65-F5344CB8AC3E}">
        <p14:creationId xmlns:p14="http://schemas.microsoft.com/office/powerpoint/2010/main" val="212543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CA" dirty="0"/>
              <a:t>Questions?</a:t>
            </a:r>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pic>
        <p:nvPicPr>
          <p:cNvPr id="4" name="Picture 3"/>
          <p:cNvPicPr>
            <a:picLocks noChangeAspect="1"/>
          </p:cNvPicPr>
          <p:nvPr/>
        </p:nvPicPr>
        <p:blipFill>
          <a:blip r:embed="rId3"/>
          <a:stretch>
            <a:fillRect/>
          </a:stretch>
        </p:blipFill>
        <p:spPr>
          <a:xfrm>
            <a:off x="2627784" y="2132856"/>
            <a:ext cx="3895794" cy="3905438"/>
          </a:xfrm>
          <a:prstGeom prst="rect">
            <a:avLst/>
          </a:prstGeom>
        </p:spPr>
      </p:pic>
    </p:spTree>
    <p:extLst>
      <p:ext uri="{BB962C8B-B14F-4D97-AF65-F5344CB8AC3E}">
        <p14:creationId xmlns:p14="http://schemas.microsoft.com/office/powerpoint/2010/main" val="1288599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564904"/>
            <a:ext cx="8229600" cy="1143000"/>
          </a:xfrm>
        </p:spPr>
        <p:txBody>
          <a:bodyPr/>
          <a:lstStyle/>
          <a:p>
            <a:pPr algn="ctr"/>
            <a:r>
              <a:rPr lang="en-CA" dirty="0"/>
              <a:t>Thank You!</a:t>
            </a:r>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Tree>
    <p:extLst>
      <p:ext uri="{BB962C8B-B14F-4D97-AF65-F5344CB8AC3E}">
        <p14:creationId xmlns:p14="http://schemas.microsoft.com/office/powerpoint/2010/main" val="383579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srcRect/>
          <a:stretch>
            <a:fillRect/>
          </a:stretch>
        </p:blipFill>
        <p:spPr bwMode="auto">
          <a:xfrm>
            <a:off x="498349" y="5373216"/>
            <a:ext cx="1841403" cy="1027584"/>
          </a:xfrm>
          <a:prstGeom prst="rect">
            <a:avLst/>
          </a:prstGeom>
          <a:solidFill>
            <a:srgbClr val="FFFFFF"/>
          </a:solidFill>
          <a:ln w="9525">
            <a:noFill/>
            <a:miter lim="800000"/>
            <a:headEnd/>
            <a:tailEnd/>
          </a:ln>
        </p:spPr>
      </p:pic>
      <p:sp>
        <p:nvSpPr>
          <p:cNvPr id="2" name="TextBox 1"/>
          <p:cNvSpPr txBox="1"/>
          <p:nvPr/>
        </p:nvSpPr>
        <p:spPr>
          <a:xfrm>
            <a:off x="107504" y="1628800"/>
            <a:ext cx="8928992" cy="30469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4800" b="0" i="0" u="none" strike="noStrike" kern="0" cap="none" spc="0" normalizeH="0" baseline="0" noProof="0" dirty="0">
                <a:ln>
                  <a:noFill/>
                </a:ln>
                <a:solidFill>
                  <a:srgbClr val="204216"/>
                </a:solidFill>
                <a:effectLst/>
                <a:uLnTx/>
                <a:uFillTx/>
              </a:rPr>
              <a:t>Welcome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4800" b="0" i="0" u="none" strike="noStrike" kern="0" cap="none" spc="0" normalizeH="0" baseline="0" noProof="0" dirty="0">
                <a:ln>
                  <a:noFill/>
                </a:ln>
                <a:solidFill>
                  <a:srgbClr val="204216"/>
                </a:solidFill>
                <a:effectLst/>
                <a:uLnTx/>
                <a:uFillTx/>
              </a:rPr>
              <a:t> Change Readiness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4800" b="0" i="0" u="none" strike="noStrike" kern="0" cap="none" spc="0" normalizeH="0" baseline="0" noProof="0" dirty="0">
              <a:ln>
                <a:noFill/>
              </a:ln>
              <a:solidFill>
                <a:srgbClr val="204216"/>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4800" kern="0" dirty="0">
                <a:solidFill>
                  <a:srgbClr val="204216"/>
                </a:solidFill>
              </a:rPr>
              <a:t>Building Resilience</a:t>
            </a:r>
            <a:endParaRPr kumimoji="0" lang="en-CA" sz="4800" b="0" i="0" u="none" strike="noStrike" kern="0" cap="none" spc="0" normalizeH="0" baseline="0" noProof="0" dirty="0">
              <a:ln>
                <a:noFill/>
              </a:ln>
              <a:solidFill>
                <a:srgbClr val="204216"/>
              </a:solidFill>
              <a:effectLst/>
              <a:uLnTx/>
              <a:uFillTx/>
            </a:endParaRPr>
          </a:p>
        </p:txBody>
      </p:sp>
      <p:sp>
        <p:nvSpPr>
          <p:cNvPr id="3" name="Rectangle 2"/>
          <p:cNvSpPr/>
          <p:nvPr/>
        </p:nvSpPr>
        <p:spPr>
          <a:xfrm>
            <a:off x="17058" y="6609693"/>
            <a:ext cx="392928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srgbClr val="5F5C64"/>
                </a:solidFill>
                <a:effectLst/>
                <a:uLnTx/>
                <a:uFillTx/>
              </a:rPr>
              <a:t>© 2016 Workplace Education Manitoba.  All Rights Reserved.</a:t>
            </a:r>
          </a:p>
        </p:txBody>
      </p:sp>
    </p:spTree>
    <p:extLst>
      <p:ext uri="{BB962C8B-B14F-4D97-AF65-F5344CB8AC3E}">
        <p14:creationId xmlns:p14="http://schemas.microsoft.com/office/powerpoint/2010/main" val="51581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Today’s 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9508530"/>
              </p:ext>
            </p:extLst>
          </p:nvPr>
        </p:nvGraphicFramePr>
        <p:xfrm>
          <a:off x="457200" y="1961304"/>
          <a:ext cx="8229600" cy="385721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805069081"/>
                    </a:ext>
                  </a:extLst>
                </a:gridCol>
                <a:gridCol w="4114800">
                  <a:extLst>
                    <a:ext uri="{9D8B030D-6E8A-4147-A177-3AD203B41FA5}">
                      <a16:colId xmlns:a16="http://schemas.microsoft.com/office/drawing/2014/main" val="2598176922"/>
                    </a:ext>
                  </a:extLst>
                </a:gridCol>
              </a:tblGrid>
              <a:tr h="321006">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58604609"/>
                  </a:ext>
                </a:extLst>
              </a:tr>
              <a:tr h="291056">
                <a:tc>
                  <a:txBody>
                    <a:bodyPr/>
                    <a:lstStyle/>
                    <a:p>
                      <a:r>
                        <a:rPr lang="en-CA" sz="1200" dirty="0"/>
                        <a:t>Introduction</a:t>
                      </a:r>
                      <a:r>
                        <a:rPr lang="en-CA" sz="1200" baseline="0" dirty="0"/>
                        <a:t> and Housekeeping</a:t>
                      </a:r>
                    </a:p>
                    <a:p>
                      <a:endParaRPr lang="en-CA" sz="1200" dirty="0"/>
                    </a:p>
                  </a:txBody>
                  <a:tcPr/>
                </a:tc>
                <a:tc>
                  <a:txBody>
                    <a:bodyPr/>
                    <a:lstStyle/>
                    <a:p>
                      <a:r>
                        <a:rPr lang="en-CA" sz="1200" dirty="0"/>
                        <a:t>3 minutes</a:t>
                      </a:r>
                    </a:p>
                  </a:txBody>
                  <a:tcPr/>
                </a:tc>
                <a:extLst>
                  <a:ext uri="{0D108BD9-81ED-4DB2-BD59-A6C34878D82A}">
                    <a16:rowId xmlns:a16="http://schemas.microsoft.com/office/drawing/2014/main" val="4067823655"/>
                  </a:ext>
                </a:extLst>
              </a:tr>
              <a:tr h="291056">
                <a:tc>
                  <a:txBody>
                    <a:bodyPr/>
                    <a:lstStyle/>
                    <a:p>
                      <a:r>
                        <a:rPr lang="en-CA" sz="1200" dirty="0"/>
                        <a:t>Ice</a:t>
                      </a:r>
                      <a:r>
                        <a:rPr lang="en-CA" sz="1200" baseline="0" dirty="0"/>
                        <a:t> Breaker</a:t>
                      </a:r>
                    </a:p>
                    <a:p>
                      <a:endParaRPr lang="en-CA" sz="1200" dirty="0"/>
                    </a:p>
                  </a:txBody>
                  <a:tcPr/>
                </a:tc>
                <a:tc>
                  <a:txBody>
                    <a:bodyPr/>
                    <a:lstStyle/>
                    <a:p>
                      <a:r>
                        <a:rPr lang="en-CA" sz="1200" baseline="0" dirty="0"/>
                        <a:t>5 </a:t>
                      </a:r>
                      <a:r>
                        <a:rPr lang="en-CA" sz="1200" dirty="0"/>
                        <a:t>minutes</a:t>
                      </a:r>
                    </a:p>
                  </a:txBody>
                  <a:tcPr/>
                </a:tc>
                <a:extLst>
                  <a:ext uri="{0D108BD9-81ED-4DB2-BD59-A6C34878D82A}">
                    <a16:rowId xmlns:a16="http://schemas.microsoft.com/office/drawing/2014/main" val="3698953568"/>
                  </a:ext>
                </a:extLst>
              </a:tr>
              <a:tr h="291056">
                <a:tc>
                  <a:txBody>
                    <a:bodyPr/>
                    <a:lstStyle/>
                    <a:p>
                      <a:r>
                        <a:rPr lang="en-US" sz="1200" dirty="0"/>
                        <a:t>What</a:t>
                      </a:r>
                      <a:r>
                        <a:rPr lang="en-US" sz="1200" baseline="0" dirty="0"/>
                        <a:t> is Resilience?</a:t>
                      </a:r>
                      <a:endParaRPr lang="en-CA" sz="1200" dirty="0"/>
                    </a:p>
                    <a:p>
                      <a:endParaRPr lang="en-CA" sz="1200" dirty="0"/>
                    </a:p>
                  </a:txBody>
                  <a:tcPr/>
                </a:tc>
                <a:tc>
                  <a:txBody>
                    <a:bodyPr/>
                    <a:lstStyle/>
                    <a:p>
                      <a:r>
                        <a:rPr lang="en-CA" sz="1200" dirty="0"/>
                        <a:t>5 minutes</a:t>
                      </a:r>
                    </a:p>
                  </a:txBody>
                  <a:tcPr/>
                </a:tc>
                <a:extLst>
                  <a:ext uri="{0D108BD9-81ED-4DB2-BD59-A6C34878D82A}">
                    <a16:rowId xmlns:a16="http://schemas.microsoft.com/office/drawing/2014/main" val="744300254"/>
                  </a:ext>
                </a:extLst>
              </a:tr>
              <a:tr h="291056">
                <a:tc>
                  <a:txBody>
                    <a:bodyPr/>
                    <a:lstStyle/>
                    <a:p>
                      <a:r>
                        <a:rPr lang="en-CA" sz="1200" dirty="0"/>
                        <a:t>Resilience and Change</a:t>
                      </a:r>
                      <a:endParaRPr lang="en-CA" sz="1200" baseline="0" dirty="0"/>
                    </a:p>
                    <a:p>
                      <a:endParaRPr lang="en-CA" sz="1200" dirty="0"/>
                    </a:p>
                  </a:txBody>
                  <a:tcPr/>
                </a:tc>
                <a:tc>
                  <a:txBody>
                    <a:bodyPr/>
                    <a:lstStyle/>
                    <a:p>
                      <a:r>
                        <a:rPr lang="en-CA" sz="1200" dirty="0"/>
                        <a:t> 20 minutes</a:t>
                      </a:r>
                    </a:p>
                  </a:txBody>
                  <a:tcPr/>
                </a:tc>
                <a:extLst>
                  <a:ext uri="{0D108BD9-81ED-4DB2-BD59-A6C34878D82A}">
                    <a16:rowId xmlns:a16="http://schemas.microsoft.com/office/drawing/2014/main" val="3521589069"/>
                  </a:ext>
                </a:extLst>
              </a:tr>
              <a:tr h="291056">
                <a:tc>
                  <a:txBody>
                    <a:bodyPr/>
                    <a:lstStyle/>
                    <a:p>
                      <a:r>
                        <a:rPr lang="en-CA" sz="1200" dirty="0"/>
                        <a:t>Developing Resilience</a:t>
                      </a:r>
                    </a:p>
                    <a:p>
                      <a:endParaRPr lang="en-CA" sz="1200" dirty="0"/>
                    </a:p>
                  </a:txBody>
                  <a:tcPr/>
                </a:tc>
                <a:tc>
                  <a:txBody>
                    <a:bodyPr/>
                    <a:lstStyle/>
                    <a:p>
                      <a:r>
                        <a:rPr lang="en-CA" sz="1200" dirty="0"/>
                        <a:t> 20 minutes</a:t>
                      </a:r>
                    </a:p>
                  </a:txBody>
                  <a:tcPr/>
                </a:tc>
                <a:extLst>
                  <a:ext uri="{0D108BD9-81ED-4DB2-BD59-A6C34878D82A}">
                    <a16:rowId xmlns:a16="http://schemas.microsoft.com/office/drawing/2014/main" val="1899567978"/>
                  </a:ext>
                </a:extLst>
              </a:tr>
              <a:tr h="291056">
                <a:tc>
                  <a:txBody>
                    <a:bodyPr/>
                    <a:lstStyle/>
                    <a:p>
                      <a:r>
                        <a:rPr lang="en-CA" sz="1200" dirty="0"/>
                        <a:t>BREAK</a:t>
                      </a:r>
                    </a:p>
                  </a:txBody>
                  <a:tcPr/>
                </a:tc>
                <a:tc>
                  <a:txBody>
                    <a:bodyPr/>
                    <a:lstStyle/>
                    <a:p>
                      <a:r>
                        <a:rPr lang="en-CA" sz="1200" dirty="0"/>
                        <a:t>10 minutes</a:t>
                      </a:r>
                    </a:p>
                  </a:txBody>
                  <a:tcPr/>
                </a:tc>
                <a:extLst>
                  <a:ext uri="{0D108BD9-81ED-4DB2-BD59-A6C34878D82A}">
                    <a16:rowId xmlns:a16="http://schemas.microsoft.com/office/drawing/2014/main" val="451582760"/>
                  </a:ext>
                </a:extLst>
              </a:tr>
              <a:tr h="291056">
                <a:tc>
                  <a:txBody>
                    <a:bodyPr/>
                    <a:lstStyle/>
                    <a:p>
                      <a:r>
                        <a:rPr lang="en-CA" sz="1200" dirty="0"/>
                        <a:t>Managing change</a:t>
                      </a:r>
                    </a:p>
                    <a:p>
                      <a:endParaRPr lang="en-CA" sz="1200" dirty="0"/>
                    </a:p>
                  </a:txBody>
                  <a:tcPr/>
                </a:tc>
                <a:tc>
                  <a:txBody>
                    <a:bodyPr/>
                    <a:lstStyle/>
                    <a:p>
                      <a:r>
                        <a:rPr lang="en-CA" sz="1200" dirty="0"/>
                        <a:t>30 minutes</a:t>
                      </a:r>
                    </a:p>
                  </a:txBody>
                  <a:tcPr/>
                </a:tc>
                <a:extLst>
                  <a:ext uri="{0D108BD9-81ED-4DB2-BD59-A6C34878D82A}">
                    <a16:rowId xmlns:a16="http://schemas.microsoft.com/office/drawing/2014/main" val="2415622105"/>
                  </a:ext>
                </a:extLst>
              </a:tr>
              <a:tr h="291056">
                <a:tc>
                  <a:txBody>
                    <a:bodyPr/>
                    <a:lstStyle/>
                    <a:p>
                      <a:r>
                        <a:rPr lang="en-CA" sz="1200" dirty="0"/>
                        <a:t>Conclusion/ Evaluation</a:t>
                      </a:r>
                    </a:p>
                    <a:p>
                      <a:endParaRPr lang="en-CA" sz="1200" dirty="0"/>
                    </a:p>
                  </a:txBody>
                  <a:tcPr/>
                </a:tc>
                <a:tc>
                  <a:txBody>
                    <a:bodyPr/>
                    <a:lstStyle/>
                    <a:p>
                      <a:r>
                        <a:rPr lang="en-CA" sz="1200" dirty="0"/>
                        <a:t>10 minutes</a:t>
                      </a:r>
                    </a:p>
                  </a:txBody>
                  <a:tcPr/>
                </a:tc>
                <a:extLst>
                  <a:ext uri="{0D108BD9-81ED-4DB2-BD59-A6C34878D82A}">
                    <a16:rowId xmlns:a16="http://schemas.microsoft.com/office/drawing/2014/main" val="1283524643"/>
                  </a:ext>
                </a:extLst>
              </a:tr>
            </a:tbl>
          </a:graphicData>
        </a:graphic>
      </p:graphicFrame>
      <p:sp>
        <p:nvSpPr>
          <p:cNvPr id="3" name="Rectangle 2"/>
          <p:cNvSpPr/>
          <p:nvPr/>
        </p:nvSpPr>
        <p:spPr>
          <a:xfrm>
            <a:off x="26604" y="6600728"/>
            <a:ext cx="392928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srgbClr val="49711E">
                    <a:lumMod val="50000"/>
                  </a:srgbClr>
                </a:solidFill>
                <a:effectLst/>
                <a:uLnTx/>
                <a:uFillTx/>
              </a:rPr>
              <a:t>© 2016 Workplace Education Manitoba.  All Rights Reserved.</a:t>
            </a:r>
          </a:p>
        </p:txBody>
      </p:sp>
    </p:spTree>
    <p:extLst>
      <p:ext uri="{BB962C8B-B14F-4D97-AF65-F5344CB8AC3E}">
        <p14:creationId xmlns:p14="http://schemas.microsoft.com/office/powerpoint/2010/main" val="410738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Session Objectives</a:t>
            </a:r>
          </a:p>
        </p:txBody>
      </p:sp>
      <p:sp>
        <p:nvSpPr>
          <p:cNvPr id="3" name="Content Placeholder 2"/>
          <p:cNvSpPr>
            <a:spLocks noGrp="1"/>
          </p:cNvSpPr>
          <p:nvPr>
            <p:ph idx="1"/>
          </p:nvPr>
        </p:nvSpPr>
        <p:spPr>
          <a:xfrm>
            <a:off x="323528" y="2127065"/>
            <a:ext cx="8229600" cy="4464496"/>
          </a:xfrm>
        </p:spPr>
        <p:txBody>
          <a:bodyPr>
            <a:normAutofit/>
          </a:bodyPr>
          <a:lstStyle/>
          <a:p>
            <a:pPr lvl="0"/>
            <a:r>
              <a:rPr lang="en-CA" sz="1800" dirty="0"/>
              <a:t>Discuss:</a:t>
            </a:r>
            <a:endParaRPr lang="en-CA" sz="1600" dirty="0"/>
          </a:p>
          <a:p>
            <a:pPr lvl="1"/>
            <a:r>
              <a:rPr lang="en-CA" sz="1600" dirty="0"/>
              <a:t>Resilience</a:t>
            </a:r>
            <a:endParaRPr lang="en-CA" sz="1400" dirty="0"/>
          </a:p>
          <a:p>
            <a:pPr lvl="1"/>
            <a:r>
              <a:rPr lang="en-CA" sz="1600" dirty="0"/>
              <a:t>How resilience is linked to change</a:t>
            </a:r>
            <a:endParaRPr lang="en-CA" sz="1400" dirty="0"/>
          </a:p>
          <a:p>
            <a:pPr lvl="1"/>
            <a:r>
              <a:rPr lang="en-CA" sz="1600" dirty="0"/>
              <a:t>Ways to build a resilient team</a:t>
            </a:r>
            <a:endParaRPr lang="en-CA" sz="1400" dirty="0"/>
          </a:p>
          <a:p>
            <a:pPr lvl="0"/>
            <a:r>
              <a:rPr lang="en-CA" sz="1800" dirty="0"/>
              <a:t>Define organizational resilience</a:t>
            </a:r>
            <a:endParaRPr lang="en-CA" sz="1600" dirty="0"/>
          </a:p>
          <a:p>
            <a:pPr lvl="0"/>
            <a:r>
              <a:rPr lang="en-CA" sz="1800" dirty="0"/>
              <a:t>Explain the qualities of resilience</a:t>
            </a:r>
          </a:p>
          <a:p>
            <a:pPr lvl="0"/>
            <a:r>
              <a:rPr lang="en-CA" sz="1800" dirty="0"/>
              <a:t>Strategies to manage change</a:t>
            </a:r>
            <a:endParaRPr lang="en-CA" sz="1600" dirty="0"/>
          </a:p>
          <a:p>
            <a:pPr lvl="0"/>
            <a:endParaRPr lang="en-CA" sz="3800" dirty="0"/>
          </a:p>
          <a:p>
            <a:pPr marL="0" indent="0">
              <a:buNone/>
            </a:pPr>
            <a:endParaRPr lang="en-CA" sz="3800" dirty="0"/>
          </a:p>
        </p:txBody>
      </p:sp>
      <p:sp>
        <p:nvSpPr>
          <p:cNvPr id="4" name="Rectangle 3"/>
          <p:cNvSpPr/>
          <p:nvPr/>
        </p:nvSpPr>
        <p:spPr>
          <a:xfrm>
            <a:off x="35568" y="6611779"/>
            <a:ext cx="392928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srgbClr val="49711E">
                    <a:lumMod val="50000"/>
                  </a:srgbClr>
                </a:solidFill>
                <a:effectLst/>
                <a:uLnTx/>
                <a:uFillTx/>
              </a:rPr>
              <a:t>© 2016 Workplace Education Manitoba.  All Rights Reserved.</a:t>
            </a:r>
          </a:p>
        </p:txBody>
      </p:sp>
    </p:spTree>
    <p:extLst>
      <p:ext uri="{BB962C8B-B14F-4D97-AF65-F5344CB8AC3E}">
        <p14:creationId xmlns:p14="http://schemas.microsoft.com/office/powerpoint/2010/main" val="282311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421" y="1124744"/>
            <a:ext cx="8856984" cy="854968"/>
          </a:xfrm>
        </p:spPr>
        <p:txBody>
          <a:bodyPr>
            <a:normAutofit fontScale="90000"/>
          </a:bodyPr>
          <a:lstStyle/>
          <a:p>
            <a:pPr algn="ctr"/>
            <a:r>
              <a:rPr lang="en-CA" sz="5400" dirty="0"/>
              <a:t>Remember?</a:t>
            </a:r>
          </a:p>
        </p:txBody>
      </p:sp>
      <p:sp>
        <p:nvSpPr>
          <p:cNvPr id="5" name="Rectangle 4"/>
          <p:cNvSpPr/>
          <p:nvPr/>
        </p:nvSpPr>
        <p:spPr>
          <a:xfrm>
            <a:off x="11205" y="6591763"/>
            <a:ext cx="3929281" cy="246221"/>
          </a:xfrm>
          <a:prstGeom prst="rect">
            <a:avLst/>
          </a:prstGeom>
        </p:spPr>
        <p:txBody>
          <a:bodyPr wrap="none">
            <a:spAutoFit/>
          </a:bodyPr>
          <a:lstStyle/>
          <a:p>
            <a:pPr lvl="0"/>
            <a:r>
              <a:rPr lang="en-CA" sz="1000" dirty="0">
                <a:solidFill>
                  <a:prstClr val="white">
                    <a:lumMod val="50000"/>
                  </a:prstClr>
                </a:solidFill>
              </a:rPr>
              <a:t>© 2016 Workplace Education Manitoba.  All Rights Reserved.</a:t>
            </a:r>
          </a:p>
        </p:txBody>
      </p:sp>
      <p:sp>
        <p:nvSpPr>
          <p:cNvPr id="2" name="TextBox 1"/>
          <p:cNvSpPr txBox="1"/>
          <p:nvPr/>
        </p:nvSpPr>
        <p:spPr>
          <a:xfrm>
            <a:off x="1043608" y="2313745"/>
            <a:ext cx="7200800" cy="646331"/>
          </a:xfrm>
          <a:prstGeom prst="rect">
            <a:avLst/>
          </a:prstGeom>
          <a:noFill/>
        </p:spPr>
        <p:txBody>
          <a:bodyPr wrap="square" rtlCol="0">
            <a:spAutoFit/>
          </a:bodyPr>
          <a:lstStyle/>
          <a:p>
            <a:pPr algn="ctr"/>
            <a:r>
              <a:rPr lang="en-CA" sz="3600" dirty="0"/>
              <a:t>What are the 5 building blocks?</a:t>
            </a:r>
          </a:p>
        </p:txBody>
      </p:sp>
      <p:pic>
        <p:nvPicPr>
          <p:cNvPr id="4" name="Picture 3"/>
          <p:cNvPicPr>
            <a:picLocks noChangeAspect="1"/>
          </p:cNvPicPr>
          <p:nvPr/>
        </p:nvPicPr>
        <p:blipFill>
          <a:blip r:embed="rId3"/>
          <a:stretch>
            <a:fillRect/>
          </a:stretch>
        </p:blipFill>
        <p:spPr>
          <a:xfrm>
            <a:off x="3115749" y="3294111"/>
            <a:ext cx="2952328" cy="2961568"/>
          </a:xfrm>
          <a:prstGeom prst="rect">
            <a:avLst/>
          </a:prstGeom>
        </p:spPr>
      </p:pic>
    </p:spTree>
    <p:extLst>
      <p:ext uri="{BB962C8B-B14F-4D97-AF65-F5344CB8AC3E}">
        <p14:creationId xmlns:p14="http://schemas.microsoft.com/office/powerpoint/2010/main" val="3725192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134" y="1303501"/>
            <a:ext cx="8229600" cy="649204"/>
          </a:xfrm>
        </p:spPr>
        <p:txBody>
          <a:bodyPr>
            <a:normAutofit fontScale="90000"/>
          </a:bodyPr>
          <a:lstStyle/>
          <a:p>
            <a:pPr algn="ctr"/>
            <a:r>
              <a:rPr lang="en-CA" sz="3600" dirty="0"/>
              <a:t>Icebreaker</a:t>
            </a:r>
            <a:br>
              <a:rPr lang="en-CA" sz="3600" dirty="0"/>
            </a:br>
            <a:endParaRPr lang="en-CA" sz="3600" dirty="0"/>
          </a:p>
        </p:txBody>
      </p:sp>
      <p:sp>
        <p:nvSpPr>
          <p:cNvPr id="6" name="Rectangle 5"/>
          <p:cNvSpPr/>
          <p:nvPr/>
        </p:nvSpPr>
        <p:spPr>
          <a:xfrm>
            <a:off x="26604" y="6611779"/>
            <a:ext cx="3929281" cy="24622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000" b="0" i="0" u="none" strike="noStrike" kern="0" cap="none" spc="0" normalizeH="0" baseline="0" noProof="0" dirty="0">
                <a:ln>
                  <a:noFill/>
                </a:ln>
                <a:solidFill>
                  <a:srgbClr val="49711E">
                    <a:lumMod val="50000"/>
                  </a:srgbClr>
                </a:solidFill>
                <a:effectLst/>
                <a:uLnTx/>
                <a:uFillTx/>
              </a:rPr>
              <a:t>© 2016 Workplace Education Manitoba.  All Rights Reserved.</a:t>
            </a:r>
          </a:p>
        </p:txBody>
      </p:sp>
      <p:pic>
        <p:nvPicPr>
          <p:cNvPr id="3" name="Picture 2"/>
          <p:cNvPicPr>
            <a:picLocks noChangeAspect="1"/>
          </p:cNvPicPr>
          <p:nvPr/>
        </p:nvPicPr>
        <p:blipFill>
          <a:blip r:embed="rId3"/>
          <a:stretch>
            <a:fillRect/>
          </a:stretch>
        </p:blipFill>
        <p:spPr>
          <a:xfrm>
            <a:off x="1043608" y="1988840"/>
            <a:ext cx="6588224" cy="3901464"/>
          </a:xfrm>
          <a:prstGeom prst="rect">
            <a:avLst/>
          </a:prstGeom>
        </p:spPr>
      </p:pic>
    </p:spTree>
    <p:extLst>
      <p:ext uri="{BB962C8B-B14F-4D97-AF65-F5344CB8AC3E}">
        <p14:creationId xmlns:p14="http://schemas.microsoft.com/office/powerpoint/2010/main" val="123266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552" y="1340768"/>
            <a:ext cx="7992888" cy="769441"/>
          </a:xfrm>
          <a:prstGeom prst="rect">
            <a:avLst/>
          </a:prstGeom>
          <a:noFill/>
        </p:spPr>
        <p:txBody>
          <a:bodyPr wrap="square" rtlCol="0">
            <a:spAutoFit/>
          </a:bodyPr>
          <a:lstStyle/>
          <a:p>
            <a:pPr algn="ctr"/>
            <a:r>
              <a:rPr lang="en-US" sz="4400" dirty="0"/>
              <a:t>Brainstorm</a:t>
            </a:r>
            <a:endParaRPr lang="en-CA" sz="4400" dirty="0"/>
          </a:p>
        </p:txBody>
      </p:sp>
      <p:sp>
        <p:nvSpPr>
          <p:cNvPr id="2" name="Rectangle 1"/>
          <p:cNvSpPr/>
          <p:nvPr/>
        </p:nvSpPr>
        <p:spPr>
          <a:xfrm>
            <a:off x="0" y="6616570"/>
            <a:ext cx="3929281" cy="246221"/>
          </a:xfrm>
          <a:prstGeom prst="rect">
            <a:avLst/>
          </a:prstGeom>
        </p:spPr>
        <p:txBody>
          <a:bodyPr wrap="none">
            <a:spAutoFit/>
          </a:bodyPr>
          <a:lstStyle/>
          <a:p>
            <a:pPr lvl="0" defTabSz="914400">
              <a:defRPr/>
            </a:pPr>
            <a:r>
              <a:rPr lang="en-CA" sz="1000" kern="0" dirty="0">
                <a:solidFill>
                  <a:prstClr val="white">
                    <a:lumMod val="50000"/>
                  </a:prstClr>
                </a:solidFill>
              </a:rPr>
              <a:t>© 2016 Workplace Education Manitoba.  All Rights Reserved.</a:t>
            </a:r>
          </a:p>
        </p:txBody>
      </p:sp>
      <p:pic>
        <p:nvPicPr>
          <p:cNvPr id="4" name="Picture 3"/>
          <p:cNvPicPr>
            <a:picLocks noChangeAspect="1"/>
          </p:cNvPicPr>
          <p:nvPr/>
        </p:nvPicPr>
        <p:blipFill>
          <a:blip r:embed="rId3"/>
          <a:stretch>
            <a:fillRect/>
          </a:stretch>
        </p:blipFill>
        <p:spPr>
          <a:xfrm>
            <a:off x="792728" y="2276872"/>
            <a:ext cx="3743268" cy="3743268"/>
          </a:xfrm>
          <a:prstGeom prst="rect">
            <a:avLst/>
          </a:prstGeom>
        </p:spPr>
      </p:pic>
      <p:sp>
        <p:nvSpPr>
          <p:cNvPr id="5" name="TextBox 4"/>
          <p:cNvSpPr txBox="1"/>
          <p:nvPr/>
        </p:nvSpPr>
        <p:spPr>
          <a:xfrm>
            <a:off x="4932040" y="3212976"/>
            <a:ext cx="4104456" cy="2062103"/>
          </a:xfrm>
          <a:prstGeom prst="rect">
            <a:avLst/>
          </a:prstGeom>
          <a:noFill/>
        </p:spPr>
        <p:txBody>
          <a:bodyPr wrap="square" rtlCol="0">
            <a:spAutoFit/>
          </a:bodyPr>
          <a:lstStyle/>
          <a:p>
            <a:r>
              <a:rPr lang="en-US" sz="3200" dirty="0"/>
              <a:t>What is resilience?</a:t>
            </a:r>
          </a:p>
          <a:p>
            <a:r>
              <a:rPr lang="en-US" sz="3200" dirty="0"/>
              <a:t>What are the qualities of resilience?</a:t>
            </a:r>
            <a:endParaRPr lang="en-CA" sz="3200" dirty="0"/>
          </a:p>
        </p:txBody>
      </p:sp>
    </p:spTree>
    <p:extLst>
      <p:ext uri="{BB962C8B-B14F-4D97-AF65-F5344CB8AC3E}">
        <p14:creationId xmlns:p14="http://schemas.microsoft.com/office/powerpoint/2010/main" val="3047771432"/>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Change Readiness template" id="{8377625A-8E4E-4AB6-A725-02E8B1A7A05D}" vid="{9B879C97-972F-4427-8D3F-05198A2620E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Readiness template" id="{8377625A-8E4E-4AB6-A725-02E8B1A7A05D}" vid="{CCE04182-52C5-404A-8692-F58FFECFFF45}"/>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Readiness template" id="{8377625A-8E4E-4AB6-A725-02E8B1A7A05D}" vid="{760D85B9-12E4-41F5-AE1A-E460F6BA0CF0}"/>
    </a:ext>
  </a:extLst>
</a:theme>
</file>

<file path=ppt/theme/theme5.xml><?xml version="1.0" encoding="utf-8"?>
<a:theme xmlns:a="http://schemas.openxmlformats.org/drawingml/2006/main" name="change readiness">
  <a:themeElements>
    <a:clrScheme name="Change Readiness">
      <a:dk1>
        <a:srgbClr val="033326"/>
      </a:dk1>
      <a:lt1>
        <a:srgbClr val="49711E"/>
      </a:lt1>
      <a:dk2>
        <a:srgbClr val="033326"/>
      </a:dk2>
      <a:lt2>
        <a:srgbClr val="49711E"/>
      </a:lt2>
      <a:accent1>
        <a:srgbClr val="07674D"/>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readiness" id="{C2B4AE73-9581-4064-9D3F-1E7960002E43}" vid="{9FAA0F12-C31C-4260-9A0E-FDBED1AB093C}"/>
    </a:ext>
  </a:extLst>
</a:theme>
</file>

<file path=ppt/theme/theme6.xml><?xml version="1.0" encoding="utf-8"?>
<a:theme xmlns:a="http://schemas.openxmlformats.org/drawingml/2006/main" name="3_Office Theme">
  <a:themeElements>
    <a:clrScheme name="Change Readiness">
      <a:dk1>
        <a:srgbClr val="033326"/>
      </a:dk1>
      <a:lt1>
        <a:srgbClr val="49711E"/>
      </a:lt1>
      <a:dk2>
        <a:srgbClr val="033326"/>
      </a:dk2>
      <a:lt2>
        <a:srgbClr val="49711E"/>
      </a:lt2>
      <a:accent1>
        <a:srgbClr val="07674D"/>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Flow">
  <a:themeElements>
    <a:clrScheme name="Change Readiness">
      <a:dk1>
        <a:srgbClr val="033326"/>
      </a:dk1>
      <a:lt1>
        <a:srgbClr val="49711E"/>
      </a:lt1>
      <a:dk2>
        <a:srgbClr val="033326"/>
      </a:dk2>
      <a:lt2>
        <a:srgbClr val="49711E"/>
      </a:lt2>
      <a:accent1>
        <a:srgbClr val="07674D"/>
      </a:accent1>
      <a:accent2>
        <a:srgbClr val="365416"/>
      </a:accent2>
      <a:accent3>
        <a:srgbClr val="365416"/>
      </a:accent3>
      <a:accent4>
        <a:srgbClr val="10CF9B"/>
      </a:accent4>
      <a:accent5>
        <a:srgbClr val="7CCA62"/>
      </a:accent5>
      <a:accent6>
        <a:srgbClr val="A5C249"/>
      </a:accent6>
      <a:hlink>
        <a:srgbClr val="0070C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Flow">
  <a:themeElements>
    <a:clrScheme name="Change Readiness">
      <a:dk1>
        <a:srgbClr val="033326"/>
      </a:dk1>
      <a:lt1>
        <a:srgbClr val="49711E"/>
      </a:lt1>
      <a:dk2>
        <a:srgbClr val="033326"/>
      </a:dk2>
      <a:lt2>
        <a:srgbClr val="49711E"/>
      </a:lt2>
      <a:accent1>
        <a:srgbClr val="07674D"/>
      </a:accent1>
      <a:accent2>
        <a:srgbClr val="365416"/>
      </a:accent2>
      <a:accent3>
        <a:srgbClr val="365416"/>
      </a:accent3>
      <a:accent4>
        <a:srgbClr val="10CF9B"/>
      </a:accent4>
      <a:accent5>
        <a:srgbClr val="7CCA62"/>
      </a:accent5>
      <a:accent6>
        <a:srgbClr val="A5C249"/>
      </a:accent6>
      <a:hlink>
        <a:srgbClr val="0070C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28997</TotalTime>
  <Words>3691</Words>
  <Application>Microsoft Office PowerPoint</Application>
  <PresentationFormat>On-screen Show (4:3)</PresentationFormat>
  <Paragraphs>376</Paragraphs>
  <Slides>34</Slides>
  <Notes>34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34</vt:i4>
      </vt:variant>
    </vt:vector>
  </HeadingPairs>
  <TitlesOfParts>
    <vt:vector size="48" baseType="lpstr">
      <vt:lpstr>Arial</vt:lpstr>
      <vt:lpstr>Calibri</vt:lpstr>
      <vt:lpstr>Century Gothic</vt:lpstr>
      <vt:lpstr>Trebuchet MS</vt:lpstr>
      <vt:lpstr>Wingdings 2</vt:lpstr>
      <vt:lpstr>Wingdings 3</vt:lpstr>
      <vt:lpstr>Office Theme</vt:lpstr>
      <vt:lpstr>Slice</vt:lpstr>
      <vt:lpstr>1_Office Theme</vt:lpstr>
      <vt:lpstr>2_Office Theme</vt:lpstr>
      <vt:lpstr>change readiness</vt:lpstr>
      <vt:lpstr>3_Office Theme</vt:lpstr>
      <vt:lpstr>Flow</vt:lpstr>
      <vt:lpstr>1_Flow</vt:lpstr>
      <vt:lpstr>Workplace Education Manitoba</vt:lpstr>
      <vt:lpstr> Our vision is that all Manitobans have access to the Essential Skills knowledge and training required to determine and pursue their goals related to learning, the workplace and life. </vt:lpstr>
      <vt:lpstr>Workplace Education Manitoba would like to express appreciation to the following for supporting the development of this Continuous Learning Skills curriculum:  Employment and Social Development Canada (ERSDC) and  Manitoba Education and Training.  This project was jointly funded through Human Resources Skills Development Canada and Entrepreneurship Training and Trade.  For more information, visit www.wem.mb.ca or contact info@wem.mb.ca</vt:lpstr>
      <vt:lpstr>PowerPoint Presentation</vt:lpstr>
      <vt:lpstr>Today’s Agenda</vt:lpstr>
      <vt:lpstr>Session Objectives</vt:lpstr>
      <vt:lpstr>Remember?</vt:lpstr>
      <vt:lpstr>Icebreaker </vt:lpstr>
      <vt:lpstr>PowerPoint Presentation</vt:lpstr>
      <vt:lpstr>PowerPoint Presentation</vt:lpstr>
      <vt:lpstr>PowerPoint Presentation</vt:lpstr>
      <vt:lpstr>PowerPoint Presentation</vt:lpstr>
      <vt:lpstr>PowerPoint Presentation</vt:lpstr>
      <vt:lpstr>Resilience and Change</vt:lpstr>
      <vt:lpstr> </vt:lpstr>
      <vt:lpstr> </vt:lpstr>
      <vt:lpstr> </vt:lpstr>
      <vt:lpstr> </vt:lpstr>
      <vt:lpstr>PowerPoint Presentation</vt:lpstr>
      <vt:lpstr>PowerPoint Presentation</vt:lpstr>
      <vt:lpstr>BREAK – 10 minutes</vt:lpstr>
      <vt:lpstr>PowerPoint Presentation</vt:lpstr>
      <vt:lpstr>PowerPoint Presentation</vt:lpstr>
      <vt:lpstr>Five Characteristics of  Resilient People  </vt:lpstr>
      <vt:lpstr>5 Ways to Build Resilience in Your Team</vt:lpstr>
      <vt:lpstr>PowerPoint Presentation</vt:lpstr>
      <vt:lpstr>PowerPoint Presentation</vt:lpstr>
      <vt:lpstr>PowerPoint Presentation</vt:lpstr>
      <vt:lpstr>PowerPoint Presentation</vt:lpstr>
      <vt:lpstr>PowerPoint Presentation</vt:lpstr>
      <vt:lpstr>Review </vt:lpstr>
      <vt:lpstr>PowerPoint Presentation</vt:lpstr>
      <vt:lpstr>Questions?</vt:lpstr>
      <vt:lpstr>Thank You!</vt:lpstr>
    </vt:vector>
  </TitlesOfParts>
  <Company>demo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DEMO DEMO</dc:creator>
  <cp:lastModifiedBy>Heather Daniels</cp:lastModifiedBy>
  <cp:revision>396</cp:revision>
  <cp:lastPrinted>2018-02-15T18:44:08Z</cp:lastPrinted>
  <dcterms:created xsi:type="dcterms:W3CDTF">2013-02-10T03:05:37Z</dcterms:created>
  <dcterms:modified xsi:type="dcterms:W3CDTF">2022-11-07T20:17:44Z</dcterms:modified>
</cp:coreProperties>
</file>