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handoutMasterIdLst>
    <p:handoutMasterId r:id="rId22"/>
  </p:handoutMasterIdLst>
  <p:sldIdLst>
    <p:sldId id="278" r:id="rId2"/>
    <p:sldId id="264" r:id="rId3"/>
    <p:sldId id="281" r:id="rId4"/>
    <p:sldId id="283" r:id="rId5"/>
    <p:sldId id="284" r:id="rId6"/>
    <p:sldId id="297" r:id="rId7"/>
    <p:sldId id="296" r:id="rId8"/>
    <p:sldId id="291" r:id="rId9"/>
    <p:sldId id="285" r:id="rId10"/>
    <p:sldId id="286" r:id="rId11"/>
    <p:sldId id="287" r:id="rId12"/>
    <p:sldId id="288" r:id="rId13"/>
    <p:sldId id="289" r:id="rId14"/>
    <p:sldId id="299" r:id="rId15"/>
    <p:sldId id="300" r:id="rId16"/>
    <p:sldId id="295" r:id="rId17"/>
    <p:sldId id="304" r:id="rId18"/>
    <p:sldId id="293" r:id="rId19"/>
    <p:sldId id="307" r:id="rId2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67947"/>
  </p:normalViewPr>
  <p:slideViewPr>
    <p:cSldViewPr snapToGrid="0">
      <p:cViewPr>
        <p:scale>
          <a:sx n="50" d="100"/>
          <a:sy n="50" d="100"/>
        </p:scale>
        <p:origin x="2416" y="648"/>
      </p:cViewPr>
      <p:guideLst>
        <p:guide orient="horz" pos="2160"/>
        <p:guide pos="3840"/>
      </p:guideLst>
    </p:cSldViewPr>
  </p:slideViewPr>
  <p:notesTextViewPr>
    <p:cViewPr>
      <p:scale>
        <a:sx n="3" d="2"/>
        <a:sy n="3" d="2"/>
      </p:scale>
      <p:origin x="0" y="0"/>
    </p:cViewPr>
  </p:notesTextViewPr>
  <p:sorterViewPr>
    <p:cViewPr>
      <p:scale>
        <a:sx n="70" d="100"/>
        <a:sy n="70" d="100"/>
      </p:scale>
      <p:origin x="0" y="472"/>
    </p:cViewPr>
  </p:sorterViewPr>
  <p:notesViewPr>
    <p:cSldViewPr snapToGrid="0">
      <p:cViewPr>
        <p:scale>
          <a:sx n="100" d="100"/>
          <a:sy n="100" d="100"/>
        </p:scale>
        <p:origin x="2912" y="14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handoutMaster" Target="handoutMasters/handout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67" tIns="46584" rIns="93167" bIns="46584" rtlCol="0"/>
          <a:lstStyle>
            <a:lvl1pPr algn="l">
              <a:defRPr sz="1200"/>
            </a:lvl1pPr>
          </a:lstStyle>
          <a:p>
            <a:endParaRPr lang="en-US"/>
          </a:p>
        </p:txBody>
      </p:sp>
      <p:sp>
        <p:nvSpPr>
          <p:cNvPr id="3" name="Date Placeholder 2"/>
          <p:cNvSpPr>
            <a:spLocks noGrp="1"/>
          </p:cNvSpPr>
          <p:nvPr>
            <p:ph type="dt" sz="quarter" idx="1"/>
          </p:nvPr>
        </p:nvSpPr>
        <p:spPr>
          <a:xfrm>
            <a:off x="3970939" y="1"/>
            <a:ext cx="3037840" cy="464820"/>
          </a:xfrm>
          <a:prstGeom prst="rect">
            <a:avLst/>
          </a:prstGeom>
        </p:spPr>
        <p:txBody>
          <a:bodyPr vert="horz" lIns="93167" tIns="46584" rIns="93167" bIns="46584" rtlCol="0"/>
          <a:lstStyle>
            <a:lvl1pPr algn="r">
              <a:defRPr sz="1200"/>
            </a:lvl1pPr>
          </a:lstStyle>
          <a:p>
            <a:fld id="{701597DB-B23D-4302-BFF9-9B0617F247D4}" type="datetimeFigureOut">
              <a:rPr lang="en-US" smtClean="0"/>
              <a:t>8/6/19</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67" tIns="46584" rIns="93167" bIns="46584"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3167" tIns="46584" rIns="93167" bIns="46584" rtlCol="0" anchor="b"/>
          <a:lstStyle>
            <a:lvl1pPr algn="r">
              <a:defRPr sz="1200"/>
            </a:lvl1pPr>
          </a:lstStyle>
          <a:p>
            <a:fld id="{6BA901DD-1DBB-4812-A672-DADA6EBB3055}" type="slidenum">
              <a:rPr lang="en-US" smtClean="0"/>
              <a:t>‹#›</a:t>
            </a:fld>
            <a:endParaRPr lang="en-US"/>
          </a:p>
        </p:txBody>
      </p:sp>
    </p:spTree>
    <p:extLst>
      <p:ext uri="{BB962C8B-B14F-4D97-AF65-F5344CB8AC3E}">
        <p14:creationId xmlns:p14="http://schemas.microsoft.com/office/powerpoint/2010/main" val="33239195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67" tIns="46584" rIns="93167" bIns="46584" rtlCol="0"/>
          <a:lstStyle>
            <a:lvl1pPr algn="l">
              <a:defRPr sz="1200"/>
            </a:lvl1pPr>
          </a:lstStyle>
          <a:p>
            <a:endParaRPr lang="en-CA"/>
          </a:p>
        </p:txBody>
      </p:sp>
      <p:sp>
        <p:nvSpPr>
          <p:cNvPr id="3" name="Date Placeholder 2"/>
          <p:cNvSpPr>
            <a:spLocks noGrp="1"/>
          </p:cNvSpPr>
          <p:nvPr>
            <p:ph type="dt" idx="1"/>
          </p:nvPr>
        </p:nvSpPr>
        <p:spPr>
          <a:xfrm>
            <a:off x="3970939" y="1"/>
            <a:ext cx="3037840" cy="464820"/>
          </a:xfrm>
          <a:prstGeom prst="rect">
            <a:avLst/>
          </a:prstGeom>
        </p:spPr>
        <p:txBody>
          <a:bodyPr vert="horz" lIns="93167" tIns="46584" rIns="93167" bIns="46584" rtlCol="0"/>
          <a:lstStyle>
            <a:lvl1pPr algn="r">
              <a:defRPr sz="1200"/>
            </a:lvl1pPr>
          </a:lstStyle>
          <a:p>
            <a:fld id="{30F80BB3-4AAC-40A2-9805-325C521D4D82}" type="datetimeFigureOut">
              <a:rPr lang="en-CA" smtClean="0"/>
              <a:t>2019-08-06</a:t>
            </a:fld>
            <a:endParaRPr lang="en-CA"/>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67" tIns="46584" rIns="93167" bIns="46584" rtlCol="0" anchor="ctr"/>
          <a:lstStyle/>
          <a:p>
            <a:endParaRPr lang="en-CA"/>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67" tIns="46584" rIns="93167" bIns="4658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3037840" cy="464820"/>
          </a:xfrm>
          <a:prstGeom prst="rect">
            <a:avLst/>
          </a:prstGeom>
        </p:spPr>
        <p:txBody>
          <a:bodyPr vert="horz" lIns="93167" tIns="46584" rIns="93167" bIns="46584" rtlCol="0" anchor="b"/>
          <a:lstStyle>
            <a:lvl1pPr algn="l">
              <a:defRPr sz="1200"/>
            </a:lvl1pPr>
          </a:lstStyle>
          <a:p>
            <a:endParaRPr lang="en-CA"/>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67" tIns="46584" rIns="93167" bIns="46584" rtlCol="0" anchor="b"/>
          <a:lstStyle>
            <a:lvl1pPr algn="r">
              <a:defRPr sz="1200"/>
            </a:lvl1pPr>
          </a:lstStyle>
          <a:p>
            <a:fld id="{3DB4A6CA-5B96-4CA0-87B7-3D28F5A22694}" type="slidenum">
              <a:rPr lang="en-CA" smtClean="0"/>
              <a:t>‹#›</a:t>
            </a:fld>
            <a:endParaRPr lang="en-CA"/>
          </a:p>
        </p:txBody>
      </p:sp>
    </p:spTree>
    <p:extLst>
      <p:ext uri="{BB962C8B-B14F-4D97-AF65-F5344CB8AC3E}">
        <p14:creationId xmlns:p14="http://schemas.microsoft.com/office/powerpoint/2010/main" val="543337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latin typeface="Times New Roman" panose="02020603050405020304" pitchFamily="18" charset="0"/>
                <a:cs typeface="Times New Roman" panose="02020603050405020304" pitchFamily="18" charset="0"/>
              </a:rPr>
              <a:t>This workshop will be very interactive.  We are going to work through things with intention.  We will use think-</a:t>
            </a:r>
            <a:r>
              <a:rPr lang="en-US" sz="1200" dirty="0" err="1" smtClean="0">
                <a:latin typeface="Times New Roman" panose="02020603050405020304" pitchFamily="18" charset="0"/>
                <a:cs typeface="Times New Roman" panose="02020603050405020304" pitchFamily="18" charset="0"/>
              </a:rPr>
              <a:t>alouds</a:t>
            </a:r>
            <a:r>
              <a:rPr lang="en-US" sz="1200" dirty="0" smtClean="0">
                <a:latin typeface="Times New Roman" panose="02020603050405020304" pitchFamily="18" charset="0"/>
                <a:cs typeface="Times New Roman" panose="02020603050405020304" pitchFamily="18" charset="0"/>
              </a:rPr>
              <a:t> - making the thinking visible through explaining what we are thinking and doing.  We will talk about making connections to what you already know and can do.  It is about active and deliberate learning and practice.  If you are unclear on anything, please ask.  We can always learn from each other.  You will be doing an ‘each – teach’ in pairs  because we know that when you can explain something to someone else, you have the understanding and skills needed.  We will finish things off with an opportunity to practice answering questions under ‘test-like’ conditions.</a:t>
            </a:r>
          </a:p>
          <a:p>
            <a:endParaRPr lang="en-US" sz="1200" dirty="0" smtClean="0">
              <a:latin typeface="Times New Roman" panose="02020603050405020304" pitchFamily="18" charset="0"/>
              <a:cs typeface="Times New Roman" panose="02020603050405020304" pitchFamily="18" charset="0"/>
            </a:endParaRPr>
          </a:p>
          <a:p>
            <a:r>
              <a:rPr lang="en-US" sz="1200" dirty="0" smtClean="0">
                <a:latin typeface="Times New Roman" panose="02020603050405020304" pitchFamily="18" charset="0"/>
                <a:cs typeface="Times New Roman" panose="02020603050405020304" pitchFamily="18" charset="0"/>
              </a:rPr>
              <a:t>In this workshop we will be practicing something called ‘transfer of learning’.  Transfer is moving something from one place to another.   Transfer of learning is the thinking practice that supports a person in  taking what they have already learned and being able to recognize how this learning is relevant and can be applied in different situations. </a:t>
            </a:r>
          </a:p>
          <a:p>
            <a:pPr lvl="0"/>
            <a:endParaRPr lang="en-US" sz="1200" dirty="0" smtClean="0">
              <a:latin typeface="Times New Roman" panose="02020603050405020304" pitchFamily="18" charset="0"/>
              <a:cs typeface="Times New Roman" panose="02020603050405020304" pitchFamily="18" charset="0"/>
            </a:endParaRPr>
          </a:p>
          <a:p>
            <a:r>
              <a:rPr lang="en-US" sz="1200" b="1" dirty="0" smtClean="0">
                <a:latin typeface="Times New Roman" panose="02020603050405020304" pitchFamily="18" charset="0"/>
                <a:cs typeface="Times New Roman" panose="02020603050405020304" pitchFamily="18" charset="0"/>
              </a:rPr>
              <a:t>The goal is that  when you walk out of this workshop you  are confident in transferring  and applying the thinking strategies that help you</a:t>
            </a:r>
            <a:r>
              <a:rPr lang="en-US" sz="1200" b="1" baseline="0" dirty="0" smtClean="0">
                <a:latin typeface="Times New Roman" panose="02020603050405020304" pitchFamily="18" charset="0"/>
                <a:cs typeface="Times New Roman" panose="02020603050405020304" pitchFamily="18" charset="0"/>
              </a:rPr>
              <a:t> in the workplace and in daily life.</a:t>
            </a:r>
            <a:endParaRPr lang="en-US" sz="1200" dirty="0" smtClean="0">
              <a:solidFill>
                <a:srgbClr val="FF0000"/>
              </a:solidFill>
              <a:latin typeface="Times New Roman" panose="02020603050405020304" pitchFamily="18" charset="0"/>
              <a:cs typeface="Times New Roman" panose="02020603050405020304" pitchFamily="18" charset="0"/>
            </a:endParaRPr>
          </a:p>
          <a:p>
            <a:endParaRPr lang="en-CA" dirty="0">
              <a:latin typeface="Times New Roman" panose="02020603050405020304" pitchFamily="18" charset="0"/>
              <a:cs typeface="Times New Roman" panose="02020603050405020304" pitchFamily="18" charset="0"/>
            </a:endParaRPr>
          </a:p>
          <a:p>
            <a:pPr lvl="0"/>
            <a:r>
              <a:rPr lang="en-CA" dirty="0">
                <a:latin typeface="Times New Roman" panose="02020603050405020304" pitchFamily="18" charset="0"/>
                <a:cs typeface="Times New Roman" panose="02020603050405020304" pitchFamily="18" charset="0"/>
              </a:rPr>
              <a:t>Let’s get started with Document Use. </a:t>
            </a:r>
            <a:endParaRPr lang="en-US" dirty="0">
              <a:latin typeface="Times New Roman" panose="02020603050405020304" pitchFamily="18" charset="0"/>
              <a:cs typeface="Times New Roman" panose="02020603050405020304" pitchFamily="18" charset="0"/>
            </a:endParaRPr>
          </a:p>
          <a:p>
            <a:pPr lvl="0"/>
            <a:endParaRPr lang="en-US" dirty="0">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When we talk about Document Use we are talking about visual displays of information.  Visual displays of information are everywhere and because they are so much a part of what we do, we may not even be aware of how we use our Document Use skills. </a:t>
            </a:r>
          </a:p>
          <a:p>
            <a:pPr lvl="0"/>
            <a:endParaRPr lang="en-US" dirty="0">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They can be paper-base or electronic.  </a:t>
            </a:r>
          </a:p>
          <a:p>
            <a:pPr lvl="0"/>
            <a:endParaRPr lang="en-US" dirty="0">
              <a:solidFill>
                <a:srgbClr val="FF0000"/>
              </a:solidFill>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Document Use is often part of a reading, numeracy or writing tasks. </a:t>
            </a:r>
            <a:r>
              <a:rPr lang="en-US" dirty="0" smtClean="0">
                <a:latin typeface="Times New Roman" panose="02020603050405020304" pitchFamily="18" charset="0"/>
                <a:cs typeface="Times New Roman" panose="02020603050405020304" pitchFamily="18" charset="0"/>
              </a:rPr>
              <a:t>For example, work instructions given in a numbered list or taking numbers out of a table to do a mathematical calculation.</a:t>
            </a:r>
            <a:r>
              <a:rPr lang="en-US" dirty="0">
                <a:solidFill>
                  <a:srgbClr val="FF0000"/>
                </a:solidFill>
                <a:latin typeface="Times New Roman" panose="02020603050405020304" pitchFamily="18" charset="0"/>
                <a:cs typeface="Times New Roman" panose="02020603050405020304" pitchFamily="18" charset="0"/>
              </a:rPr>
              <a:t/>
            </a:r>
            <a:br>
              <a:rPr lang="en-US" dirty="0">
                <a:solidFill>
                  <a:srgbClr val="FF0000"/>
                </a:solidFill>
                <a:latin typeface="Times New Roman" panose="02020603050405020304" pitchFamily="18" charset="0"/>
                <a:cs typeface="Times New Roman" panose="02020603050405020304" pitchFamily="18" charset="0"/>
              </a:rPr>
            </a:br>
            <a:endParaRPr lang="en-US" dirty="0">
              <a:solidFill>
                <a:srgbClr val="FF0000"/>
              </a:solidFill>
              <a:latin typeface="Times New Roman" panose="02020603050405020304" pitchFamily="18" charset="0"/>
              <a:cs typeface="Times New Roman" panose="02020603050405020304" pitchFamily="18" charset="0"/>
            </a:endParaRPr>
          </a:p>
          <a:p>
            <a:pPr lvl="0"/>
            <a:r>
              <a:rPr lang="en-US" dirty="0" smtClean="0">
                <a:latin typeface="Times New Roman" panose="02020603050405020304" pitchFamily="18" charset="0"/>
                <a:cs typeface="Times New Roman" panose="02020603050405020304" pitchFamily="18" charset="0"/>
              </a:rPr>
              <a:t>Tips:</a:t>
            </a:r>
            <a:endParaRPr lang="en-US" dirty="0">
              <a:latin typeface="Times New Roman" panose="02020603050405020304" pitchFamily="18" charset="0"/>
              <a:cs typeface="Times New Roman" panose="02020603050405020304" pitchFamily="18" charset="0"/>
            </a:endParaRPr>
          </a:p>
          <a:p>
            <a:pPr marL="171450" lvl="0" indent="-1714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Remember it is the complexity of the task.  Sometimes something can look very complicated but the task is simple, and vice versa.  Before being overwhelmed, always ask yourself – what am I being asked to do here? </a:t>
            </a:r>
          </a:p>
          <a:p>
            <a:r>
              <a:rPr lang="en-CA" dirty="0">
                <a:latin typeface="Times New Roman" panose="02020603050405020304" pitchFamily="18" charset="0"/>
                <a:cs typeface="Times New Roman" panose="02020603050405020304" pitchFamily="18" charset="0"/>
              </a:rPr>
              <a:t> </a:t>
            </a:r>
            <a:r>
              <a:rPr lang="en-CA" dirty="0">
                <a:solidFill>
                  <a:srgbClr val="FF0000"/>
                </a:solidFill>
                <a:latin typeface="Times New Roman" panose="02020603050405020304" pitchFamily="18" charset="0"/>
                <a:cs typeface="Times New Roman" panose="02020603050405020304" pitchFamily="18" charset="0"/>
              </a:rPr>
              <a:t> </a:t>
            </a:r>
          </a:p>
        </p:txBody>
      </p:sp>
      <p:sp>
        <p:nvSpPr>
          <p:cNvPr id="4" name="Slide Number Placeholder 3"/>
          <p:cNvSpPr>
            <a:spLocks noGrp="1"/>
          </p:cNvSpPr>
          <p:nvPr>
            <p:ph type="sldNum" sz="quarter" idx="10"/>
          </p:nvPr>
        </p:nvSpPr>
        <p:spPr/>
        <p:txBody>
          <a:bodyPr/>
          <a:lstStyle/>
          <a:p>
            <a:fld id="{3DB4A6CA-5B96-4CA0-87B7-3D28F5A22694}" type="slidenum">
              <a:rPr lang="en-CA" smtClean="0">
                <a:solidFill>
                  <a:prstClr val="black"/>
                </a:solidFill>
              </a:rPr>
              <a:pPr/>
              <a:t>1</a:t>
            </a:fld>
            <a:endParaRPr lang="en-CA">
              <a:solidFill>
                <a:prstClr val="black"/>
              </a:solidFill>
            </a:endParaRPr>
          </a:p>
        </p:txBody>
      </p:sp>
    </p:spTree>
    <p:extLst>
      <p:ext uri="{BB962C8B-B14F-4D97-AF65-F5344CB8AC3E}">
        <p14:creationId xmlns:p14="http://schemas.microsoft.com/office/powerpoint/2010/main" val="16215791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Review slide</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We skim when we read – we can skim an article in a newspaper.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We also skim when looking visual displays of information.  We skim to  recognize what it is and see how is organized</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endParaRPr lang="en-US" dirty="0">
              <a:solidFill>
                <a:srgbClr val="92D050"/>
              </a:solidFill>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Activity: </a:t>
            </a:r>
            <a:r>
              <a:rPr lang="en-US" dirty="0" smtClean="0">
                <a:latin typeface="Times New Roman" panose="02020603050405020304" pitchFamily="18" charset="0"/>
                <a:cs typeface="Times New Roman" panose="02020603050405020304" pitchFamily="18" charset="0"/>
              </a:rPr>
              <a:t>Distribute the booklet of examples.  Discuss the different ways that information can be displayed visually.  For each – </a:t>
            </a:r>
            <a:r>
              <a:rPr lang="en-US" dirty="0">
                <a:latin typeface="Times New Roman" panose="02020603050405020304" pitchFamily="18" charset="0"/>
                <a:cs typeface="Times New Roman" panose="02020603050405020304" pitchFamily="18" charset="0"/>
              </a:rPr>
              <a:t>a</a:t>
            </a:r>
            <a:r>
              <a:rPr lang="en-US" dirty="0" smtClean="0">
                <a:latin typeface="Times New Roman" panose="02020603050405020304" pitchFamily="18" charset="0"/>
                <a:cs typeface="Times New Roman" panose="02020603050405020304" pitchFamily="18" charset="0"/>
              </a:rPr>
              <a:t>sk</a:t>
            </a:r>
            <a:r>
              <a:rPr lang="en-US" dirty="0">
                <a:latin typeface="Times New Roman" panose="02020603050405020304" pitchFamily="18" charset="0"/>
                <a:cs typeface="Times New Roman" panose="02020603050405020304" pitchFamily="18" charset="0"/>
              </a:rPr>
              <a:t>: What is this?  How is it organized</a:t>
            </a:r>
            <a:r>
              <a:rPr lang="en-US" dirty="0" smtClean="0">
                <a:latin typeface="Times New Roman" panose="02020603050405020304" pitchFamily="18" charset="0"/>
                <a:cs typeface="Times New Roman" panose="02020603050405020304" pitchFamily="18" charset="0"/>
              </a:rPr>
              <a:t>? Where have you seen something like this before?  How can its organization be used to predict where information will be found?</a:t>
            </a:r>
          </a:p>
          <a:p>
            <a:pPr marL="228600" indent="-228600">
              <a:buAutoNum type="arabicPeriod"/>
            </a:pPr>
            <a:endParaRPr lang="en-US" dirty="0">
              <a:solidFill>
                <a:srgbClr val="92D050"/>
              </a:solidFill>
              <a:latin typeface="Times New Roman" panose="02020603050405020304" pitchFamily="18" charset="0"/>
              <a:cs typeface="Times New Roman" panose="02020603050405020304" pitchFamily="18" charset="0"/>
            </a:endParaRPr>
          </a:p>
          <a:p>
            <a:endParaRPr lang="en-US" dirty="0">
              <a:solidFill>
                <a:srgbClr val="FF0000"/>
              </a:solidFill>
              <a:latin typeface="Times New Roman" panose="02020603050405020304" pitchFamily="18" charset="0"/>
              <a:cs typeface="Times New Roman" panose="02020603050405020304" pitchFamily="18" charset="0"/>
            </a:endParaRPr>
          </a:p>
          <a:p>
            <a:endParaRPr lang="en-US" dirty="0">
              <a:solidFill>
                <a:srgbClr val="FF0000"/>
              </a:solidFill>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DB4A6CA-5B96-4CA0-87B7-3D28F5A22694}" type="slidenum">
              <a:rPr lang="en-CA" smtClean="0"/>
              <a:t>10</a:t>
            </a:fld>
            <a:endParaRPr lang="en-CA"/>
          </a:p>
        </p:txBody>
      </p:sp>
    </p:spTree>
    <p:extLst>
      <p:ext uri="{BB962C8B-B14F-4D97-AF65-F5344CB8AC3E}">
        <p14:creationId xmlns:p14="http://schemas.microsoft.com/office/powerpoint/2010/main" val="11626919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Review slide</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Useful tips: Sometimes people like to use their fingers to track as they scan and some people like to use a piece of paper and uncovering things as they move down the page</a:t>
            </a:r>
          </a:p>
          <a:p>
            <a:r>
              <a:rPr lang="en-US" dirty="0">
                <a:latin typeface="Times New Roman" panose="02020603050405020304" pitchFamily="18" charset="0"/>
                <a:cs typeface="Times New Roman" panose="02020603050405020304" pitchFamily="18" charset="0"/>
              </a:rPr>
              <a:t>(it would be help to some if you demonstrated using each strategy)  Ask if anyone else uses a different strategy </a:t>
            </a:r>
          </a:p>
        </p:txBody>
      </p:sp>
      <p:sp>
        <p:nvSpPr>
          <p:cNvPr id="4" name="Slide Number Placeholder 3"/>
          <p:cNvSpPr>
            <a:spLocks noGrp="1"/>
          </p:cNvSpPr>
          <p:nvPr>
            <p:ph type="sldNum" sz="quarter" idx="10"/>
          </p:nvPr>
        </p:nvSpPr>
        <p:spPr/>
        <p:txBody>
          <a:bodyPr/>
          <a:lstStyle/>
          <a:p>
            <a:fld id="{3DB4A6CA-5B96-4CA0-87B7-3D28F5A22694}" type="slidenum">
              <a:rPr lang="en-CA" smtClean="0"/>
              <a:t>11</a:t>
            </a:fld>
            <a:endParaRPr lang="en-CA"/>
          </a:p>
        </p:txBody>
      </p:sp>
    </p:spTree>
    <p:extLst>
      <p:ext uri="{BB962C8B-B14F-4D97-AF65-F5344CB8AC3E}">
        <p14:creationId xmlns:p14="http://schemas.microsoft.com/office/powerpoint/2010/main" val="34699743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Review slide</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Explain: Sometimes with a Document Use task there can be longer pieces to read inside of something else.  For example there could be a paragraph with instructions in a form to be filled in </a:t>
            </a:r>
          </a:p>
          <a:p>
            <a:endParaRPr lang="en-US" dirty="0">
              <a:solidFill>
                <a:srgbClr val="FF0000"/>
              </a:solidFill>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We may need to make an inference from what is being read in order to answer a question.  An inference </a:t>
            </a:r>
            <a:r>
              <a:rPr lang="en-US" dirty="0">
                <a:latin typeface="Times New Roman" panose="02020603050405020304" pitchFamily="18" charset="0"/>
                <a:cs typeface="Times New Roman" panose="02020603050405020304" pitchFamily="18" charset="0"/>
              </a:rPr>
              <a:t>involves understanding meaning when not all the information has been spelled </a:t>
            </a:r>
            <a:r>
              <a:rPr lang="en-US" dirty="0" smtClean="0">
                <a:latin typeface="Times New Roman" panose="02020603050405020304" pitchFamily="18" charset="0"/>
                <a:cs typeface="Times New Roman" panose="02020603050405020304" pitchFamily="18" charset="0"/>
              </a:rPr>
              <a:t>out - using background and clues given to reach a logical conclusion. </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For example, understanding that one would not eat near where poisonous materials are stored even though it is not explicitly stated.</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DB4A6CA-5B96-4CA0-87B7-3D28F5A22694}" type="slidenum">
              <a:rPr lang="en-CA" smtClean="0"/>
              <a:t>12</a:t>
            </a:fld>
            <a:endParaRPr lang="en-CA"/>
          </a:p>
        </p:txBody>
      </p:sp>
    </p:spTree>
    <p:extLst>
      <p:ext uri="{BB962C8B-B14F-4D97-AF65-F5344CB8AC3E}">
        <p14:creationId xmlns:p14="http://schemas.microsoft.com/office/powerpoint/2010/main" val="30925159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Activity: </a:t>
            </a:r>
            <a:r>
              <a:rPr lang="en-US" dirty="0" smtClean="0">
                <a:latin typeface="Times New Roman" panose="02020603050405020304" pitchFamily="18" charset="0"/>
                <a:cs typeface="Times New Roman" panose="02020603050405020304" pitchFamily="18" charset="0"/>
              </a:rPr>
              <a:t>Distribute an </a:t>
            </a:r>
            <a:r>
              <a:rPr lang="en-US" dirty="0">
                <a:latin typeface="Times New Roman" panose="02020603050405020304" pitchFamily="18" charset="0"/>
                <a:cs typeface="Times New Roman" panose="02020603050405020304" pitchFamily="18" charset="0"/>
              </a:rPr>
              <a:t>index card size Post-It note to each person.  Have them copy the </a:t>
            </a:r>
            <a:r>
              <a:rPr lang="en-US" dirty="0" smtClean="0">
                <a:latin typeface="Times New Roman" panose="02020603050405020304" pitchFamily="18" charset="0"/>
                <a:cs typeface="Times New Roman" panose="02020603050405020304" pitchFamily="18" charset="0"/>
              </a:rPr>
              <a:t>seven </a:t>
            </a:r>
            <a:r>
              <a:rPr lang="en-US" dirty="0">
                <a:latin typeface="Times New Roman" panose="02020603050405020304" pitchFamily="18" charset="0"/>
                <a:cs typeface="Times New Roman" panose="02020603050405020304" pitchFamily="18" charset="0"/>
              </a:rPr>
              <a:t>self-talk steps to be used as their own job aid</a:t>
            </a:r>
            <a:r>
              <a:rPr lang="en-US" dirty="0" smtClean="0">
                <a:latin typeface="Times New Roman" panose="02020603050405020304" pitchFamily="18" charset="0"/>
                <a:cs typeface="Times New Roman" panose="02020603050405020304" pitchFamily="18" charset="0"/>
              </a:rPr>
              <a:t>.  </a:t>
            </a:r>
            <a:endParaRPr lang="en-US" dirty="0">
              <a:solidFill>
                <a:srgbClr val="FF0000"/>
              </a:solidFill>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DB4A6CA-5B96-4CA0-87B7-3D28F5A22694}" type="slidenum">
              <a:rPr lang="en-CA" smtClean="0"/>
              <a:t>13</a:t>
            </a:fld>
            <a:endParaRPr lang="en-CA"/>
          </a:p>
        </p:txBody>
      </p:sp>
    </p:spTree>
    <p:extLst>
      <p:ext uri="{BB962C8B-B14F-4D97-AF65-F5344CB8AC3E}">
        <p14:creationId xmlns:p14="http://schemas.microsoft.com/office/powerpoint/2010/main" val="2099706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smtClean="0">
              <a:solidFill>
                <a:prstClr val="black"/>
              </a:solidFill>
              <a:latin typeface="Times New Roman" panose="02020603050405020304" pitchFamily="18" charset="0"/>
              <a:cs typeface="Times New Roman" panose="02020603050405020304" pitchFamily="18" charset="0"/>
            </a:endParaRPr>
          </a:p>
          <a:p>
            <a:pPr lvl="0"/>
            <a:r>
              <a:rPr lang="en-US" dirty="0" smtClean="0">
                <a:solidFill>
                  <a:prstClr val="black"/>
                </a:solidFill>
                <a:latin typeface="Times New Roman" panose="02020603050405020304" pitchFamily="18" charset="0"/>
                <a:cs typeface="Times New Roman" panose="02020603050405020304" pitchFamily="18" charset="0"/>
              </a:rPr>
              <a:t>Distribute </a:t>
            </a:r>
            <a:r>
              <a:rPr lang="en-US" dirty="0">
                <a:solidFill>
                  <a:prstClr val="black"/>
                </a:solidFill>
                <a:latin typeface="Times New Roman" panose="02020603050405020304" pitchFamily="18" charset="0"/>
                <a:cs typeface="Times New Roman" panose="02020603050405020304" pitchFamily="18" charset="0"/>
              </a:rPr>
              <a:t>the </a:t>
            </a:r>
            <a:r>
              <a:rPr lang="en-US" i="1" dirty="0">
                <a:solidFill>
                  <a:prstClr val="black"/>
                </a:solidFill>
                <a:latin typeface="Times New Roman" panose="02020603050405020304" pitchFamily="18" charset="0"/>
                <a:cs typeface="Times New Roman" panose="02020603050405020304" pitchFamily="18" charset="0"/>
              </a:rPr>
              <a:t>Workplace Document Use Practice </a:t>
            </a:r>
            <a:r>
              <a:rPr lang="en-US" dirty="0">
                <a:solidFill>
                  <a:prstClr val="black"/>
                </a:solidFill>
                <a:latin typeface="Times New Roman" panose="02020603050405020304" pitchFamily="18" charset="0"/>
                <a:cs typeface="Times New Roman" panose="02020603050405020304" pitchFamily="18" charset="0"/>
              </a:rPr>
              <a:t>booklet  </a:t>
            </a:r>
          </a:p>
          <a:p>
            <a:endParaRPr lang="en-US" dirty="0" smtClean="0"/>
          </a:p>
        </p:txBody>
      </p:sp>
      <p:sp>
        <p:nvSpPr>
          <p:cNvPr id="4" name="Slide Number Placeholder 3"/>
          <p:cNvSpPr>
            <a:spLocks noGrp="1"/>
          </p:cNvSpPr>
          <p:nvPr>
            <p:ph type="sldNum" sz="quarter" idx="10"/>
          </p:nvPr>
        </p:nvSpPr>
        <p:spPr/>
        <p:txBody>
          <a:bodyPr/>
          <a:lstStyle/>
          <a:p>
            <a:fld id="{3DB4A6CA-5B96-4CA0-87B7-3D28F5A22694}" type="slidenum">
              <a:rPr lang="en-CA" smtClean="0"/>
              <a:t>14</a:t>
            </a:fld>
            <a:endParaRPr lang="en-CA"/>
          </a:p>
        </p:txBody>
      </p:sp>
    </p:spTree>
    <p:extLst>
      <p:ext uri="{BB962C8B-B14F-4D97-AF65-F5344CB8AC3E}">
        <p14:creationId xmlns:p14="http://schemas.microsoft.com/office/powerpoint/2010/main" val="1419708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DB4A6CA-5B96-4CA0-87B7-3D28F5A22694}" type="slidenum">
              <a:rPr lang="en-CA" smtClean="0"/>
              <a:t>15</a:t>
            </a:fld>
            <a:endParaRPr lang="en-CA"/>
          </a:p>
        </p:txBody>
      </p:sp>
    </p:spTree>
    <p:extLst>
      <p:ext uri="{BB962C8B-B14F-4D97-AF65-F5344CB8AC3E}">
        <p14:creationId xmlns:p14="http://schemas.microsoft.com/office/powerpoint/2010/main" val="15661472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Navigating the Test Taking Process: Again it is about navigating, planning the route / finding the way.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Distribute </a:t>
            </a:r>
            <a:r>
              <a:rPr lang="en-US" i="1" dirty="0">
                <a:latin typeface="Times New Roman" panose="02020603050405020304" pitchFamily="18" charset="0"/>
                <a:cs typeface="Times New Roman" panose="02020603050405020304" pitchFamily="18" charset="0"/>
              </a:rPr>
              <a:t>Strategies for Writing Tests </a:t>
            </a:r>
            <a:r>
              <a:rPr lang="en-US" dirty="0">
                <a:latin typeface="Times New Roman" panose="02020603050405020304" pitchFamily="18" charset="0"/>
                <a:cs typeface="Times New Roman" panose="02020603050405020304" pitchFamily="18" charset="0"/>
              </a:rPr>
              <a:t>handout </a:t>
            </a:r>
            <a:endParaRPr lang="en-US" i="1"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Review  handout</a:t>
            </a:r>
          </a:p>
          <a:p>
            <a:endParaRPr lang="en-US" dirty="0">
              <a:solidFill>
                <a:srgbClr val="FF0000"/>
              </a:solidFill>
              <a:latin typeface="Times New Roman" panose="02020603050405020304" pitchFamily="18" charset="0"/>
              <a:cs typeface="Times New Roman" panose="02020603050405020304" pitchFamily="18" charset="0"/>
            </a:endParaRPr>
          </a:p>
          <a:p>
            <a:r>
              <a:rPr lang="en-US" dirty="0">
                <a:solidFill>
                  <a:srgbClr val="FF0000"/>
                </a:solidFill>
                <a:latin typeface="Times New Roman" panose="02020603050405020304" pitchFamily="18" charset="0"/>
                <a:cs typeface="Times New Roman" panose="02020603050405020304" pitchFamily="18" charset="0"/>
              </a:rPr>
              <a:t>Tips:</a:t>
            </a:r>
          </a:p>
        </p:txBody>
      </p:sp>
      <p:sp>
        <p:nvSpPr>
          <p:cNvPr id="4" name="Slide Number Placeholder 3"/>
          <p:cNvSpPr>
            <a:spLocks noGrp="1"/>
          </p:cNvSpPr>
          <p:nvPr>
            <p:ph type="sldNum" sz="quarter" idx="10"/>
          </p:nvPr>
        </p:nvSpPr>
        <p:spPr/>
        <p:txBody>
          <a:bodyPr/>
          <a:lstStyle/>
          <a:p>
            <a:fld id="{3DB4A6CA-5B96-4CA0-87B7-3D28F5A22694}" type="slidenum">
              <a:rPr lang="en-CA" smtClean="0"/>
              <a:t>16</a:t>
            </a:fld>
            <a:endParaRPr lang="en-CA"/>
          </a:p>
        </p:txBody>
      </p:sp>
    </p:spTree>
    <p:extLst>
      <p:ext uri="{BB962C8B-B14F-4D97-AF65-F5344CB8AC3E}">
        <p14:creationId xmlns:p14="http://schemas.microsoft.com/office/powerpoint/2010/main" val="36675430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solidFill>
                  <a:prstClr val="black"/>
                </a:solidFill>
                <a:latin typeface="Times New Roman" panose="02020603050405020304" pitchFamily="18" charset="0"/>
                <a:cs typeface="Times New Roman" panose="02020603050405020304" pitchFamily="18" charset="0"/>
              </a:rPr>
              <a:t>REMINDER: </a:t>
            </a:r>
            <a:r>
              <a:rPr lang="en-US" dirty="0" smtClean="0">
                <a:solidFill>
                  <a:prstClr val="black"/>
                </a:solidFill>
                <a:latin typeface="Times New Roman" panose="02020603050405020304" pitchFamily="18" charset="0"/>
                <a:cs typeface="Times New Roman" panose="02020603050405020304" pitchFamily="18" charset="0"/>
              </a:rPr>
              <a:t>We have learned that tasks </a:t>
            </a:r>
            <a:r>
              <a:rPr lang="en-US" dirty="0">
                <a:solidFill>
                  <a:prstClr val="black"/>
                </a:solidFill>
                <a:latin typeface="Times New Roman" panose="02020603050405020304" pitchFamily="18" charset="0"/>
                <a:cs typeface="Times New Roman" panose="02020603050405020304" pitchFamily="18" charset="0"/>
              </a:rPr>
              <a:t>are activities that require a skill or group of skills – tasks are performed in a particular context and generally do not transfer to other contexts – </a:t>
            </a:r>
            <a:r>
              <a:rPr lang="en-US" dirty="0" smtClean="0">
                <a:solidFill>
                  <a:prstClr val="black"/>
                </a:solidFill>
                <a:latin typeface="Times New Roman" panose="02020603050405020304" pitchFamily="18" charset="0"/>
                <a:cs typeface="Times New Roman" panose="02020603050405020304" pitchFamily="18" charset="0"/>
              </a:rPr>
              <a:t>skills </a:t>
            </a:r>
            <a:r>
              <a:rPr lang="en-US" dirty="0">
                <a:solidFill>
                  <a:prstClr val="black"/>
                </a:solidFill>
                <a:latin typeface="Times New Roman" panose="02020603050405020304" pitchFamily="18" charset="0"/>
                <a:cs typeface="Times New Roman" panose="02020603050405020304" pitchFamily="18" charset="0"/>
              </a:rPr>
              <a:t>required to complete the task </a:t>
            </a:r>
            <a:r>
              <a:rPr lang="en-US" b="1" dirty="0">
                <a:solidFill>
                  <a:prstClr val="black"/>
                </a:solidFill>
                <a:latin typeface="Times New Roman" panose="02020603050405020304" pitchFamily="18" charset="0"/>
                <a:cs typeface="Times New Roman" panose="02020603050405020304" pitchFamily="18" charset="0"/>
              </a:rPr>
              <a:t>do </a:t>
            </a:r>
            <a:r>
              <a:rPr lang="en-US" dirty="0">
                <a:solidFill>
                  <a:prstClr val="black"/>
                </a:solidFill>
                <a:latin typeface="Times New Roman" panose="02020603050405020304" pitchFamily="18" charset="0"/>
                <a:cs typeface="Times New Roman" panose="02020603050405020304" pitchFamily="18" charset="0"/>
              </a:rPr>
              <a:t>transfer to other and different contexts</a:t>
            </a:r>
          </a:p>
          <a:p>
            <a:pPr lvl="0"/>
            <a:endParaRPr lang="en-US" dirty="0">
              <a:solidFill>
                <a:prstClr val="black"/>
              </a:solidFill>
              <a:latin typeface="Times New Roman" panose="02020603050405020304" pitchFamily="18" charset="0"/>
              <a:cs typeface="Times New Roman" panose="02020603050405020304" pitchFamily="18" charset="0"/>
            </a:endParaRPr>
          </a:p>
          <a:p>
            <a:pPr lvl="0"/>
            <a:r>
              <a:rPr lang="en-US" dirty="0">
                <a:solidFill>
                  <a:prstClr val="black"/>
                </a:solidFill>
                <a:latin typeface="Times New Roman" panose="02020603050405020304" pitchFamily="18" charset="0"/>
                <a:cs typeface="Times New Roman" panose="02020603050405020304" pitchFamily="18" charset="0"/>
              </a:rPr>
              <a:t>Before we talked about how skills are used to complete tasks in different contexts – workplace, everyday, school.  </a:t>
            </a:r>
          </a:p>
          <a:p>
            <a:pPr lvl="0"/>
            <a:endParaRPr lang="en-US" dirty="0">
              <a:solidFill>
                <a:prstClr val="black"/>
              </a:solidFill>
              <a:latin typeface="Times New Roman" panose="02020603050405020304" pitchFamily="18" charset="0"/>
              <a:cs typeface="Times New Roman" panose="02020603050405020304" pitchFamily="18" charset="0"/>
            </a:endParaRPr>
          </a:p>
          <a:p>
            <a:pPr lvl="0"/>
            <a:r>
              <a:rPr lang="en-US" dirty="0">
                <a:solidFill>
                  <a:prstClr val="black"/>
                </a:solidFill>
                <a:latin typeface="Times New Roman" panose="02020603050405020304" pitchFamily="18" charset="0"/>
                <a:cs typeface="Times New Roman" panose="02020603050405020304" pitchFamily="18" charset="0"/>
              </a:rPr>
              <a:t>Just by looking at things a little differently we can see that your Document Use and Test Taking skills (the thinking strategies) are what you will </a:t>
            </a:r>
            <a:r>
              <a:rPr lang="en-US" dirty="0" smtClean="0">
                <a:solidFill>
                  <a:prstClr val="black"/>
                </a:solidFill>
                <a:latin typeface="Times New Roman" panose="02020603050405020304" pitchFamily="18" charset="0"/>
                <a:cs typeface="Times New Roman" panose="02020603050405020304" pitchFamily="18" charset="0"/>
              </a:rPr>
              <a:t>draw. Same </a:t>
            </a:r>
            <a:r>
              <a:rPr lang="en-US" dirty="0">
                <a:solidFill>
                  <a:prstClr val="black"/>
                </a:solidFill>
                <a:latin typeface="Times New Roman" panose="02020603050405020304" pitchFamily="18" charset="0"/>
                <a:cs typeface="Times New Roman" panose="02020603050405020304" pitchFamily="18" charset="0"/>
              </a:rPr>
              <a:t>skills – just a different application.  </a:t>
            </a:r>
          </a:p>
          <a:p>
            <a:pPr lvl="0"/>
            <a:endParaRPr lang="en-US" dirty="0">
              <a:solidFill>
                <a:prstClr val="black"/>
              </a:solidFill>
              <a:latin typeface="Times New Roman" panose="02020603050405020304" pitchFamily="18" charset="0"/>
              <a:cs typeface="Times New Roman" panose="02020603050405020304" pitchFamily="18" charset="0"/>
            </a:endParaRPr>
          </a:p>
          <a:p>
            <a:pPr lvl="0"/>
            <a:endParaRPr lang="en-US" dirty="0">
              <a:solidFill>
                <a:prstClr val="black"/>
              </a:solidFill>
              <a:latin typeface="Times New Roman" panose="02020603050405020304" pitchFamily="18" charset="0"/>
              <a:cs typeface="Times New Roman" panose="02020603050405020304" pitchFamily="18" charset="0"/>
            </a:endParaRPr>
          </a:p>
          <a:p>
            <a:pPr lvl="0"/>
            <a:endParaRPr lang="en-US" b="1" dirty="0">
              <a:solidFill>
                <a:prstClr val="black"/>
              </a:solidFill>
              <a:latin typeface="Times New Roman" panose="02020603050405020304" pitchFamily="18" charset="0"/>
              <a:cs typeface="Times New Roman" panose="02020603050405020304" pitchFamily="18" charset="0"/>
            </a:endParaRPr>
          </a:p>
          <a:p>
            <a:pPr marL="228576" indent="-228576">
              <a:buAutoNum type="arabicPeriod"/>
            </a:pPr>
            <a:endParaRPr lang="en-US" b="1" dirty="0">
              <a:solidFill>
                <a:prstClr val="black"/>
              </a:solidFill>
              <a:latin typeface="Times New Roman" panose="02020603050405020304" pitchFamily="18" charset="0"/>
              <a:cs typeface="Times New Roman" panose="02020603050405020304" pitchFamily="18" charset="0"/>
            </a:endParaRPr>
          </a:p>
          <a:p>
            <a:pPr lvl="0"/>
            <a:endParaRPr lang="en-US" i="1" dirty="0">
              <a:solidFill>
                <a:prstClr val="black"/>
              </a:solidFill>
              <a:latin typeface="Times New Roman" panose="02020603050405020304" pitchFamily="18" charset="0"/>
              <a:cs typeface="Times New Roman" panose="02020603050405020304" pitchFamily="18" charset="0"/>
            </a:endParaRPr>
          </a:p>
          <a:p>
            <a:pPr lvl="0"/>
            <a:endParaRPr lang="en-US" dirty="0">
              <a:solidFill>
                <a:prstClr val="black"/>
              </a:solidFill>
              <a:latin typeface="Times New Roman" panose="02020603050405020304" pitchFamily="18" charset="0"/>
              <a:cs typeface="Times New Roman" panose="02020603050405020304" pitchFamily="18" charset="0"/>
            </a:endParaRPr>
          </a:p>
          <a:p>
            <a:pPr marL="174690" indent="-174690">
              <a:buFontTx/>
              <a:buChar char="-"/>
            </a:pPr>
            <a:endParaRPr lang="en-US" dirty="0">
              <a:solidFill>
                <a:prstClr val="black"/>
              </a:solidFill>
              <a:latin typeface="Times New Roman" panose="02020603050405020304" pitchFamily="18" charset="0"/>
              <a:cs typeface="Times New Roman" panose="02020603050405020304" pitchFamily="18" charset="0"/>
            </a:endParaRPr>
          </a:p>
          <a:p>
            <a:pPr marL="174690" indent="-174690">
              <a:buFontTx/>
              <a:buChar char="-"/>
            </a:pPr>
            <a:endParaRPr lang="en-US" dirty="0">
              <a:solidFill>
                <a:prstClr val="black"/>
              </a:solidFill>
            </a:endParaRPr>
          </a:p>
          <a:p>
            <a:endParaRPr lang="en-CA" dirty="0"/>
          </a:p>
        </p:txBody>
      </p:sp>
      <p:sp>
        <p:nvSpPr>
          <p:cNvPr id="4" name="Slide Number Placeholder 3"/>
          <p:cNvSpPr>
            <a:spLocks noGrp="1"/>
          </p:cNvSpPr>
          <p:nvPr>
            <p:ph type="sldNum" sz="quarter" idx="10"/>
          </p:nvPr>
        </p:nvSpPr>
        <p:spPr/>
        <p:txBody>
          <a:bodyPr/>
          <a:lstStyle/>
          <a:p>
            <a:fld id="{3DB4A6CA-5B96-4CA0-87B7-3D28F5A22694}" type="slidenum">
              <a:rPr lang="en-CA" smtClean="0">
                <a:solidFill>
                  <a:prstClr val="black"/>
                </a:solidFill>
              </a:rPr>
              <a:pPr/>
              <a:t>17</a:t>
            </a:fld>
            <a:endParaRPr lang="en-CA">
              <a:solidFill>
                <a:prstClr val="black"/>
              </a:solidFill>
            </a:endParaRPr>
          </a:p>
        </p:txBody>
      </p:sp>
    </p:spTree>
    <p:extLst>
      <p:ext uri="{BB962C8B-B14F-4D97-AF65-F5344CB8AC3E}">
        <p14:creationId xmlns:p14="http://schemas.microsoft.com/office/powerpoint/2010/main" val="31559466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Explain: We used to say that ‘practice makes perfect’.  Instead we know that practice makes permanent.  This is important to understand because if we are practicing the wrong thing or in the wrong way, then that is what will become permanent.</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Make sure that you are practicing all of the steps of the thinking process – using the cues to self-talk</a:t>
            </a:r>
            <a:r>
              <a:rPr lang="en-US" dirty="0" smtClean="0">
                <a:latin typeface="Times New Roman" panose="02020603050405020304" pitchFamily="18" charset="0"/>
                <a:cs typeface="Times New Roman" panose="02020603050405020304" pitchFamily="18" charset="0"/>
              </a:rPr>
              <a:t>.</a:t>
            </a:r>
            <a:r>
              <a:rPr lang="en-US" baseline="0" dirty="0" smtClean="0">
                <a:latin typeface="Times New Roman" panose="02020603050405020304" pitchFamily="18" charset="0"/>
                <a:cs typeface="Times New Roman" panose="02020603050405020304" pitchFamily="18" charset="0"/>
              </a:rPr>
              <a:t> </a:t>
            </a:r>
          </a:p>
          <a:p>
            <a:r>
              <a:rPr lang="en-US" baseline="0" dirty="0" smtClean="0">
                <a:latin typeface="Times New Roman" panose="02020603050405020304" pitchFamily="18" charset="0"/>
                <a:cs typeface="Times New Roman" panose="02020603050405020304" pitchFamily="18" charset="0"/>
              </a:rPr>
              <a:t>Practice will make this automatic.</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DB4A6CA-5B96-4CA0-87B7-3D28F5A22694}" type="slidenum">
              <a:rPr lang="en-CA" smtClean="0"/>
              <a:t>18</a:t>
            </a:fld>
            <a:endParaRPr lang="en-CA"/>
          </a:p>
        </p:txBody>
      </p:sp>
    </p:spTree>
    <p:extLst>
      <p:ext uri="{BB962C8B-B14F-4D97-AF65-F5344CB8AC3E}">
        <p14:creationId xmlns:p14="http://schemas.microsoft.com/office/powerpoint/2010/main" val="41909701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anose="02020603050405020304" pitchFamily="18" charset="0"/>
                <a:cs typeface="Times New Roman" panose="02020603050405020304" pitchFamily="18" charset="0"/>
              </a:rPr>
              <a:t>These ideas can be</a:t>
            </a:r>
            <a:r>
              <a:rPr lang="en-US" baseline="0" dirty="0" smtClean="0">
                <a:latin typeface="Times New Roman" panose="02020603050405020304" pitchFamily="18" charset="0"/>
                <a:cs typeface="Times New Roman" panose="02020603050405020304" pitchFamily="18" charset="0"/>
              </a:rPr>
              <a:t> applied in the workplace, daily life and during an interview.</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DB4A6CA-5B96-4CA0-87B7-3D28F5A22694}" type="slidenum">
              <a:rPr lang="en-CA" smtClean="0"/>
              <a:t>19</a:t>
            </a:fld>
            <a:endParaRPr lang="en-CA"/>
          </a:p>
        </p:txBody>
      </p:sp>
    </p:spTree>
    <p:extLst>
      <p:ext uri="{BB962C8B-B14F-4D97-AF65-F5344CB8AC3E}">
        <p14:creationId xmlns:p14="http://schemas.microsoft.com/office/powerpoint/2010/main" val="18466039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100" dirty="0">
                <a:solidFill>
                  <a:prstClr val="black"/>
                </a:solidFill>
                <a:latin typeface="Times New Roman" panose="02020603050405020304" pitchFamily="18" charset="0"/>
                <a:cs typeface="Times New Roman" panose="02020603050405020304" pitchFamily="18" charset="0"/>
              </a:rPr>
              <a:t>This is important to understand.  Tasks are activities that require a skill or group of skills – tasks are performed in a particular context and generally do not transfer to other contexts – </a:t>
            </a:r>
            <a:r>
              <a:rPr lang="en-US" sz="1100" dirty="0" smtClean="0">
                <a:solidFill>
                  <a:prstClr val="black"/>
                </a:solidFill>
                <a:latin typeface="Times New Roman" panose="02020603050405020304" pitchFamily="18" charset="0"/>
                <a:cs typeface="Times New Roman" panose="02020603050405020304" pitchFamily="18" charset="0"/>
              </a:rPr>
              <a:t>skills </a:t>
            </a:r>
            <a:r>
              <a:rPr lang="en-US" sz="1100" dirty="0">
                <a:solidFill>
                  <a:prstClr val="black"/>
                </a:solidFill>
                <a:latin typeface="Times New Roman" panose="02020603050405020304" pitchFamily="18" charset="0"/>
                <a:cs typeface="Times New Roman" panose="02020603050405020304" pitchFamily="18" charset="0"/>
              </a:rPr>
              <a:t>required to complete the task </a:t>
            </a:r>
            <a:r>
              <a:rPr lang="en-US" sz="1100" b="1" dirty="0">
                <a:solidFill>
                  <a:prstClr val="black"/>
                </a:solidFill>
                <a:latin typeface="Times New Roman" panose="02020603050405020304" pitchFamily="18" charset="0"/>
                <a:cs typeface="Times New Roman" panose="02020603050405020304" pitchFamily="18" charset="0"/>
              </a:rPr>
              <a:t>do </a:t>
            </a:r>
            <a:r>
              <a:rPr lang="en-US" sz="1100" dirty="0">
                <a:solidFill>
                  <a:prstClr val="black"/>
                </a:solidFill>
                <a:latin typeface="Times New Roman" panose="02020603050405020304" pitchFamily="18" charset="0"/>
                <a:cs typeface="Times New Roman" panose="02020603050405020304" pitchFamily="18" charset="0"/>
              </a:rPr>
              <a:t>transfer to other and different contexts</a:t>
            </a:r>
          </a:p>
          <a:p>
            <a:pPr lvl="0"/>
            <a:endParaRPr lang="en-US" sz="1100" dirty="0">
              <a:solidFill>
                <a:prstClr val="black"/>
              </a:solidFill>
              <a:latin typeface="Times New Roman" panose="02020603050405020304" pitchFamily="18" charset="0"/>
              <a:cs typeface="Times New Roman" panose="02020603050405020304" pitchFamily="18" charset="0"/>
            </a:endParaRPr>
          </a:p>
          <a:p>
            <a:pPr lvl="0"/>
            <a:r>
              <a:rPr lang="en-US" sz="1100" dirty="0">
                <a:latin typeface="Times New Roman" panose="02020603050405020304" pitchFamily="18" charset="0"/>
                <a:cs typeface="Times New Roman" panose="02020603050405020304" pitchFamily="18" charset="0"/>
              </a:rPr>
              <a:t>This is called transfer of learning.  It is when we use the skills learned and used in one context and apply them in another context.  For example, a person uses their reading skills to read a textbook, to read a </a:t>
            </a:r>
            <a:r>
              <a:rPr lang="en-US" sz="1100" dirty="0" smtClean="0">
                <a:latin typeface="Times New Roman" panose="02020603050405020304" pitchFamily="18" charset="0"/>
                <a:cs typeface="Times New Roman" panose="02020603050405020304" pitchFamily="18" charset="0"/>
              </a:rPr>
              <a:t>newspaper and </a:t>
            </a:r>
            <a:r>
              <a:rPr lang="en-US" sz="1100" dirty="0">
                <a:latin typeface="Times New Roman" panose="02020603050405020304" pitchFamily="18" charset="0"/>
                <a:cs typeface="Times New Roman" panose="02020603050405020304" pitchFamily="18" charset="0"/>
              </a:rPr>
              <a:t>read work instructions.  Same skills – different context and task.  </a:t>
            </a:r>
          </a:p>
          <a:p>
            <a:pPr lvl="0"/>
            <a:r>
              <a:rPr lang="en-US" sz="1100" dirty="0">
                <a:solidFill>
                  <a:srgbClr val="FF0000"/>
                </a:solidFill>
                <a:latin typeface="Times New Roman" panose="02020603050405020304" pitchFamily="18" charset="0"/>
                <a:cs typeface="Times New Roman" panose="02020603050405020304" pitchFamily="18" charset="0"/>
              </a:rPr>
              <a:t/>
            </a:r>
            <a:br>
              <a:rPr lang="en-US" sz="1100" dirty="0">
                <a:solidFill>
                  <a:srgbClr val="FF0000"/>
                </a:solidFill>
                <a:latin typeface="Times New Roman" panose="02020603050405020304" pitchFamily="18" charset="0"/>
                <a:cs typeface="Times New Roman" panose="02020603050405020304" pitchFamily="18" charset="0"/>
              </a:rPr>
            </a:br>
            <a:r>
              <a:rPr lang="en-US" sz="1100" dirty="0">
                <a:latin typeface="Times New Roman" panose="02020603050405020304" pitchFamily="18" charset="0"/>
                <a:cs typeface="Times New Roman" panose="02020603050405020304" pitchFamily="18" charset="0"/>
              </a:rPr>
              <a:t>Why do people sometimes have trouble doing this:</a:t>
            </a:r>
          </a:p>
          <a:p>
            <a:pPr marL="171450" lvl="0" indent="-1714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They have forgotten the skill</a:t>
            </a:r>
          </a:p>
          <a:p>
            <a:pPr marL="171450" lvl="0" indent="-1714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They have not mastered the skill completely in the first place</a:t>
            </a:r>
          </a:p>
          <a:p>
            <a:pPr marL="171450" lvl="0" indent="-1714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They may not realize that they need to or have permission to transfer</a:t>
            </a:r>
          </a:p>
          <a:p>
            <a:pPr marL="171450" lvl="0" indent="-1714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Apprehension and lack of confidence</a:t>
            </a:r>
          </a:p>
          <a:p>
            <a:pPr marL="171450" lvl="0" indent="-1714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Other learning gets in the way </a:t>
            </a:r>
          </a:p>
          <a:p>
            <a:pPr marL="171450" lvl="0" indent="-1714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If something looks a bit different, they may not easily see the opportunity</a:t>
            </a:r>
          </a:p>
          <a:p>
            <a:pPr lvl="0"/>
            <a:endParaRPr lang="en-US" sz="1100" dirty="0">
              <a:latin typeface="Times New Roman" panose="02020603050405020304" pitchFamily="18" charset="0"/>
              <a:cs typeface="Times New Roman" panose="02020603050405020304" pitchFamily="18" charset="0"/>
            </a:endParaRPr>
          </a:p>
          <a:p>
            <a:r>
              <a:rPr lang="en-CA" sz="1100" dirty="0">
                <a:latin typeface="Times New Roman" panose="02020603050405020304" pitchFamily="18" charset="0"/>
                <a:cs typeface="Times New Roman" panose="02020603050405020304" pitchFamily="18" charset="0"/>
              </a:rPr>
              <a:t>What can you do to enhance transfer of learning?  </a:t>
            </a:r>
          </a:p>
          <a:p>
            <a:pPr marL="171450" indent="-171450">
              <a:buFont typeface="Arial" panose="020B0604020202020204" pitchFamily="34" charset="0"/>
              <a:buChar char="•"/>
            </a:pPr>
            <a:r>
              <a:rPr lang="en-CA" sz="1100" dirty="0">
                <a:latin typeface="Times New Roman" panose="02020603050405020304" pitchFamily="18" charset="0"/>
                <a:cs typeface="Times New Roman" panose="02020603050405020304" pitchFamily="18" charset="0"/>
              </a:rPr>
              <a:t>See the relevance of what is being learned</a:t>
            </a:r>
          </a:p>
          <a:p>
            <a:pPr marL="171450" indent="-171450">
              <a:buFont typeface="Arial" panose="020B0604020202020204" pitchFamily="34" charset="0"/>
              <a:buChar char="•"/>
            </a:pPr>
            <a:r>
              <a:rPr lang="en-CA" sz="1100" dirty="0">
                <a:latin typeface="Times New Roman" panose="02020603050405020304" pitchFamily="18" charset="0"/>
                <a:cs typeface="Times New Roman" panose="02020603050405020304" pitchFamily="18" charset="0"/>
              </a:rPr>
              <a:t>Focus on understanding (not memorizing)</a:t>
            </a:r>
          </a:p>
          <a:p>
            <a:pPr marL="171450" indent="-171450">
              <a:buFont typeface="Arial" panose="020B0604020202020204" pitchFamily="34" charset="0"/>
              <a:buChar char="•"/>
            </a:pPr>
            <a:r>
              <a:rPr lang="en-CA" sz="1100" dirty="0">
                <a:latin typeface="Times New Roman" panose="02020603050405020304" pitchFamily="18" charset="0"/>
                <a:cs typeface="Times New Roman" panose="02020603050405020304" pitchFamily="18" charset="0"/>
              </a:rPr>
              <a:t>Be able to explain to yourself and others </a:t>
            </a:r>
          </a:p>
          <a:p>
            <a:pPr marL="171450" indent="-171450">
              <a:buFont typeface="Arial" panose="020B0604020202020204" pitchFamily="34" charset="0"/>
              <a:buChar char="•"/>
            </a:pPr>
            <a:r>
              <a:rPr lang="en-CA" sz="1100" dirty="0">
                <a:latin typeface="Times New Roman" panose="02020603050405020304" pitchFamily="18" charset="0"/>
                <a:cs typeface="Times New Roman" panose="02020603050405020304" pitchFamily="18" charset="0"/>
              </a:rPr>
              <a:t>Practice until it becomes automatic to use </a:t>
            </a:r>
            <a:endParaRPr lang="en-US" sz="11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endParaRPr lang="en-CA" sz="1100" dirty="0">
              <a:solidFill>
                <a:srgbClr val="FF0000"/>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DB4A6CA-5B96-4CA0-87B7-3D28F5A22694}" type="slidenum">
              <a:rPr lang="en-CA" smtClean="0"/>
              <a:t>2</a:t>
            </a:fld>
            <a:endParaRPr lang="en-CA"/>
          </a:p>
        </p:txBody>
      </p:sp>
    </p:spTree>
    <p:extLst>
      <p:ext uri="{BB962C8B-B14F-4D97-AF65-F5344CB8AC3E}">
        <p14:creationId xmlns:p14="http://schemas.microsoft.com/office/powerpoint/2010/main" val="3155946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100" dirty="0" smtClean="0">
                <a:solidFill>
                  <a:prstClr val="black"/>
                </a:solidFill>
                <a:latin typeface="Times New Roman" panose="02020603050405020304" pitchFamily="18" charset="0"/>
                <a:cs typeface="Times New Roman" panose="02020603050405020304" pitchFamily="18" charset="0"/>
              </a:rPr>
              <a:t>Activity</a:t>
            </a:r>
            <a:r>
              <a:rPr lang="en-US" sz="1100" dirty="0">
                <a:solidFill>
                  <a:prstClr val="black"/>
                </a:solidFill>
                <a:latin typeface="Times New Roman" panose="02020603050405020304" pitchFamily="18" charset="0"/>
                <a:cs typeface="Times New Roman" panose="02020603050405020304" pitchFamily="18" charset="0"/>
              </a:rPr>
              <a:t>: </a:t>
            </a:r>
          </a:p>
          <a:p>
            <a:pPr marL="228576" indent="-228576">
              <a:buAutoNum type="arabicPeriod"/>
            </a:pPr>
            <a:r>
              <a:rPr lang="en-US" sz="1100" dirty="0" smtClean="0">
                <a:solidFill>
                  <a:srgbClr val="FF0000"/>
                </a:solidFill>
                <a:latin typeface="Times New Roman" panose="02020603050405020304" pitchFamily="18" charset="0"/>
                <a:cs typeface="Times New Roman" panose="02020603050405020304" pitchFamily="18" charset="0"/>
              </a:rPr>
              <a:t>Distribute </a:t>
            </a:r>
            <a:r>
              <a:rPr lang="en-US" sz="1100" dirty="0">
                <a:solidFill>
                  <a:srgbClr val="FF0000"/>
                </a:solidFill>
                <a:latin typeface="Times New Roman" panose="02020603050405020304" pitchFamily="18" charset="0"/>
                <a:cs typeface="Times New Roman" panose="02020603050405020304" pitchFamily="18" charset="0"/>
              </a:rPr>
              <a:t>booklet - </a:t>
            </a:r>
            <a:r>
              <a:rPr lang="en-US" sz="1100" i="1" dirty="0">
                <a:solidFill>
                  <a:srgbClr val="FF0000"/>
                </a:solidFill>
                <a:latin typeface="Times New Roman" panose="02020603050405020304" pitchFamily="18" charset="0"/>
                <a:cs typeface="Times New Roman" panose="02020603050405020304" pitchFamily="18" charset="0"/>
              </a:rPr>
              <a:t>Everyday Document Use – You Know More </a:t>
            </a:r>
            <a:r>
              <a:rPr lang="en-US" sz="1100" i="1" dirty="0" smtClean="0">
                <a:solidFill>
                  <a:srgbClr val="FF0000"/>
                </a:solidFill>
                <a:latin typeface="Times New Roman" panose="02020603050405020304" pitchFamily="18" charset="0"/>
                <a:cs typeface="Times New Roman" panose="02020603050405020304" pitchFamily="18" charset="0"/>
              </a:rPr>
              <a:t>Than You </a:t>
            </a:r>
            <a:r>
              <a:rPr lang="en-US" sz="1100" i="1" dirty="0">
                <a:solidFill>
                  <a:srgbClr val="FF0000"/>
                </a:solidFill>
                <a:latin typeface="Times New Roman" panose="02020603050405020304" pitchFamily="18" charset="0"/>
                <a:cs typeface="Times New Roman" panose="02020603050405020304" pitchFamily="18" charset="0"/>
              </a:rPr>
              <a:t>Think</a:t>
            </a:r>
          </a:p>
          <a:p>
            <a:pPr marL="228576" indent="-228576">
              <a:buAutoNum type="arabicPeriod"/>
            </a:pPr>
            <a:r>
              <a:rPr lang="en-US" sz="1100" dirty="0">
                <a:solidFill>
                  <a:prstClr val="black"/>
                </a:solidFill>
                <a:latin typeface="Times New Roman" panose="02020603050405020304" pitchFamily="18" charset="0"/>
                <a:cs typeface="Times New Roman" panose="02020603050405020304" pitchFamily="18" charset="0"/>
              </a:rPr>
              <a:t>Read aloud questions page by page – individuals can answer on a spare piece of paper</a:t>
            </a:r>
          </a:p>
          <a:p>
            <a:pPr marL="228576" indent="-228576">
              <a:buAutoNum type="arabicPeriod"/>
            </a:pPr>
            <a:r>
              <a:rPr lang="en-US" sz="1100" dirty="0">
                <a:solidFill>
                  <a:prstClr val="black"/>
                </a:solidFill>
                <a:latin typeface="Times New Roman" panose="02020603050405020304" pitchFamily="18" charset="0"/>
                <a:cs typeface="Times New Roman" panose="02020603050405020304" pitchFamily="18" charset="0"/>
              </a:rPr>
              <a:t>Go over questions – have the answers come from the group</a:t>
            </a:r>
          </a:p>
          <a:p>
            <a:endParaRPr lang="en-US" sz="1100" dirty="0">
              <a:latin typeface="Times New Roman" panose="02020603050405020304" pitchFamily="18" charset="0"/>
              <a:cs typeface="Times New Roman" panose="02020603050405020304" pitchFamily="18" charset="0"/>
            </a:endParaRPr>
          </a:p>
          <a:p>
            <a:r>
              <a:rPr lang="en-US" sz="1100" dirty="0" smtClean="0">
                <a:latin typeface="Times New Roman" panose="02020603050405020304" pitchFamily="18" charset="0"/>
                <a:cs typeface="Times New Roman" panose="02020603050405020304" pitchFamily="18" charset="0"/>
              </a:rPr>
              <a:t>Note</a:t>
            </a:r>
            <a:r>
              <a:rPr lang="en-US" sz="1100" dirty="0">
                <a:latin typeface="Times New Roman" panose="02020603050405020304" pitchFamily="18" charset="0"/>
                <a:cs typeface="Times New Roman" panose="02020603050405020304" pitchFamily="18" charset="0"/>
              </a:rPr>
              <a:t>: The intent of this activity is as a normalizing activity – helping people to see connections to what they are already able to do and how they might transfer those skills and abilities easily to other tasks</a:t>
            </a:r>
          </a:p>
          <a:p>
            <a:endParaRPr lang="en-US" sz="1100" dirty="0">
              <a:latin typeface="Times New Roman" panose="02020603050405020304" pitchFamily="18" charset="0"/>
              <a:cs typeface="Times New Roman" panose="02020603050405020304" pitchFamily="18" charset="0"/>
            </a:endParaRPr>
          </a:p>
          <a:p>
            <a:r>
              <a:rPr lang="en-US" sz="1100" dirty="0">
                <a:latin typeface="Times New Roman" panose="02020603050405020304" pitchFamily="18" charset="0"/>
                <a:cs typeface="Times New Roman" panose="02020603050405020304" pitchFamily="18" charset="0"/>
              </a:rPr>
              <a:t>Explain: Visual displays are designed to help us find information.  It is important to understand that there </a:t>
            </a:r>
            <a:r>
              <a:rPr lang="en-US" sz="1100" b="1" dirty="0">
                <a:latin typeface="Times New Roman" panose="02020603050405020304" pitchFamily="18" charset="0"/>
                <a:cs typeface="Times New Roman" panose="02020603050405020304" pitchFamily="18" charset="0"/>
              </a:rPr>
              <a:t>aren’t an unlimited </a:t>
            </a:r>
            <a:r>
              <a:rPr lang="en-US" sz="1100" dirty="0" smtClean="0">
                <a:latin typeface="Times New Roman" panose="02020603050405020304" pitchFamily="18" charset="0"/>
                <a:cs typeface="Times New Roman" panose="02020603050405020304" pitchFamily="18" charset="0"/>
              </a:rPr>
              <a:t>ways to display information visually.  </a:t>
            </a:r>
            <a:r>
              <a:rPr lang="en-US" sz="1100" dirty="0">
                <a:latin typeface="Times New Roman" panose="02020603050405020304" pitchFamily="18" charset="0"/>
                <a:cs typeface="Times New Roman" panose="02020603050405020304" pitchFamily="18" charset="0"/>
              </a:rPr>
              <a:t>There are:</a:t>
            </a:r>
          </a:p>
          <a:p>
            <a:pPr marL="171432" indent="-171432">
              <a:buFontTx/>
              <a:buChar char="-"/>
            </a:pPr>
            <a:r>
              <a:rPr lang="en-US" sz="1100" dirty="0">
                <a:latin typeface="Times New Roman" panose="02020603050405020304" pitchFamily="18" charset="0"/>
                <a:cs typeface="Times New Roman" panose="02020603050405020304" pitchFamily="18" charset="0"/>
              </a:rPr>
              <a:t>symbols, codes, icon</a:t>
            </a:r>
          </a:p>
          <a:p>
            <a:pPr marL="171432" indent="-171432">
              <a:buFontTx/>
              <a:buChar char="-"/>
            </a:pPr>
            <a:r>
              <a:rPr lang="en-US" sz="1100" dirty="0">
                <a:latin typeface="Times New Roman" panose="02020603050405020304" pitchFamily="18" charset="0"/>
                <a:cs typeface="Times New Roman" panose="02020603050405020304" pitchFamily="18" charset="0"/>
              </a:rPr>
              <a:t>Lists (and these can be embedded in other things such as tables)</a:t>
            </a:r>
          </a:p>
          <a:p>
            <a:pPr marL="171432" indent="-171432">
              <a:buFontTx/>
              <a:buChar char="-"/>
            </a:pPr>
            <a:r>
              <a:rPr lang="en-US" sz="1100" dirty="0">
                <a:latin typeface="Times New Roman" panose="02020603050405020304" pitchFamily="18" charset="0"/>
                <a:cs typeface="Times New Roman" panose="02020603050405020304" pitchFamily="18" charset="0"/>
              </a:rPr>
              <a:t>Graphs</a:t>
            </a:r>
          </a:p>
          <a:p>
            <a:pPr marL="171432" indent="-171432">
              <a:buFontTx/>
              <a:buChar char="-"/>
            </a:pPr>
            <a:r>
              <a:rPr lang="en-US" sz="1100" dirty="0">
                <a:latin typeface="Times New Roman" panose="02020603050405020304" pitchFamily="18" charset="0"/>
                <a:cs typeface="Times New Roman" panose="02020603050405020304" pitchFamily="18" charset="0"/>
              </a:rPr>
              <a:t>Maps</a:t>
            </a:r>
          </a:p>
          <a:p>
            <a:pPr marL="171432" indent="-171432">
              <a:buFontTx/>
              <a:buChar char="-"/>
            </a:pPr>
            <a:r>
              <a:rPr lang="en-US" sz="1100" dirty="0">
                <a:latin typeface="Times New Roman" panose="02020603050405020304" pitchFamily="18" charset="0"/>
                <a:cs typeface="Times New Roman" panose="02020603050405020304" pitchFamily="18" charset="0"/>
              </a:rPr>
              <a:t>Pictures, diagrams, assessment drawings,</a:t>
            </a:r>
          </a:p>
          <a:p>
            <a:pPr marL="171432" indent="-171432">
              <a:buFontTx/>
              <a:buChar char="-"/>
            </a:pPr>
            <a:r>
              <a:rPr lang="en-US" sz="1100" dirty="0">
                <a:latin typeface="Times New Roman" panose="02020603050405020304" pitchFamily="18" charset="0"/>
                <a:cs typeface="Times New Roman" panose="02020603050405020304" pitchFamily="18" charset="0"/>
              </a:rPr>
              <a:t>Digital screen (the organization and content would include / be a combination of the pieces of the above, but because it is electronic it may seem different</a:t>
            </a:r>
          </a:p>
          <a:p>
            <a:endParaRPr lang="en-US" sz="1100" dirty="0">
              <a:latin typeface="Times New Roman" panose="02020603050405020304" pitchFamily="18" charset="0"/>
              <a:cs typeface="Times New Roman" panose="02020603050405020304" pitchFamily="18" charset="0"/>
            </a:endParaRPr>
          </a:p>
          <a:p>
            <a:r>
              <a:rPr lang="en-US" sz="1100" dirty="0">
                <a:latin typeface="Times New Roman" panose="02020603050405020304" pitchFamily="18" charset="0"/>
                <a:cs typeface="Times New Roman" panose="02020603050405020304" pitchFamily="18" charset="0"/>
              </a:rPr>
              <a:t>Group discussion: Brainstorm tasks from everyday that would fall under each (quick activity) </a:t>
            </a:r>
          </a:p>
          <a:p>
            <a:endParaRPr lang="en-US" sz="11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DB4A6CA-5B96-4CA0-87B7-3D28F5A22694}" type="slidenum">
              <a:rPr lang="en-CA" smtClean="0"/>
              <a:t>3</a:t>
            </a:fld>
            <a:endParaRPr lang="en-CA"/>
          </a:p>
        </p:txBody>
      </p:sp>
    </p:spTree>
    <p:extLst>
      <p:ext uri="{BB962C8B-B14F-4D97-AF65-F5344CB8AC3E}">
        <p14:creationId xmlns:p14="http://schemas.microsoft.com/office/powerpoint/2010/main" val="23233980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Explain that we use the same type of visual displays of information at work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Group discussion:(quick activity) </a:t>
            </a:r>
          </a:p>
          <a:p>
            <a:pPr marL="171432" indent="-171432">
              <a:buFontTx/>
              <a:buChar char="-"/>
            </a:pPr>
            <a:r>
              <a:rPr lang="en-US" dirty="0">
                <a:latin typeface="Times New Roman" panose="02020603050405020304" pitchFamily="18" charset="0"/>
                <a:cs typeface="Times New Roman" panose="02020603050405020304" pitchFamily="18" charset="0"/>
              </a:rPr>
              <a:t>Brainstorm </a:t>
            </a:r>
            <a:r>
              <a:rPr lang="en-US" dirty="0" smtClean="0">
                <a:latin typeface="Times New Roman" panose="02020603050405020304" pitchFamily="18" charset="0"/>
                <a:cs typeface="Times New Roman" panose="02020603050405020304" pitchFamily="18" charset="0"/>
              </a:rPr>
              <a:t>examples </a:t>
            </a:r>
            <a:r>
              <a:rPr lang="en-US" dirty="0">
                <a:latin typeface="Times New Roman" panose="02020603050405020304" pitchFamily="18" charset="0"/>
                <a:cs typeface="Times New Roman" panose="02020603050405020304" pitchFamily="18" charset="0"/>
              </a:rPr>
              <a:t>from work that would fall under </a:t>
            </a:r>
            <a:r>
              <a:rPr lang="en-US" dirty="0" smtClean="0">
                <a:latin typeface="Times New Roman" panose="02020603050405020304" pitchFamily="18" charset="0"/>
                <a:cs typeface="Times New Roman" panose="02020603050405020304" pitchFamily="18" charset="0"/>
              </a:rPr>
              <a:t>each</a:t>
            </a:r>
            <a:endParaRPr lang="en-US" dirty="0">
              <a:latin typeface="Times New Roman" panose="02020603050405020304" pitchFamily="18" charset="0"/>
              <a:cs typeface="Times New Roman" panose="02020603050405020304" pitchFamily="18" charset="0"/>
            </a:endParaRPr>
          </a:p>
          <a:p>
            <a:pPr marL="171432" indent="-171432">
              <a:buFontTx/>
              <a:buChar char="-"/>
            </a:pPr>
            <a:r>
              <a:rPr lang="en-US" dirty="0">
                <a:latin typeface="Times New Roman" panose="02020603050405020304" pitchFamily="18" charset="0"/>
                <a:cs typeface="Times New Roman" panose="02020603050405020304" pitchFamily="18" charset="0"/>
              </a:rPr>
              <a:t>Brainstorm the types of tasks people have had to do in previous </a:t>
            </a:r>
            <a:r>
              <a:rPr lang="en-US" dirty="0" smtClean="0">
                <a:latin typeface="Times New Roman" panose="02020603050405020304" pitchFamily="18" charset="0"/>
                <a:cs typeface="Times New Roman" panose="02020603050405020304" pitchFamily="18" charset="0"/>
              </a:rPr>
              <a:t>jobs</a:t>
            </a:r>
          </a:p>
          <a:p>
            <a:pPr marL="171432" indent="-171432">
              <a:buFontTx/>
              <a:buChar char="-"/>
            </a:pPr>
            <a:endParaRPr lang="en-US" dirty="0" smtClean="0">
              <a:latin typeface="Times New Roman" panose="02020603050405020304" pitchFamily="18" charset="0"/>
              <a:cs typeface="Times New Roman" panose="02020603050405020304" pitchFamily="18" charset="0"/>
            </a:endParaRPr>
          </a:p>
          <a:p>
            <a:pPr marL="171432" indent="-171432">
              <a:buFontTx/>
              <a:buChar char="-"/>
            </a:pPr>
            <a:endParaRPr lang="en-US"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3DB4A6CA-5B96-4CA0-87B7-3D28F5A22694}" type="slidenum">
              <a:rPr lang="en-CA" smtClean="0"/>
              <a:t>4</a:t>
            </a:fld>
            <a:endParaRPr lang="en-CA"/>
          </a:p>
        </p:txBody>
      </p:sp>
    </p:spTree>
    <p:extLst>
      <p:ext uri="{BB962C8B-B14F-4D97-AF65-F5344CB8AC3E}">
        <p14:creationId xmlns:p14="http://schemas.microsoft.com/office/powerpoint/2010/main" val="2323398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93184" y="4415791"/>
            <a:ext cx="6593982" cy="4183380"/>
          </a:xfrm>
        </p:spPr>
        <p:txBody>
          <a:bodyPr/>
          <a:lstStyle/>
          <a:p>
            <a:r>
              <a:rPr lang="en-CA" sz="1000" dirty="0">
                <a:latin typeface="Times New Roman" panose="02020603050405020304" pitchFamily="18" charset="0"/>
                <a:cs typeface="Times New Roman" panose="02020603050405020304" pitchFamily="18" charset="0"/>
              </a:rPr>
              <a:t>Navigating workplace documents – finding the way to the place in visual displays of information  where you will find and use information / fill in information.  What is the route we take?  What is the thinking or self-talk that we transfer between different types of visual displays of information and different types of tasks.  </a:t>
            </a:r>
          </a:p>
          <a:p>
            <a:endParaRPr lang="en-CA" sz="1000" dirty="0">
              <a:latin typeface="Times New Roman" panose="02020603050405020304" pitchFamily="18" charset="0"/>
              <a:cs typeface="Times New Roman" panose="02020603050405020304" pitchFamily="18" charset="0"/>
            </a:endParaRPr>
          </a:p>
          <a:p>
            <a:r>
              <a:rPr lang="en-CA" sz="1000" dirty="0">
                <a:latin typeface="Times New Roman" panose="02020603050405020304" pitchFamily="18" charset="0"/>
                <a:cs typeface="Times New Roman" panose="02020603050405020304" pitchFamily="18" charset="0"/>
              </a:rPr>
              <a:t>We know that people who are successful at doing this:</a:t>
            </a:r>
          </a:p>
          <a:p>
            <a:pPr marL="228576" indent="-228576">
              <a:buFont typeface="+mj-lt"/>
              <a:buAutoNum type="arabicPeriod"/>
            </a:pPr>
            <a:r>
              <a:rPr lang="en-CA" sz="1000" dirty="0">
                <a:latin typeface="Times New Roman" panose="02020603050405020304" pitchFamily="18" charset="0"/>
                <a:cs typeface="Times New Roman" panose="02020603050405020304" pitchFamily="18" charset="0"/>
              </a:rPr>
              <a:t>Skim to understand how something is organized</a:t>
            </a:r>
          </a:p>
          <a:p>
            <a:pPr marL="228576" indent="-228576">
              <a:buAutoNum type="arabicPeriod"/>
            </a:pPr>
            <a:r>
              <a:rPr lang="en-CA" sz="1000" dirty="0">
                <a:latin typeface="Times New Roman" panose="02020603050405020304" pitchFamily="18" charset="0"/>
                <a:cs typeface="Times New Roman" panose="02020603050405020304" pitchFamily="18" charset="0"/>
              </a:rPr>
              <a:t>Set questions for what is needed and identify key words to look for</a:t>
            </a:r>
          </a:p>
          <a:p>
            <a:pPr marL="228576" indent="-228576">
              <a:buAutoNum type="arabicPeriod"/>
            </a:pPr>
            <a:r>
              <a:rPr lang="en-CA" sz="1000" dirty="0">
                <a:latin typeface="Times New Roman" panose="02020603050405020304" pitchFamily="18" charset="0"/>
                <a:cs typeface="Times New Roman" panose="02020603050405020304" pitchFamily="18" charset="0"/>
              </a:rPr>
              <a:t>Predict where the information will be found</a:t>
            </a:r>
          </a:p>
          <a:p>
            <a:pPr marL="228576" indent="-228576">
              <a:buAutoNum type="arabicPeriod"/>
            </a:pPr>
            <a:r>
              <a:rPr lang="en-CA" sz="1000" dirty="0">
                <a:latin typeface="Times New Roman" panose="02020603050405020304" pitchFamily="18" charset="0"/>
                <a:cs typeface="Times New Roman" panose="02020603050405020304" pitchFamily="18" charset="0"/>
              </a:rPr>
              <a:t>Scan and follow a systematic path to find the information needed</a:t>
            </a:r>
          </a:p>
          <a:p>
            <a:pPr marL="228576" indent="-228576">
              <a:buAutoNum type="arabicPeriod"/>
            </a:pPr>
            <a:r>
              <a:rPr lang="en-CA" sz="1000" dirty="0">
                <a:latin typeface="Times New Roman" panose="02020603050405020304" pitchFamily="18" charset="0"/>
                <a:cs typeface="Times New Roman" panose="02020603050405020304" pitchFamily="18" charset="0"/>
              </a:rPr>
              <a:t>Match key words / read and understand</a:t>
            </a:r>
          </a:p>
          <a:p>
            <a:pPr marL="228576" indent="-228576">
              <a:buAutoNum type="arabicPeriod"/>
            </a:pPr>
            <a:r>
              <a:rPr lang="en-CA" sz="1000" dirty="0">
                <a:latin typeface="Times New Roman" panose="02020603050405020304" pitchFamily="18" charset="0"/>
                <a:cs typeface="Times New Roman" panose="02020603050405020304" pitchFamily="18" charset="0"/>
              </a:rPr>
              <a:t>Always confirm the correct and complete information has been found – filled in </a:t>
            </a:r>
          </a:p>
          <a:p>
            <a:pPr marL="228576" indent="-228576">
              <a:buAutoNum type="arabicPeriod"/>
            </a:pPr>
            <a:endParaRPr lang="en-CA" sz="1000" dirty="0">
              <a:latin typeface="Times New Roman" panose="02020603050405020304" pitchFamily="18" charset="0"/>
              <a:cs typeface="Times New Roman" panose="02020603050405020304" pitchFamily="18" charset="0"/>
            </a:endParaRPr>
          </a:p>
          <a:p>
            <a:pPr lvl="0"/>
            <a:r>
              <a:rPr lang="en-CA" sz="1000" dirty="0">
                <a:solidFill>
                  <a:prstClr val="black"/>
                </a:solidFill>
                <a:latin typeface="Times New Roman" panose="02020603050405020304" pitchFamily="18" charset="0"/>
                <a:cs typeface="Times New Roman" panose="02020603050405020304" pitchFamily="18" charset="0"/>
              </a:rPr>
              <a:t>If you think about it, you would be using similar thinking and self-talk if you were walking to a place you had not been before:</a:t>
            </a:r>
          </a:p>
          <a:p>
            <a:pPr marL="171432" indent="-171432">
              <a:buFontTx/>
              <a:buChar char="-"/>
            </a:pPr>
            <a:r>
              <a:rPr lang="en-CA" sz="1000" dirty="0">
                <a:solidFill>
                  <a:prstClr val="black"/>
                </a:solidFill>
                <a:latin typeface="Times New Roman" panose="02020603050405020304" pitchFamily="18" charset="0"/>
                <a:cs typeface="Times New Roman" panose="02020603050405020304" pitchFamily="18" charset="0"/>
              </a:rPr>
              <a:t>You would be getting a picture of where you are and where you need to go in your mind</a:t>
            </a:r>
          </a:p>
          <a:p>
            <a:pPr marL="171432" indent="-171432">
              <a:buFontTx/>
              <a:buChar char="-"/>
            </a:pPr>
            <a:r>
              <a:rPr lang="en-CA" sz="1000" dirty="0">
                <a:solidFill>
                  <a:prstClr val="black"/>
                </a:solidFill>
                <a:latin typeface="Times New Roman" panose="02020603050405020304" pitchFamily="18" charset="0"/>
                <a:cs typeface="Times New Roman" panose="02020603050405020304" pitchFamily="18" charset="0"/>
              </a:rPr>
              <a:t>You would be asking yourself what you need to think about to get there – street names, etc.</a:t>
            </a:r>
          </a:p>
          <a:p>
            <a:pPr marL="171432" indent="-171432">
              <a:buFontTx/>
              <a:buChar char="-"/>
            </a:pPr>
            <a:r>
              <a:rPr lang="en-CA" sz="1000" dirty="0">
                <a:solidFill>
                  <a:prstClr val="black"/>
                </a:solidFill>
                <a:latin typeface="Times New Roman" panose="02020603050405020304" pitchFamily="18" charset="0"/>
                <a:cs typeface="Times New Roman" panose="02020603050405020304" pitchFamily="18" charset="0"/>
              </a:rPr>
              <a:t>You would be predicting the best way </a:t>
            </a:r>
          </a:p>
          <a:p>
            <a:pPr marL="171432" indent="-171432">
              <a:buFontTx/>
              <a:buChar char="-"/>
            </a:pPr>
            <a:r>
              <a:rPr lang="en-CA" sz="1000" dirty="0">
                <a:solidFill>
                  <a:prstClr val="black"/>
                </a:solidFill>
                <a:latin typeface="Times New Roman" panose="02020603050405020304" pitchFamily="18" charset="0"/>
                <a:cs typeface="Times New Roman" panose="02020603050405020304" pitchFamily="18" charset="0"/>
              </a:rPr>
              <a:t>You would follow the path you set, but always checking to see if it is the right thing</a:t>
            </a:r>
          </a:p>
          <a:p>
            <a:pPr marL="171432" indent="-171432">
              <a:buFontTx/>
              <a:buChar char="-"/>
            </a:pPr>
            <a:r>
              <a:rPr lang="en-CA" sz="1000" dirty="0">
                <a:solidFill>
                  <a:prstClr val="black"/>
                </a:solidFill>
                <a:latin typeface="Times New Roman" panose="02020603050405020304" pitchFamily="18" charset="0"/>
                <a:cs typeface="Times New Roman" panose="02020603050405020304" pitchFamily="18" charset="0"/>
              </a:rPr>
              <a:t>You would be matching street names, addresses , building names</a:t>
            </a:r>
          </a:p>
          <a:p>
            <a:pPr marL="171432" indent="-171432">
              <a:buFontTx/>
              <a:buChar char="-"/>
            </a:pPr>
            <a:r>
              <a:rPr lang="en-CA" sz="1000" dirty="0">
                <a:solidFill>
                  <a:prstClr val="black"/>
                </a:solidFill>
                <a:latin typeface="Times New Roman" panose="02020603050405020304" pitchFamily="18" charset="0"/>
                <a:cs typeface="Times New Roman" panose="02020603050405020304" pitchFamily="18" charset="0"/>
              </a:rPr>
              <a:t>You will confirm the name and address of where you arrive at</a:t>
            </a:r>
          </a:p>
          <a:p>
            <a:endParaRPr lang="en-CA" sz="1000" dirty="0">
              <a:solidFill>
                <a:srgbClr val="FF0000"/>
              </a:solidFill>
              <a:latin typeface="Times New Roman" panose="02020603050405020304" pitchFamily="18" charset="0"/>
              <a:cs typeface="Times New Roman" panose="02020603050405020304" pitchFamily="18" charset="0"/>
            </a:endParaRPr>
          </a:p>
          <a:p>
            <a:r>
              <a:rPr lang="en-CA" sz="1000" dirty="0">
                <a:latin typeface="Times New Roman" panose="02020603050405020304" pitchFamily="18" charset="0"/>
                <a:cs typeface="Times New Roman" panose="02020603050405020304" pitchFamily="18" charset="0"/>
              </a:rPr>
              <a:t>Workplace Education Manitoba has been delivering this for the last 20 years.  It started when we were asked to come in and help a manufacturing company where workers were failing certification tests.  The first step was for our instructor to sit in on one of the tests.  She ended up getting 100% even though she did not know anything about the topic. In putting her thoughts together she came to realize that she knew how to think through to find needed information and answer the questions – she could easily draw on this and the others writing the test didn’t have that same strategy</a:t>
            </a:r>
            <a:r>
              <a:rPr lang="en-CA" sz="1000" dirty="0" smtClean="0">
                <a:latin typeface="Times New Roman" panose="02020603050405020304" pitchFamily="18" charset="0"/>
                <a:cs typeface="Times New Roman" panose="02020603050405020304" pitchFamily="18" charset="0"/>
              </a:rPr>
              <a:t>.  </a:t>
            </a:r>
            <a:r>
              <a:rPr lang="en-CA" sz="1000" dirty="0">
                <a:latin typeface="Times New Roman" panose="02020603050405020304" pitchFamily="18" charset="0"/>
                <a:cs typeface="Times New Roman" panose="02020603050405020304" pitchFamily="18" charset="0"/>
              </a:rPr>
              <a:t>That is how </a:t>
            </a:r>
            <a:r>
              <a:rPr lang="en-CA" sz="1000" i="1" dirty="0">
                <a:latin typeface="Times New Roman" panose="02020603050405020304" pitchFamily="18" charset="0"/>
                <a:cs typeface="Times New Roman" panose="02020603050405020304" pitchFamily="18" charset="0"/>
              </a:rPr>
              <a:t>Navigating Workplace Documents </a:t>
            </a:r>
            <a:r>
              <a:rPr lang="en-CA" sz="1000" dirty="0">
                <a:latin typeface="Times New Roman" panose="02020603050405020304" pitchFamily="18" charset="0"/>
                <a:cs typeface="Times New Roman" panose="02020603050405020304" pitchFamily="18" charset="0"/>
              </a:rPr>
              <a:t>was developed – </a:t>
            </a:r>
            <a:r>
              <a:rPr lang="en-CA" sz="1000" dirty="0" smtClean="0">
                <a:latin typeface="Times New Roman" panose="02020603050405020304" pitchFamily="18" charset="0"/>
                <a:cs typeface="Times New Roman" panose="02020603050405020304" pitchFamily="18" charset="0"/>
              </a:rPr>
              <a:t>focusing </a:t>
            </a:r>
            <a:r>
              <a:rPr lang="en-CA" sz="1000" dirty="0">
                <a:latin typeface="Times New Roman" panose="02020603050405020304" pitchFamily="18" charset="0"/>
                <a:cs typeface="Times New Roman" panose="02020603050405020304" pitchFamily="18" charset="0"/>
              </a:rPr>
              <a:t>on the thinking process – and how it began to be consistently taught in workplaces.</a:t>
            </a:r>
          </a:p>
          <a:p>
            <a:endParaRPr lang="en-CA" sz="1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DB4A6CA-5B96-4CA0-87B7-3D28F5A22694}" type="slidenum">
              <a:rPr lang="en-CA" smtClean="0">
                <a:solidFill>
                  <a:prstClr val="black"/>
                </a:solidFill>
              </a:rPr>
              <a:pPr/>
              <a:t>5</a:t>
            </a:fld>
            <a:endParaRPr lang="en-CA">
              <a:solidFill>
                <a:prstClr val="black"/>
              </a:solidFill>
            </a:endParaRPr>
          </a:p>
        </p:txBody>
      </p:sp>
    </p:spTree>
    <p:extLst>
      <p:ext uri="{BB962C8B-B14F-4D97-AF65-F5344CB8AC3E}">
        <p14:creationId xmlns:p14="http://schemas.microsoft.com/office/powerpoint/2010/main" val="16215791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latin typeface="Times New Roman" panose="02020603050405020304" pitchFamily="18" charset="0"/>
                <a:cs typeface="Times New Roman" panose="02020603050405020304" pitchFamily="18" charset="0"/>
              </a:rPr>
              <a:t>This isn’t just about workplace.  You </a:t>
            </a:r>
            <a:r>
              <a:rPr lang="en-CA" dirty="0" smtClean="0">
                <a:latin typeface="Times New Roman" panose="02020603050405020304" pitchFamily="18" charset="0"/>
                <a:cs typeface="Times New Roman" panose="02020603050405020304" pitchFamily="18" charset="0"/>
              </a:rPr>
              <a:t>use </a:t>
            </a:r>
            <a:r>
              <a:rPr lang="en-CA" dirty="0">
                <a:latin typeface="Times New Roman" panose="02020603050405020304" pitchFamily="18" charset="0"/>
                <a:cs typeface="Times New Roman" panose="02020603050405020304" pitchFamily="18" charset="0"/>
              </a:rPr>
              <a:t>this thinking with the everyday Document Use activities, you may not have realized that you did.  What we are doing here is organizing the thinking into clear steps that are easier to remember and follow</a:t>
            </a:r>
          </a:p>
          <a:p>
            <a:endParaRPr lang="en-CA" dirty="0">
              <a:latin typeface="Times New Roman" panose="02020603050405020304" pitchFamily="18" charset="0"/>
              <a:cs typeface="Times New Roman" panose="02020603050405020304" pitchFamily="18" charset="0"/>
            </a:endParaRPr>
          </a:p>
          <a:p>
            <a:r>
              <a:rPr lang="en-CA" dirty="0">
                <a:latin typeface="Times New Roman" panose="02020603050405020304" pitchFamily="18" charset="0"/>
                <a:cs typeface="Times New Roman" panose="02020603050405020304" pitchFamily="18" charset="0"/>
              </a:rPr>
              <a:t>Review slide</a:t>
            </a:r>
          </a:p>
          <a:p>
            <a:endParaRPr lang="en-CA" dirty="0">
              <a:latin typeface="Times New Roman" panose="02020603050405020304" pitchFamily="18" charset="0"/>
              <a:cs typeface="Times New Roman" panose="02020603050405020304" pitchFamily="18" charset="0"/>
            </a:endParaRPr>
          </a:p>
          <a:p>
            <a:r>
              <a:rPr lang="en-CA" dirty="0">
                <a:latin typeface="Times New Roman" panose="02020603050405020304" pitchFamily="18" charset="0"/>
                <a:cs typeface="Times New Roman" panose="02020603050405020304" pitchFamily="18" charset="0"/>
              </a:rPr>
              <a:t>Explain: The definition of insanity is doing the same thing over and over and expecting a different result.  If you are not getting to where you need to get to: stop – go back and start over.</a:t>
            </a:r>
            <a:r>
              <a:rPr lang="en-CA" dirty="0">
                <a:solidFill>
                  <a:srgbClr val="FF0000"/>
                </a:solidFill>
                <a:latin typeface="Times New Roman" panose="02020603050405020304" pitchFamily="18" charset="0"/>
                <a:cs typeface="Times New Roman" panose="02020603050405020304" pitchFamily="18" charset="0"/>
              </a:rPr>
              <a:t>  </a:t>
            </a:r>
          </a:p>
          <a:p>
            <a:endParaRPr lang="en-US" dirty="0"/>
          </a:p>
        </p:txBody>
      </p:sp>
      <p:sp>
        <p:nvSpPr>
          <p:cNvPr id="4" name="Slide Number Placeholder 3"/>
          <p:cNvSpPr>
            <a:spLocks noGrp="1"/>
          </p:cNvSpPr>
          <p:nvPr>
            <p:ph type="sldNum" sz="quarter" idx="10"/>
          </p:nvPr>
        </p:nvSpPr>
        <p:spPr/>
        <p:txBody>
          <a:bodyPr/>
          <a:lstStyle/>
          <a:p>
            <a:fld id="{3DB4A6CA-5B96-4CA0-87B7-3D28F5A22694}" type="slidenum">
              <a:rPr lang="en-CA" smtClean="0"/>
              <a:t>6</a:t>
            </a:fld>
            <a:endParaRPr lang="en-CA"/>
          </a:p>
        </p:txBody>
      </p:sp>
    </p:spTree>
    <p:extLst>
      <p:ext uri="{BB962C8B-B14F-4D97-AF65-F5344CB8AC3E}">
        <p14:creationId xmlns:p14="http://schemas.microsoft.com/office/powerpoint/2010/main" val="37239303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There are questions that we ask ourselves  / self-talk that we use that will help us.  It is an on-going conversation in our head.  If we learn the steps and the self-talk we should be using, then we have a tool that we can use  no matter the task.  This is the skill we will transfer.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Review slide</a:t>
            </a:r>
          </a:p>
        </p:txBody>
      </p:sp>
      <p:sp>
        <p:nvSpPr>
          <p:cNvPr id="4" name="Slide Number Placeholder 3"/>
          <p:cNvSpPr>
            <a:spLocks noGrp="1"/>
          </p:cNvSpPr>
          <p:nvPr>
            <p:ph type="sldNum" sz="quarter" idx="10"/>
          </p:nvPr>
        </p:nvSpPr>
        <p:spPr/>
        <p:txBody>
          <a:bodyPr/>
          <a:lstStyle/>
          <a:p>
            <a:fld id="{3DB4A6CA-5B96-4CA0-87B7-3D28F5A22694}" type="slidenum">
              <a:rPr lang="en-CA" smtClean="0"/>
              <a:t>7</a:t>
            </a:fld>
            <a:endParaRPr lang="en-CA"/>
          </a:p>
        </p:txBody>
      </p:sp>
    </p:spTree>
    <p:extLst>
      <p:ext uri="{BB962C8B-B14F-4D97-AF65-F5344CB8AC3E}">
        <p14:creationId xmlns:p14="http://schemas.microsoft.com/office/powerpoint/2010/main" val="311508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We can boil down the self-talk down to ‘cueing’ words that are an easy mental </a:t>
            </a:r>
            <a:r>
              <a:rPr lang="en-US" dirty="0" smtClean="0">
                <a:latin typeface="Times New Roman" panose="02020603050405020304" pitchFamily="18" charset="0"/>
                <a:cs typeface="Times New Roman" panose="02020603050405020304" pitchFamily="18" charset="0"/>
              </a:rPr>
              <a:t>checklist </a:t>
            </a:r>
            <a:r>
              <a:rPr lang="en-US" dirty="0">
                <a:latin typeface="Times New Roman" panose="02020603050405020304" pitchFamily="18" charset="0"/>
                <a:cs typeface="Times New Roman" panose="02020603050405020304" pitchFamily="18" charset="0"/>
              </a:rPr>
              <a:t>to remember.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Review slide</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Explain: This is what we are going to be practicing.  </a:t>
            </a:r>
            <a:r>
              <a:rPr lang="en-US" dirty="0" smtClean="0">
                <a:latin typeface="Times New Roman" panose="02020603050405020304" pitchFamily="18" charset="0"/>
                <a:cs typeface="Times New Roman" panose="02020603050405020304" pitchFamily="18" charset="0"/>
              </a:rPr>
              <a:t>But before </a:t>
            </a:r>
            <a:r>
              <a:rPr lang="en-US" dirty="0">
                <a:latin typeface="Times New Roman" panose="02020603050405020304" pitchFamily="18" charset="0"/>
                <a:cs typeface="Times New Roman" panose="02020603050405020304" pitchFamily="18" charset="0"/>
              </a:rPr>
              <a:t>we do that, there are some things that we need to understand.</a:t>
            </a:r>
          </a:p>
        </p:txBody>
      </p:sp>
      <p:sp>
        <p:nvSpPr>
          <p:cNvPr id="4" name="Slide Number Placeholder 3"/>
          <p:cNvSpPr>
            <a:spLocks noGrp="1"/>
          </p:cNvSpPr>
          <p:nvPr>
            <p:ph type="sldNum" sz="quarter" idx="10"/>
          </p:nvPr>
        </p:nvSpPr>
        <p:spPr/>
        <p:txBody>
          <a:bodyPr/>
          <a:lstStyle/>
          <a:p>
            <a:fld id="{3DB4A6CA-5B96-4CA0-87B7-3D28F5A22694}" type="slidenum">
              <a:rPr lang="en-CA" smtClean="0">
                <a:solidFill>
                  <a:prstClr val="black"/>
                </a:solidFill>
              </a:rPr>
              <a:pPr/>
              <a:t>8</a:t>
            </a:fld>
            <a:endParaRPr lang="en-CA">
              <a:solidFill>
                <a:prstClr val="black"/>
              </a:solidFill>
            </a:endParaRPr>
          </a:p>
        </p:txBody>
      </p:sp>
    </p:spTree>
    <p:extLst>
      <p:ext uri="{BB962C8B-B14F-4D97-AF65-F5344CB8AC3E}">
        <p14:creationId xmlns:p14="http://schemas.microsoft.com/office/powerpoint/2010/main" val="20997063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When we have a task that involves reading we need to be able to adjust our reading style to fit what is needed</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Ask: Why is understanding and be able to use different reading styles important?</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Sometimes we just need to skim something to get the main idea or structure and sometimes we need to read carefully for details.  If we skim when we should be reading for detail, we can miss some important information and if we read carefully when we should be skimming, we can take to long to complete the task</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Review slide.  Explain: The first three reading styles are used in a workplace. We </a:t>
            </a:r>
            <a:r>
              <a:rPr lang="en-US" dirty="0" smtClean="0">
                <a:latin typeface="Times New Roman" panose="02020603050405020304" pitchFamily="18" charset="0"/>
                <a:cs typeface="Times New Roman" panose="02020603050405020304" pitchFamily="18" charset="0"/>
              </a:rPr>
              <a:t>will now </a:t>
            </a:r>
            <a:r>
              <a:rPr lang="en-US" dirty="0">
                <a:latin typeface="Times New Roman" panose="02020603050405020304" pitchFamily="18" charset="0"/>
                <a:cs typeface="Times New Roman" panose="02020603050405020304" pitchFamily="18" charset="0"/>
              </a:rPr>
              <a:t>go over these three in a bit more detail</a:t>
            </a:r>
          </a:p>
        </p:txBody>
      </p:sp>
      <p:sp>
        <p:nvSpPr>
          <p:cNvPr id="4" name="Slide Number Placeholder 3"/>
          <p:cNvSpPr>
            <a:spLocks noGrp="1"/>
          </p:cNvSpPr>
          <p:nvPr>
            <p:ph type="sldNum" sz="quarter" idx="10"/>
          </p:nvPr>
        </p:nvSpPr>
        <p:spPr/>
        <p:txBody>
          <a:bodyPr/>
          <a:lstStyle/>
          <a:p>
            <a:fld id="{3DB4A6CA-5B96-4CA0-87B7-3D28F5A22694}" type="slidenum">
              <a:rPr lang="en-CA" smtClean="0"/>
              <a:t>9</a:t>
            </a:fld>
            <a:endParaRPr lang="en-CA"/>
          </a:p>
        </p:txBody>
      </p:sp>
    </p:spTree>
    <p:extLst>
      <p:ext uri="{BB962C8B-B14F-4D97-AF65-F5344CB8AC3E}">
        <p14:creationId xmlns:p14="http://schemas.microsoft.com/office/powerpoint/2010/main" val="1782889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5"/>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0F2DF08-52EB-42D4-ABE8-5AB81D7A6037}" type="datetimeFigureOut">
              <a:rPr lang="en-US" smtClean="0"/>
              <a:t>8/6/19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89EA8-96D9-4549-B3ED-797C62F6166A}" type="slidenum">
              <a:rPr lang="en-US" smtClean="0"/>
              <a:t>‹#›</a:t>
            </a:fld>
            <a:endParaRPr lang="en-US"/>
          </a:p>
        </p:txBody>
      </p:sp>
    </p:spTree>
    <p:extLst>
      <p:ext uri="{BB962C8B-B14F-4D97-AF65-F5344CB8AC3E}">
        <p14:creationId xmlns:p14="http://schemas.microsoft.com/office/powerpoint/2010/main" val="149398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0F2DF08-52EB-42D4-ABE8-5AB81D7A6037}" type="datetimeFigureOut">
              <a:rPr lang="en-US" smtClean="0"/>
              <a:t>8/6/19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89EA8-96D9-4549-B3ED-797C62F6166A}" type="slidenum">
              <a:rPr lang="en-US" smtClean="0"/>
              <a:t>‹#›</a:t>
            </a:fld>
            <a:endParaRPr lang="en-US"/>
          </a:p>
        </p:txBody>
      </p:sp>
    </p:spTree>
    <p:extLst>
      <p:ext uri="{BB962C8B-B14F-4D97-AF65-F5344CB8AC3E}">
        <p14:creationId xmlns:p14="http://schemas.microsoft.com/office/powerpoint/2010/main" val="2053612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0F2DF08-52EB-42D4-ABE8-5AB81D7A6037}" type="datetimeFigureOut">
              <a:rPr lang="en-US" smtClean="0"/>
              <a:t>8/6/19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89EA8-96D9-4549-B3ED-797C62F6166A}" type="slidenum">
              <a:rPr lang="en-US" smtClean="0"/>
              <a:t>‹#›</a:t>
            </a:fld>
            <a:endParaRPr lang="en-US"/>
          </a:p>
        </p:txBody>
      </p:sp>
      <p:sp>
        <p:nvSpPr>
          <p:cNvPr id="20" name="TextBox 19"/>
          <p:cNvSpPr txBox="1"/>
          <p:nvPr/>
        </p:nvSpPr>
        <p:spPr>
          <a:xfrm>
            <a:off x="541871"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10631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0F2DF08-52EB-42D4-ABE8-5AB81D7A6037}" type="datetimeFigureOut">
              <a:rPr lang="en-US" smtClean="0"/>
              <a:t>8/6/19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89EA8-96D9-4549-B3ED-797C62F6166A}" type="slidenum">
              <a:rPr lang="en-US" smtClean="0"/>
              <a:t>‹#›</a:t>
            </a:fld>
            <a:endParaRPr lang="en-US"/>
          </a:p>
        </p:txBody>
      </p:sp>
    </p:spTree>
    <p:extLst>
      <p:ext uri="{BB962C8B-B14F-4D97-AF65-F5344CB8AC3E}">
        <p14:creationId xmlns:p14="http://schemas.microsoft.com/office/powerpoint/2010/main" val="32886777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0F2DF08-52EB-42D4-ABE8-5AB81D7A6037}" type="datetimeFigureOut">
              <a:rPr lang="en-US" smtClean="0"/>
              <a:t>8/6/19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89EA8-96D9-4549-B3ED-797C62F6166A}" type="slidenum">
              <a:rPr lang="en-US" smtClean="0"/>
              <a:t>‹#›</a:t>
            </a:fld>
            <a:endParaRPr lang="en-US"/>
          </a:p>
        </p:txBody>
      </p:sp>
      <p:sp>
        <p:nvSpPr>
          <p:cNvPr id="24" name="TextBox 23"/>
          <p:cNvSpPr txBox="1"/>
          <p:nvPr/>
        </p:nvSpPr>
        <p:spPr>
          <a:xfrm>
            <a:off x="541871"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62865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0F2DF08-52EB-42D4-ABE8-5AB81D7A6037}" type="datetimeFigureOut">
              <a:rPr lang="en-US" smtClean="0"/>
              <a:t>8/6/19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89EA8-96D9-4549-B3ED-797C62F6166A}" type="slidenum">
              <a:rPr lang="en-US" smtClean="0"/>
              <a:t>‹#›</a:t>
            </a:fld>
            <a:endParaRPr lang="en-US"/>
          </a:p>
        </p:txBody>
      </p:sp>
    </p:spTree>
    <p:extLst>
      <p:ext uri="{BB962C8B-B14F-4D97-AF65-F5344CB8AC3E}">
        <p14:creationId xmlns:p14="http://schemas.microsoft.com/office/powerpoint/2010/main" val="41999729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F2DF08-52EB-42D4-ABE8-5AB81D7A6037}" type="datetimeFigureOut">
              <a:rPr lang="en-US" smtClean="0"/>
              <a:t>8/6/19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89EA8-96D9-4549-B3ED-797C62F6166A}" type="slidenum">
              <a:rPr lang="en-US" smtClean="0"/>
              <a:t>‹#›</a:t>
            </a:fld>
            <a:endParaRPr lang="en-US"/>
          </a:p>
        </p:txBody>
      </p:sp>
    </p:spTree>
    <p:extLst>
      <p:ext uri="{BB962C8B-B14F-4D97-AF65-F5344CB8AC3E}">
        <p14:creationId xmlns:p14="http://schemas.microsoft.com/office/powerpoint/2010/main" val="38272296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4" y="609601"/>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1"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F2DF08-52EB-42D4-ABE8-5AB81D7A6037}" type="datetimeFigureOut">
              <a:rPr lang="en-US" smtClean="0"/>
              <a:t>8/6/19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89EA8-96D9-4549-B3ED-797C62F6166A}" type="slidenum">
              <a:rPr lang="en-US" smtClean="0"/>
              <a:t>‹#›</a:t>
            </a:fld>
            <a:endParaRPr lang="en-US"/>
          </a:p>
        </p:txBody>
      </p:sp>
    </p:spTree>
    <p:extLst>
      <p:ext uri="{BB962C8B-B14F-4D97-AF65-F5344CB8AC3E}">
        <p14:creationId xmlns:p14="http://schemas.microsoft.com/office/powerpoint/2010/main" val="1937885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F2DF08-52EB-42D4-ABE8-5AB81D7A6037}" type="datetimeFigureOut">
              <a:rPr lang="en-US" smtClean="0"/>
              <a:t>8/6/19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89EA8-96D9-4549-B3ED-797C62F6166A}" type="slidenum">
              <a:rPr lang="en-US" smtClean="0"/>
              <a:t>‹#›</a:t>
            </a:fld>
            <a:endParaRPr lang="en-US"/>
          </a:p>
        </p:txBody>
      </p:sp>
    </p:spTree>
    <p:extLst>
      <p:ext uri="{BB962C8B-B14F-4D97-AF65-F5344CB8AC3E}">
        <p14:creationId xmlns:p14="http://schemas.microsoft.com/office/powerpoint/2010/main" val="535766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9"/>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0F2DF08-52EB-42D4-ABE8-5AB81D7A6037}" type="datetimeFigureOut">
              <a:rPr lang="en-US" smtClean="0"/>
              <a:t>8/6/19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89EA8-96D9-4549-B3ED-797C62F6166A}" type="slidenum">
              <a:rPr lang="en-US" smtClean="0"/>
              <a:t>‹#›</a:t>
            </a:fld>
            <a:endParaRPr lang="en-US"/>
          </a:p>
        </p:txBody>
      </p:sp>
    </p:spTree>
    <p:extLst>
      <p:ext uri="{BB962C8B-B14F-4D97-AF65-F5344CB8AC3E}">
        <p14:creationId xmlns:p14="http://schemas.microsoft.com/office/powerpoint/2010/main" val="1650122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5"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69" y="2160590"/>
            <a:ext cx="4184035"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F2DF08-52EB-42D4-ABE8-5AB81D7A6037}" type="datetimeFigureOut">
              <a:rPr lang="en-US" smtClean="0"/>
              <a:t>8/6/19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189EA8-96D9-4549-B3ED-797C62F6166A}" type="slidenum">
              <a:rPr lang="en-US" smtClean="0"/>
              <a:t>‹#›</a:t>
            </a:fld>
            <a:endParaRPr lang="en-US"/>
          </a:p>
        </p:txBody>
      </p:sp>
    </p:spTree>
    <p:extLst>
      <p:ext uri="{BB962C8B-B14F-4D97-AF65-F5344CB8AC3E}">
        <p14:creationId xmlns:p14="http://schemas.microsoft.com/office/powerpoint/2010/main" val="3920408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6"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6" y="2737247"/>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5" y="2737247"/>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F2DF08-52EB-42D4-ABE8-5AB81D7A6037}" type="datetimeFigureOut">
              <a:rPr lang="en-US" smtClean="0"/>
              <a:t>8/6/19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189EA8-96D9-4549-B3ED-797C62F6166A}" type="slidenum">
              <a:rPr lang="en-US" smtClean="0"/>
              <a:t>‹#›</a:t>
            </a:fld>
            <a:endParaRPr lang="en-US"/>
          </a:p>
        </p:txBody>
      </p:sp>
    </p:spTree>
    <p:extLst>
      <p:ext uri="{BB962C8B-B14F-4D97-AF65-F5344CB8AC3E}">
        <p14:creationId xmlns:p14="http://schemas.microsoft.com/office/powerpoint/2010/main" val="1277509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0F2DF08-52EB-42D4-ABE8-5AB81D7A6037}" type="datetimeFigureOut">
              <a:rPr lang="en-US" smtClean="0"/>
              <a:t>8/6/19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189EA8-96D9-4549-B3ED-797C62F6166A}" type="slidenum">
              <a:rPr lang="en-US" smtClean="0"/>
              <a:t>‹#›</a:t>
            </a:fld>
            <a:endParaRPr lang="en-US"/>
          </a:p>
        </p:txBody>
      </p:sp>
    </p:spTree>
    <p:extLst>
      <p:ext uri="{BB962C8B-B14F-4D97-AF65-F5344CB8AC3E}">
        <p14:creationId xmlns:p14="http://schemas.microsoft.com/office/powerpoint/2010/main" val="1428523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F2DF08-52EB-42D4-ABE8-5AB81D7A6037}" type="datetimeFigureOut">
              <a:rPr lang="en-US" smtClean="0"/>
              <a:t>8/6/19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189EA8-96D9-4549-B3ED-797C62F6166A}" type="slidenum">
              <a:rPr lang="en-US" smtClean="0"/>
              <a:t>‹#›</a:t>
            </a:fld>
            <a:endParaRPr lang="en-US"/>
          </a:p>
        </p:txBody>
      </p:sp>
    </p:spTree>
    <p:extLst>
      <p:ext uri="{BB962C8B-B14F-4D97-AF65-F5344CB8AC3E}">
        <p14:creationId xmlns:p14="http://schemas.microsoft.com/office/powerpoint/2010/main" val="3731941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2" y="514926"/>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5"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0F2DF08-52EB-42D4-ABE8-5AB81D7A6037}" type="datetimeFigureOut">
              <a:rPr lang="en-US" smtClean="0"/>
              <a:t>8/6/19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189EA8-96D9-4549-B3ED-797C62F6166A}" type="slidenum">
              <a:rPr lang="en-US" smtClean="0"/>
              <a:t>‹#›</a:t>
            </a:fld>
            <a:endParaRPr lang="en-US"/>
          </a:p>
        </p:txBody>
      </p:sp>
    </p:spTree>
    <p:extLst>
      <p:ext uri="{BB962C8B-B14F-4D97-AF65-F5344CB8AC3E}">
        <p14:creationId xmlns:p14="http://schemas.microsoft.com/office/powerpoint/2010/main" val="1354991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5"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5"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F2DF08-52EB-42D4-ABE8-5AB81D7A6037}" type="datetimeFigureOut">
              <a:rPr lang="en-US" smtClean="0"/>
              <a:t>8/6/19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189EA8-96D9-4549-B3ED-797C62F6166A}" type="slidenum">
              <a:rPr lang="en-US" smtClean="0"/>
              <a:t>‹#›</a:t>
            </a:fld>
            <a:endParaRPr lang="en-US"/>
          </a:p>
        </p:txBody>
      </p:sp>
    </p:spTree>
    <p:extLst>
      <p:ext uri="{BB962C8B-B14F-4D97-AF65-F5344CB8AC3E}">
        <p14:creationId xmlns:p14="http://schemas.microsoft.com/office/powerpoint/2010/main" val="230214879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5"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5" y="2160590"/>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4"/>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0F2DF08-52EB-42D4-ABE8-5AB81D7A6037}" type="datetimeFigureOut">
              <a:rPr lang="en-US" smtClean="0"/>
              <a:t>8/6/19</a:t>
            </a:fld>
            <a:endParaRPr lang="en-US"/>
          </a:p>
        </p:txBody>
      </p:sp>
      <p:sp>
        <p:nvSpPr>
          <p:cNvPr id="5" name="Footer Placeholder 4"/>
          <p:cNvSpPr>
            <a:spLocks noGrp="1"/>
          </p:cNvSpPr>
          <p:nvPr>
            <p:ph type="ftr" sz="quarter" idx="3"/>
          </p:nvPr>
        </p:nvSpPr>
        <p:spPr>
          <a:xfrm>
            <a:off x="677335" y="6041364"/>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4" y="6041364"/>
            <a:ext cx="683339" cy="365125"/>
          </a:xfrm>
          <a:prstGeom prst="rect">
            <a:avLst/>
          </a:prstGeom>
        </p:spPr>
        <p:txBody>
          <a:bodyPr vert="horz" lIns="91440" tIns="45720" rIns="91440" bIns="45720" rtlCol="0" anchor="ctr"/>
          <a:lstStyle>
            <a:lvl1pPr algn="r">
              <a:defRPr sz="900">
                <a:solidFill>
                  <a:schemeClr val="accent1"/>
                </a:solidFill>
              </a:defRPr>
            </a:lvl1pPr>
          </a:lstStyle>
          <a:p>
            <a:fld id="{83189EA8-96D9-4549-B3ED-797C62F6166A}" type="slidenum">
              <a:rPr lang="en-US" smtClean="0"/>
              <a:t>‹#›</a:t>
            </a:fld>
            <a:endParaRPr lang="en-US"/>
          </a:p>
        </p:txBody>
      </p:sp>
    </p:spTree>
    <p:extLst>
      <p:ext uri="{BB962C8B-B14F-4D97-AF65-F5344CB8AC3E}">
        <p14:creationId xmlns:p14="http://schemas.microsoft.com/office/powerpoint/2010/main" val="3204902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2.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5.xml"/><Relationship Id="rId3"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83397" y="2451279"/>
            <a:ext cx="8596668" cy="1320800"/>
          </a:xfrm>
        </p:spPr>
        <p:txBody>
          <a:bodyPr>
            <a:noAutofit/>
          </a:bodyPr>
          <a:lstStyle/>
          <a:p>
            <a:pPr algn="ctr"/>
            <a:r>
              <a:rPr lang="en-CA" sz="6000" dirty="0">
                <a:latin typeface="Times New Roman" panose="02020603050405020304" pitchFamily="18" charset="0"/>
                <a:cs typeface="Times New Roman" panose="02020603050405020304" pitchFamily="18" charset="0"/>
              </a:rPr>
              <a:t>Brushing Up on My </a:t>
            </a:r>
            <a:br>
              <a:rPr lang="en-CA" sz="6000" dirty="0">
                <a:latin typeface="Times New Roman" panose="02020603050405020304" pitchFamily="18" charset="0"/>
                <a:cs typeface="Times New Roman" panose="02020603050405020304" pitchFamily="18" charset="0"/>
              </a:rPr>
            </a:br>
            <a:r>
              <a:rPr lang="en-CA" sz="6000" dirty="0">
                <a:latin typeface="Times New Roman" panose="02020603050405020304" pitchFamily="18" charset="0"/>
                <a:cs typeface="Times New Roman" panose="02020603050405020304" pitchFamily="18" charset="0"/>
              </a:rPr>
              <a:t>Document Use Skills  </a:t>
            </a:r>
          </a:p>
        </p:txBody>
      </p:sp>
    </p:spTree>
    <p:extLst>
      <p:ext uri="{BB962C8B-B14F-4D97-AF65-F5344CB8AC3E}">
        <p14:creationId xmlns:p14="http://schemas.microsoft.com/office/powerpoint/2010/main" val="521290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a:t>Skimming</a:t>
            </a:r>
          </a:p>
        </p:txBody>
      </p:sp>
      <p:sp>
        <p:nvSpPr>
          <p:cNvPr id="3" name="Content Placeholder 2"/>
          <p:cNvSpPr>
            <a:spLocks noGrp="1"/>
          </p:cNvSpPr>
          <p:nvPr>
            <p:ph idx="1"/>
          </p:nvPr>
        </p:nvSpPr>
        <p:spPr/>
        <p:txBody>
          <a:bodyPr>
            <a:normAutofit lnSpcReduction="10000"/>
          </a:bodyPr>
          <a:lstStyle/>
          <a:p>
            <a:pPr>
              <a:lnSpc>
                <a:spcPct val="90000"/>
              </a:lnSpc>
            </a:pPr>
            <a:r>
              <a:rPr lang="en-US" altLang="en-US" sz="2800" dirty="0">
                <a:latin typeface="Times New Roman" panose="02020603050405020304" pitchFamily="18" charset="0"/>
                <a:cs typeface="Times New Roman" panose="02020603050405020304" pitchFamily="18" charset="0"/>
              </a:rPr>
              <a:t>Purpose is to gain a general impression, identify important information and understand the main idea</a:t>
            </a:r>
          </a:p>
          <a:p>
            <a:pPr>
              <a:lnSpc>
                <a:spcPct val="90000"/>
              </a:lnSpc>
            </a:pPr>
            <a:endParaRPr lang="en-US" altLang="en-US" sz="2800" dirty="0">
              <a:latin typeface="Times New Roman" panose="02020603050405020304" pitchFamily="18" charset="0"/>
              <a:cs typeface="Times New Roman" panose="02020603050405020304" pitchFamily="18" charset="0"/>
            </a:endParaRPr>
          </a:p>
          <a:p>
            <a:pPr>
              <a:lnSpc>
                <a:spcPct val="90000"/>
              </a:lnSpc>
            </a:pPr>
            <a:r>
              <a:rPr lang="en-US" altLang="en-US" sz="2800" dirty="0">
                <a:latin typeface="Times New Roman" panose="02020603050405020304" pitchFamily="18" charset="0"/>
                <a:cs typeface="Times New Roman" panose="02020603050405020304" pitchFamily="18" charset="0"/>
              </a:rPr>
              <a:t>General rule: identify how the information is organized - Skimming is reading 3 or 4 times faster than normal</a:t>
            </a:r>
          </a:p>
          <a:p>
            <a:pPr>
              <a:lnSpc>
                <a:spcPct val="90000"/>
              </a:lnSpc>
            </a:pPr>
            <a:endParaRPr lang="en-US" altLang="en-US" sz="2800" dirty="0">
              <a:latin typeface="Times New Roman" panose="02020603050405020304" pitchFamily="18" charset="0"/>
              <a:cs typeface="Times New Roman" panose="02020603050405020304" pitchFamily="18" charset="0"/>
            </a:endParaRPr>
          </a:p>
          <a:p>
            <a:pPr>
              <a:lnSpc>
                <a:spcPct val="90000"/>
              </a:lnSpc>
            </a:pPr>
            <a:r>
              <a:rPr lang="en-US" altLang="en-US" sz="2800" dirty="0">
                <a:latin typeface="Times New Roman" panose="02020603050405020304" pitchFamily="18" charset="0"/>
                <a:cs typeface="Times New Roman" panose="02020603050405020304" pitchFamily="18" charset="0"/>
              </a:rPr>
              <a:t>Look for and make a mental note of key words and </a:t>
            </a:r>
            <a:r>
              <a:rPr lang="en-US" altLang="en-US" sz="2800" dirty="0" smtClean="0">
                <a:latin typeface="Times New Roman" panose="02020603050405020304" pitchFamily="18" charset="0"/>
                <a:cs typeface="Times New Roman" panose="02020603050405020304" pitchFamily="18" charset="0"/>
              </a:rPr>
              <a:t>phrases / format used </a:t>
            </a:r>
            <a:r>
              <a:rPr lang="en-US" altLang="en-US" sz="2800" dirty="0">
                <a:latin typeface="Times New Roman" panose="02020603050405020304" pitchFamily="18" charset="0"/>
                <a:cs typeface="Times New Roman" panose="02020603050405020304" pitchFamily="18" charset="0"/>
              </a:rPr>
              <a:t>– create an outline of </a:t>
            </a:r>
            <a:r>
              <a:rPr lang="en-US" altLang="en-US" sz="2800" dirty="0" smtClean="0">
                <a:latin typeface="Times New Roman" panose="02020603050405020304" pitchFamily="18" charset="0"/>
                <a:cs typeface="Times New Roman" panose="02020603050405020304" pitchFamily="18" charset="0"/>
              </a:rPr>
              <a:t>how the information is organized </a:t>
            </a:r>
            <a:r>
              <a:rPr lang="en-US" altLang="en-US" sz="2800" dirty="0">
                <a:latin typeface="Times New Roman" panose="02020603050405020304" pitchFamily="18" charset="0"/>
                <a:cs typeface="Times New Roman" panose="02020603050405020304" pitchFamily="18" charset="0"/>
              </a:rPr>
              <a:t>in your mind</a:t>
            </a:r>
          </a:p>
          <a:p>
            <a:endParaRPr lang="en-US" dirty="0"/>
          </a:p>
        </p:txBody>
      </p:sp>
    </p:spTree>
    <p:extLst>
      <p:ext uri="{BB962C8B-B14F-4D97-AF65-F5344CB8AC3E}">
        <p14:creationId xmlns:p14="http://schemas.microsoft.com/office/powerpoint/2010/main" val="2331577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a:t>Scanning</a:t>
            </a:r>
          </a:p>
        </p:txBody>
      </p:sp>
      <p:sp>
        <p:nvSpPr>
          <p:cNvPr id="3" name="Content Placeholder 2"/>
          <p:cNvSpPr>
            <a:spLocks noGrp="1"/>
          </p:cNvSpPr>
          <p:nvPr>
            <p:ph idx="1"/>
          </p:nvPr>
        </p:nvSpPr>
        <p:spPr/>
        <p:txBody>
          <a:bodyPr>
            <a:normAutofit/>
          </a:bodyPr>
          <a:lstStyle/>
          <a:p>
            <a:r>
              <a:rPr lang="en-US" altLang="en-US" sz="2800" dirty="0">
                <a:latin typeface="Times New Roman" panose="02020603050405020304" pitchFamily="18" charset="0"/>
                <a:cs typeface="Times New Roman" panose="02020603050405020304" pitchFamily="18" charset="0"/>
              </a:rPr>
              <a:t>Purpose is to locate a specific piece of information</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Eyes move quickly across the page looking for specific words or phrases that signal to the reader that the information has been found</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Ask yourself questions to cue the scanning process</a:t>
            </a:r>
          </a:p>
        </p:txBody>
      </p:sp>
    </p:spTree>
    <p:extLst>
      <p:ext uri="{BB962C8B-B14F-4D97-AF65-F5344CB8AC3E}">
        <p14:creationId xmlns:p14="http://schemas.microsoft.com/office/powerpoint/2010/main" val="470992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a:t>Intensive Reading </a:t>
            </a:r>
          </a:p>
        </p:txBody>
      </p:sp>
      <p:sp>
        <p:nvSpPr>
          <p:cNvPr id="3" name="Content Placeholder 2"/>
          <p:cNvSpPr>
            <a:spLocks noGrp="1"/>
          </p:cNvSpPr>
          <p:nvPr>
            <p:ph idx="1"/>
          </p:nvPr>
        </p:nvSpPr>
        <p:spPr/>
        <p:txBody>
          <a:bodyPr>
            <a:normAutofit fontScale="92500" lnSpcReduction="10000"/>
          </a:bodyPr>
          <a:lstStyle/>
          <a:p>
            <a:pPr lvl="0" defTabSz="914400" fontAlgn="base">
              <a:spcBef>
                <a:spcPct val="20000"/>
              </a:spcBef>
              <a:spcAft>
                <a:spcPct val="0"/>
              </a:spcAft>
              <a:buClrTx/>
              <a:buSzTx/>
              <a:buFontTx/>
              <a:buChar char="•"/>
            </a:pPr>
            <a:r>
              <a:rPr lang="en-US" altLang="en-US" sz="3200" kern="0" dirty="0">
                <a:solidFill>
                  <a:srgbClr val="000000"/>
                </a:solidFill>
                <a:latin typeface="Times New Roman" panose="02020603050405020304" pitchFamily="18" charset="0"/>
                <a:cs typeface="Times New Roman" panose="02020603050405020304" pitchFamily="18" charset="0"/>
              </a:rPr>
              <a:t>Purpose is to read closely for detail, understanding the information that is given</a:t>
            </a:r>
          </a:p>
          <a:p>
            <a:pPr lvl="0" defTabSz="914400" fontAlgn="base">
              <a:spcBef>
                <a:spcPct val="20000"/>
              </a:spcBef>
              <a:spcAft>
                <a:spcPct val="0"/>
              </a:spcAft>
              <a:buClrTx/>
              <a:buSzTx/>
              <a:buFontTx/>
              <a:buChar char="•"/>
            </a:pPr>
            <a:r>
              <a:rPr lang="en-US" altLang="en-US" sz="3200" kern="0" dirty="0">
                <a:solidFill>
                  <a:srgbClr val="000000"/>
                </a:solidFill>
                <a:latin typeface="Times New Roman" panose="02020603050405020304" pitchFamily="18" charset="0"/>
                <a:cs typeface="Times New Roman" panose="02020603050405020304" pitchFamily="18" charset="0"/>
              </a:rPr>
              <a:t>Making connections between what you know and what you are reading</a:t>
            </a:r>
          </a:p>
          <a:p>
            <a:pPr lvl="0" defTabSz="914400" fontAlgn="base">
              <a:spcBef>
                <a:spcPct val="20000"/>
              </a:spcBef>
              <a:spcAft>
                <a:spcPct val="0"/>
              </a:spcAft>
              <a:buClrTx/>
              <a:buSzTx/>
              <a:buFontTx/>
              <a:buChar char="•"/>
            </a:pPr>
            <a:r>
              <a:rPr lang="en-US" altLang="en-US" sz="3200" kern="0" dirty="0">
                <a:solidFill>
                  <a:srgbClr val="000000"/>
                </a:solidFill>
                <a:latin typeface="Times New Roman" panose="02020603050405020304" pitchFamily="18" charset="0"/>
                <a:cs typeface="Times New Roman" panose="02020603050405020304" pitchFamily="18" charset="0"/>
              </a:rPr>
              <a:t>Summarizing in your own words</a:t>
            </a:r>
          </a:p>
          <a:p>
            <a:pPr lvl="0" defTabSz="914400" fontAlgn="base">
              <a:spcBef>
                <a:spcPct val="20000"/>
              </a:spcBef>
              <a:spcAft>
                <a:spcPct val="0"/>
              </a:spcAft>
              <a:buClrTx/>
              <a:buSzTx/>
              <a:buFontTx/>
              <a:buChar char="•"/>
            </a:pPr>
            <a:r>
              <a:rPr lang="en-US" altLang="en-US" sz="3200" kern="0" dirty="0">
                <a:solidFill>
                  <a:srgbClr val="000000"/>
                </a:solidFill>
                <a:latin typeface="Times New Roman" panose="02020603050405020304" pitchFamily="18" charset="0"/>
                <a:cs typeface="Times New Roman" panose="02020603050405020304" pitchFamily="18" charset="0"/>
              </a:rPr>
              <a:t>Making inferences (what might this mean?) </a:t>
            </a:r>
          </a:p>
          <a:p>
            <a:pPr lvl="0" defTabSz="914400" fontAlgn="base">
              <a:spcBef>
                <a:spcPct val="20000"/>
              </a:spcBef>
              <a:spcAft>
                <a:spcPct val="0"/>
              </a:spcAft>
              <a:buClrTx/>
              <a:buSzTx/>
              <a:buFontTx/>
              <a:buChar char="•"/>
            </a:pPr>
            <a:r>
              <a:rPr lang="en-US" altLang="en-US" sz="3200" kern="0" dirty="0">
                <a:solidFill>
                  <a:srgbClr val="000000"/>
                </a:solidFill>
                <a:latin typeface="Times New Roman" panose="02020603050405020304" pitchFamily="18" charset="0"/>
                <a:cs typeface="Times New Roman" panose="02020603050405020304" pitchFamily="18" charset="0"/>
              </a:rPr>
              <a:t>Monitoring comprehension</a:t>
            </a:r>
          </a:p>
          <a:p>
            <a:pPr lvl="0" defTabSz="914400" fontAlgn="base">
              <a:spcBef>
                <a:spcPct val="20000"/>
              </a:spcBef>
              <a:spcAft>
                <a:spcPct val="0"/>
              </a:spcAft>
              <a:buClrTx/>
              <a:buSzTx/>
              <a:buFontTx/>
              <a:buChar char="•"/>
            </a:pPr>
            <a:r>
              <a:rPr lang="en-US" altLang="en-US" sz="3200" kern="0" dirty="0">
                <a:solidFill>
                  <a:srgbClr val="000000"/>
                </a:solidFill>
                <a:latin typeface="Times New Roman" panose="02020603050405020304" pitchFamily="18" charset="0"/>
                <a:cs typeface="Times New Roman" panose="02020603050405020304" pitchFamily="18" charset="0"/>
              </a:rPr>
              <a:t>Confirming understanding </a:t>
            </a:r>
          </a:p>
          <a:p>
            <a:endParaRPr lang="en-US" dirty="0"/>
          </a:p>
        </p:txBody>
      </p:sp>
    </p:spTree>
    <p:extLst>
      <p:ext uri="{BB962C8B-B14F-4D97-AF65-F5344CB8AC3E}">
        <p14:creationId xmlns:p14="http://schemas.microsoft.com/office/powerpoint/2010/main" val="4164511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dirty="0"/>
              <a:t>Self-Talk </a:t>
            </a:r>
          </a:p>
        </p:txBody>
      </p:sp>
      <p:sp>
        <p:nvSpPr>
          <p:cNvPr id="3" name="Content Placeholder 2"/>
          <p:cNvSpPr>
            <a:spLocks noGrp="1"/>
          </p:cNvSpPr>
          <p:nvPr>
            <p:ph idx="1"/>
          </p:nvPr>
        </p:nvSpPr>
        <p:spPr/>
        <p:txBody>
          <a:bodyPr/>
          <a:lstStyle/>
          <a:p>
            <a:pPr marL="609600" indent="-609600">
              <a:buFontTx/>
              <a:buAutoNum type="arabicPeriod"/>
            </a:pPr>
            <a:r>
              <a:rPr lang="en-US" altLang="en-US" sz="2800" dirty="0">
                <a:latin typeface="Times New Roman" panose="02020603050405020304" pitchFamily="18" charset="0"/>
                <a:cs typeface="Times New Roman" panose="02020603050405020304" pitchFamily="18" charset="0"/>
              </a:rPr>
              <a:t>Skim to understand organization</a:t>
            </a:r>
          </a:p>
          <a:p>
            <a:pPr marL="609600" indent="-609600">
              <a:buFontTx/>
              <a:buAutoNum type="arabicPeriod"/>
            </a:pPr>
            <a:r>
              <a:rPr lang="en-US" altLang="en-US" sz="2800" dirty="0">
                <a:latin typeface="Times New Roman" panose="02020603050405020304" pitchFamily="18" charset="0"/>
                <a:cs typeface="Times New Roman" panose="02020603050405020304" pitchFamily="18" charset="0"/>
              </a:rPr>
              <a:t>Identify key words</a:t>
            </a:r>
          </a:p>
          <a:p>
            <a:pPr marL="609600" indent="-609600">
              <a:buFontTx/>
              <a:buAutoNum type="arabicPeriod"/>
            </a:pPr>
            <a:r>
              <a:rPr lang="en-US" altLang="en-US" sz="2800" dirty="0">
                <a:latin typeface="Times New Roman" panose="02020603050405020304" pitchFamily="18" charset="0"/>
                <a:cs typeface="Times New Roman" panose="02020603050405020304" pitchFamily="18" charset="0"/>
              </a:rPr>
              <a:t>Predict</a:t>
            </a:r>
          </a:p>
          <a:p>
            <a:pPr marL="609600" indent="-609600">
              <a:buFontTx/>
              <a:buAutoNum type="arabicPeriod"/>
            </a:pPr>
            <a:r>
              <a:rPr lang="en-US" altLang="en-US" sz="2800" dirty="0">
                <a:latin typeface="Times New Roman" panose="02020603050405020304" pitchFamily="18" charset="0"/>
                <a:cs typeface="Times New Roman" panose="02020603050405020304" pitchFamily="18" charset="0"/>
              </a:rPr>
              <a:t>Scan – Locate </a:t>
            </a:r>
          </a:p>
          <a:p>
            <a:pPr marL="609600" indent="-609600">
              <a:buFontTx/>
              <a:buAutoNum type="arabicPeriod"/>
            </a:pPr>
            <a:r>
              <a:rPr lang="en-US" altLang="en-US" sz="2800" dirty="0">
                <a:latin typeface="Times New Roman" panose="02020603050405020304" pitchFamily="18" charset="0"/>
                <a:cs typeface="Times New Roman" panose="02020603050405020304" pitchFamily="18" charset="0"/>
              </a:rPr>
              <a:t>Match – Read and understand</a:t>
            </a:r>
          </a:p>
          <a:p>
            <a:pPr marL="609600" indent="-609600">
              <a:buFontTx/>
              <a:buAutoNum type="arabicPeriod"/>
            </a:pPr>
            <a:r>
              <a:rPr lang="en-US" altLang="en-US" sz="2800" dirty="0">
                <a:latin typeface="Times New Roman" panose="02020603050405020304" pitchFamily="18" charset="0"/>
                <a:cs typeface="Times New Roman" panose="02020603050405020304" pitchFamily="18" charset="0"/>
              </a:rPr>
              <a:t>Decide</a:t>
            </a:r>
          </a:p>
          <a:p>
            <a:pPr marL="609600" indent="-609600">
              <a:buFontTx/>
              <a:buAutoNum type="arabicPeriod"/>
            </a:pPr>
            <a:r>
              <a:rPr lang="en-US" altLang="en-US" sz="2800" dirty="0">
                <a:latin typeface="Times New Roman" panose="02020603050405020304" pitchFamily="18" charset="0"/>
                <a:cs typeface="Times New Roman" panose="02020603050405020304" pitchFamily="18" charset="0"/>
              </a:rPr>
              <a:t>Confirm </a:t>
            </a:r>
          </a:p>
          <a:p>
            <a:endParaRPr lang="en-US" dirty="0"/>
          </a:p>
        </p:txBody>
      </p:sp>
    </p:spTree>
    <p:extLst>
      <p:ext uri="{BB962C8B-B14F-4D97-AF65-F5344CB8AC3E}">
        <p14:creationId xmlns:p14="http://schemas.microsoft.com/office/powerpoint/2010/main" val="30826563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a:t>Practice: WHMIS Poster</a:t>
            </a:r>
          </a:p>
        </p:txBody>
      </p:sp>
      <p:sp>
        <p:nvSpPr>
          <p:cNvPr id="3" name="Content Placeholder 2"/>
          <p:cNvSpPr>
            <a:spLocks noGrp="1"/>
          </p:cNvSpPr>
          <p:nvPr>
            <p:ph idx="1"/>
          </p:nvPr>
        </p:nvSpPr>
        <p:spPr>
          <a:xfrm>
            <a:off x="677335" y="1676400"/>
            <a:ext cx="8596668" cy="4364963"/>
          </a:xfrm>
        </p:spPr>
        <p:txBody>
          <a:bodyPr>
            <a:normAutofit lnSpcReduction="10000"/>
          </a:bodyPr>
          <a:lstStyle/>
          <a:p>
            <a:r>
              <a:rPr lang="en-US" dirty="0">
                <a:latin typeface="Times New Roman" panose="02020603050405020304" pitchFamily="18" charset="0"/>
                <a:cs typeface="Times New Roman" panose="02020603050405020304" pitchFamily="18" charset="0"/>
              </a:rPr>
              <a:t>How is the document organized?</a:t>
            </a:r>
          </a:p>
          <a:p>
            <a:r>
              <a:rPr lang="en-US" dirty="0">
                <a:latin typeface="Times New Roman" panose="02020603050405020304" pitchFamily="18" charset="0"/>
                <a:cs typeface="Times New Roman" panose="02020603050405020304" pitchFamily="18" charset="0"/>
              </a:rPr>
              <a:t>What are the key words in the question? (Given / Requested information)</a:t>
            </a:r>
          </a:p>
          <a:p>
            <a:r>
              <a:rPr lang="en-US" dirty="0">
                <a:latin typeface="Times New Roman" panose="02020603050405020304" pitchFamily="18" charset="0"/>
                <a:cs typeface="Times New Roman" panose="02020603050405020304" pitchFamily="18" charset="0"/>
              </a:rPr>
              <a:t>Where can I predict I will find the information?</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QUESTIONS:</a:t>
            </a:r>
          </a:p>
          <a:p>
            <a:pPr>
              <a:lnSpc>
                <a:spcPct val="150000"/>
              </a:lnSpc>
              <a:buFont typeface="+mj-lt"/>
              <a:buAutoNum type="arabicPeriod"/>
            </a:pPr>
            <a:r>
              <a:rPr lang="en-US" dirty="0">
                <a:latin typeface="Times New Roman" panose="02020603050405020304" pitchFamily="18" charset="0"/>
                <a:cs typeface="Times New Roman" panose="02020603050405020304" pitchFamily="18" charset="0"/>
              </a:rPr>
              <a:t>What does the acronym WHIMIS stand for?</a:t>
            </a:r>
          </a:p>
          <a:p>
            <a:pPr>
              <a:lnSpc>
                <a:spcPct val="150000"/>
              </a:lnSpc>
              <a:buFont typeface="+mj-lt"/>
              <a:buAutoNum type="arabicPeriod"/>
            </a:pPr>
            <a:r>
              <a:rPr lang="en-US" dirty="0">
                <a:latin typeface="Times New Roman" panose="02020603050405020304" pitchFamily="18" charset="0"/>
                <a:cs typeface="Times New Roman" panose="02020603050405020304" pitchFamily="18" charset="0"/>
              </a:rPr>
              <a:t>What harm can corrosive materials have on your eyes?</a:t>
            </a:r>
          </a:p>
          <a:p>
            <a:pPr>
              <a:lnSpc>
                <a:spcPct val="150000"/>
              </a:lnSpc>
              <a:buFont typeface="+mj-lt"/>
              <a:buAutoNum type="arabicPeriod"/>
            </a:pPr>
            <a:r>
              <a:rPr lang="en-US" dirty="0">
                <a:latin typeface="Times New Roman" panose="02020603050405020304" pitchFamily="18" charset="0"/>
                <a:cs typeface="Times New Roman" panose="02020603050405020304" pitchFamily="18" charset="0"/>
              </a:rPr>
              <a:t>What is the symbol for materials that could cause a skin irritation?</a:t>
            </a:r>
          </a:p>
          <a:p>
            <a:pPr>
              <a:lnSpc>
                <a:spcPct val="150000"/>
              </a:lnSpc>
              <a:buFont typeface="+mj-lt"/>
              <a:buAutoNum type="arabicPeriod"/>
            </a:pPr>
            <a:r>
              <a:rPr lang="en-US" dirty="0">
                <a:latin typeface="Times New Roman" panose="02020603050405020304" pitchFamily="18" charset="0"/>
                <a:cs typeface="Times New Roman" panose="02020603050405020304" pitchFamily="18" charset="0"/>
              </a:rPr>
              <a:t>If you worked with materials labeled with this symbol, what precautions would you take? </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70722" y="5514022"/>
            <a:ext cx="731520" cy="731520"/>
          </a:xfrm>
          <a:prstGeom prst="rect">
            <a:avLst/>
          </a:prstGeom>
        </p:spPr>
      </p:pic>
    </p:spTree>
    <p:extLst>
      <p:ext uri="{BB962C8B-B14F-4D97-AF65-F5344CB8AC3E}">
        <p14:creationId xmlns:p14="http://schemas.microsoft.com/office/powerpoint/2010/main" val="2319304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952500"/>
          </a:xfrm>
        </p:spPr>
        <p:txBody>
          <a:bodyPr>
            <a:normAutofit fontScale="90000"/>
          </a:bodyPr>
          <a:lstStyle/>
          <a:p>
            <a:pPr algn="ctr"/>
            <a:r>
              <a:rPr lang="en-US" sz="4400" dirty="0">
                <a:solidFill>
                  <a:srgbClr val="0F6FC6"/>
                </a:solidFill>
              </a:rPr>
              <a:t>Practice: Material Safety Data Sheet </a:t>
            </a:r>
            <a:endParaRPr lang="en-US" dirty="0"/>
          </a:p>
        </p:txBody>
      </p:sp>
      <p:sp>
        <p:nvSpPr>
          <p:cNvPr id="3" name="Content Placeholder 2"/>
          <p:cNvSpPr>
            <a:spLocks noGrp="1"/>
          </p:cNvSpPr>
          <p:nvPr>
            <p:ph idx="1"/>
          </p:nvPr>
        </p:nvSpPr>
        <p:spPr>
          <a:xfrm>
            <a:off x="677335" y="1676400"/>
            <a:ext cx="8596668" cy="4364963"/>
          </a:xfrm>
        </p:spPr>
        <p:txBody>
          <a:bodyPr>
            <a:normAutofit fontScale="92500"/>
          </a:bodyPr>
          <a:lstStyle/>
          <a:p>
            <a:pPr lvl="0">
              <a:buClr>
                <a:srgbClr val="0F6FC6"/>
              </a:buClr>
            </a:pPr>
            <a:r>
              <a:rPr lang="en-US" dirty="0">
                <a:solidFill>
                  <a:prstClr val="black">
                    <a:lumMod val="75000"/>
                    <a:lumOff val="25000"/>
                  </a:prstClr>
                </a:solidFill>
                <a:latin typeface="Times New Roman" panose="02020603050405020304" pitchFamily="18" charset="0"/>
                <a:cs typeface="Times New Roman" panose="02020603050405020304" pitchFamily="18" charset="0"/>
              </a:rPr>
              <a:t>How is the document organized?</a:t>
            </a:r>
          </a:p>
          <a:p>
            <a:pPr lvl="0">
              <a:buClr>
                <a:srgbClr val="0F6FC6"/>
              </a:buClr>
            </a:pPr>
            <a:r>
              <a:rPr lang="en-US" dirty="0">
                <a:solidFill>
                  <a:prstClr val="black">
                    <a:lumMod val="75000"/>
                    <a:lumOff val="25000"/>
                  </a:prstClr>
                </a:solidFill>
                <a:latin typeface="Times New Roman" panose="02020603050405020304" pitchFamily="18" charset="0"/>
                <a:cs typeface="Times New Roman" panose="02020603050405020304" pitchFamily="18" charset="0"/>
              </a:rPr>
              <a:t>What are the key words in the question? (Given / Requested information)</a:t>
            </a:r>
          </a:p>
          <a:p>
            <a:pPr lvl="0">
              <a:lnSpc>
                <a:spcPct val="170000"/>
              </a:lnSpc>
              <a:buClr>
                <a:srgbClr val="0F6FC6"/>
              </a:buClr>
            </a:pPr>
            <a:r>
              <a:rPr lang="en-US" dirty="0">
                <a:solidFill>
                  <a:prstClr val="black">
                    <a:lumMod val="75000"/>
                    <a:lumOff val="25000"/>
                  </a:prstClr>
                </a:solidFill>
                <a:latin typeface="Times New Roman" panose="02020603050405020304" pitchFamily="18" charset="0"/>
                <a:cs typeface="Times New Roman" panose="02020603050405020304" pitchFamily="18" charset="0"/>
              </a:rPr>
              <a:t>Where can I predict I will find the information?</a:t>
            </a:r>
          </a:p>
          <a:p>
            <a:pPr marL="0" lvl="0" indent="0">
              <a:lnSpc>
                <a:spcPct val="170000"/>
              </a:lnSpc>
              <a:buClr>
                <a:srgbClr val="0F6FC6"/>
              </a:buClr>
              <a:buNone/>
            </a:pPr>
            <a:r>
              <a:rPr lang="en-US" dirty="0">
                <a:solidFill>
                  <a:prstClr val="black">
                    <a:lumMod val="75000"/>
                    <a:lumOff val="25000"/>
                  </a:prstClr>
                </a:solidFill>
                <a:latin typeface="Times New Roman" panose="02020603050405020304" pitchFamily="18" charset="0"/>
                <a:cs typeface="Times New Roman" panose="02020603050405020304" pitchFamily="18" charset="0"/>
              </a:rPr>
              <a:t>Match the questions to where you predict you will find the answers in a MSDS</a:t>
            </a:r>
          </a:p>
          <a:p>
            <a:pPr marL="0" lvl="0" indent="0">
              <a:lnSpc>
                <a:spcPct val="170000"/>
              </a:lnSpc>
              <a:buClr>
                <a:srgbClr val="0F6FC6"/>
              </a:buClr>
              <a:buNone/>
            </a:pPr>
            <a:r>
              <a:rPr lang="en-US" dirty="0">
                <a:solidFill>
                  <a:prstClr val="black">
                    <a:lumMod val="75000"/>
                    <a:lumOff val="25000"/>
                  </a:prstClr>
                </a:solidFill>
                <a:latin typeface="Times New Roman" panose="02020603050405020304" pitchFamily="18" charset="0"/>
                <a:cs typeface="Times New Roman" panose="02020603050405020304" pitchFamily="18" charset="0"/>
              </a:rPr>
              <a:t>QUESTIONS:</a:t>
            </a:r>
          </a:p>
          <a:p>
            <a:pPr lvl="0">
              <a:buClr>
                <a:srgbClr val="0F6FC6"/>
              </a:buClr>
              <a:buFont typeface="+mj-lt"/>
              <a:buAutoNum type="arabicPeriod"/>
            </a:pPr>
            <a:r>
              <a:rPr lang="en-US" dirty="0">
                <a:solidFill>
                  <a:prstClr val="black">
                    <a:lumMod val="75000"/>
                    <a:lumOff val="25000"/>
                  </a:prstClr>
                </a:solidFill>
                <a:latin typeface="Times New Roman" panose="02020603050405020304" pitchFamily="18" charset="0"/>
                <a:cs typeface="Times New Roman" panose="02020603050405020304" pitchFamily="18" charset="0"/>
              </a:rPr>
              <a:t>What is the name of the product and what is it used for?</a:t>
            </a:r>
          </a:p>
          <a:p>
            <a:pPr lvl="0">
              <a:buClr>
                <a:srgbClr val="0F6FC6"/>
              </a:buClr>
              <a:buFont typeface="+mj-lt"/>
              <a:buAutoNum type="arabicPeriod"/>
            </a:pPr>
            <a:r>
              <a:rPr lang="en-US" dirty="0">
                <a:solidFill>
                  <a:prstClr val="black">
                    <a:lumMod val="75000"/>
                    <a:lumOff val="25000"/>
                  </a:prstClr>
                </a:solidFill>
                <a:latin typeface="Times New Roman" panose="02020603050405020304" pitchFamily="18" charset="0"/>
                <a:cs typeface="Times New Roman" panose="02020603050405020304" pitchFamily="18" charset="0"/>
              </a:rPr>
              <a:t>You are using this product for the first time.  Are there any personal protection precautions  you need to take?</a:t>
            </a:r>
          </a:p>
          <a:p>
            <a:pPr lvl="0">
              <a:buClr>
                <a:srgbClr val="0F6FC6"/>
              </a:buClr>
              <a:buFont typeface="+mj-lt"/>
              <a:buAutoNum type="arabicPeriod"/>
            </a:pPr>
            <a:r>
              <a:rPr lang="en-US" dirty="0">
                <a:solidFill>
                  <a:prstClr val="black">
                    <a:lumMod val="75000"/>
                    <a:lumOff val="25000"/>
                  </a:prstClr>
                </a:solidFill>
                <a:latin typeface="Times New Roman" panose="02020603050405020304" pitchFamily="18" charset="0"/>
                <a:cs typeface="Times New Roman" panose="02020603050405020304" pitchFamily="18" charset="0"/>
              </a:rPr>
              <a:t>Can this product be stored near food?</a:t>
            </a:r>
          </a:p>
          <a:p>
            <a:pPr lvl="0">
              <a:buClr>
                <a:srgbClr val="0F6FC6"/>
              </a:buClr>
              <a:buFont typeface="+mj-lt"/>
              <a:buAutoNum type="arabicPeriod"/>
            </a:pPr>
            <a:r>
              <a:rPr lang="en-US" dirty="0">
                <a:solidFill>
                  <a:prstClr val="black">
                    <a:lumMod val="75000"/>
                    <a:lumOff val="25000"/>
                  </a:prstClr>
                </a:solidFill>
                <a:latin typeface="Times New Roman" panose="02020603050405020304" pitchFamily="18" charset="0"/>
                <a:cs typeface="Times New Roman" panose="02020603050405020304" pitchFamily="18" charset="0"/>
              </a:rPr>
              <a:t>Once you have finished washing the floors, how can you dispose of what is in your bucket?</a:t>
            </a:r>
          </a:p>
          <a:p>
            <a:pPr lvl="0">
              <a:buClr>
                <a:srgbClr val="0F6FC6"/>
              </a:buClr>
              <a:buFont typeface="+mj-lt"/>
              <a:buAutoNum type="arabicPeriod"/>
            </a:pPr>
            <a:endParaRPr lang="en-US" dirty="0">
              <a:solidFill>
                <a:prstClr val="black">
                  <a:lumMod val="75000"/>
                  <a:lumOff val="25000"/>
                </a:prstClr>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83018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96385" y="1595969"/>
            <a:ext cx="8596668" cy="1826581"/>
          </a:xfrm>
        </p:spPr>
        <p:txBody>
          <a:bodyPr>
            <a:noAutofit/>
          </a:bodyPr>
          <a:lstStyle/>
          <a:p>
            <a:pPr algn="ctr"/>
            <a:r>
              <a:rPr lang="en-US" dirty="0">
                <a:cs typeface="Times New Roman" panose="02020603050405020304" pitchFamily="18" charset="0"/>
              </a:rPr>
              <a:t>Navigating the Test Taking Process </a:t>
            </a:r>
          </a:p>
        </p:txBody>
      </p:sp>
      <p:sp>
        <p:nvSpPr>
          <p:cNvPr id="2" name="Text Placeholder 1"/>
          <p:cNvSpPr>
            <a:spLocks noGrp="1"/>
          </p:cNvSpPr>
          <p:nvPr>
            <p:ph type="body" idx="1"/>
          </p:nvPr>
        </p:nvSpPr>
        <p:spPr>
          <a:xfrm>
            <a:off x="639235" y="3593998"/>
            <a:ext cx="8596668" cy="860400"/>
          </a:xfrm>
        </p:spPr>
        <p:txBody>
          <a:bodyPr>
            <a:normAutofit/>
          </a:bodyPr>
          <a:lstStyle/>
          <a:p>
            <a:pPr algn="ctr"/>
            <a:r>
              <a:rPr lang="en-US" sz="2800" dirty="0">
                <a:solidFill>
                  <a:schemeClr val="tx1"/>
                </a:solidFill>
              </a:rPr>
              <a:t>Thinking About The Thinking</a:t>
            </a:r>
          </a:p>
        </p:txBody>
      </p:sp>
    </p:spTree>
    <p:extLst>
      <p:ext uri="{BB962C8B-B14F-4D97-AF65-F5344CB8AC3E}">
        <p14:creationId xmlns:p14="http://schemas.microsoft.com/office/powerpoint/2010/main" val="2128079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CA" sz="4800" dirty="0"/>
              <a:t>Transferring My Skills </a:t>
            </a:r>
          </a:p>
        </p:txBody>
      </p:sp>
      <p:sp>
        <p:nvSpPr>
          <p:cNvPr id="8" name="Rectangle 7"/>
          <p:cNvSpPr/>
          <p:nvPr/>
        </p:nvSpPr>
        <p:spPr>
          <a:xfrm>
            <a:off x="4318622" y="2801089"/>
            <a:ext cx="1661031" cy="769441"/>
          </a:xfrm>
          <a:prstGeom prst="rect">
            <a:avLst/>
          </a:prstGeom>
        </p:spPr>
        <p:txBody>
          <a:bodyPr wrap="none">
            <a:spAutoFit/>
          </a:bodyPr>
          <a:lstStyle/>
          <a:p>
            <a:pPr algn="ctr" defTabSz="914400" fontAlgn="base">
              <a:spcBef>
                <a:spcPct val="50000"/>
              </a:spcBef>
              <a:spcAft>
                <a:spcPct val="0"/>
              </a:spcAft>
            </a:pPr>
            <a:r>
              <a:rPr lang="en-US" sz="4400" b="1" dirty="0">
                <a:solidFill>
                  <a:srgbClr val="000000"/>
                </a:solidFill>
                <a:latin typeface="Arial"/>
                <a:cs typeface="Arial"/>
              </a:rPr>
              <a:t>Skills</a:t>
            </a:r>
          </a:p>
        </p:txBody>
      </p:sp>
      <p:sp>
        <p:nvSpPr>
          <p:cNvPr id="10" name="Rectangle 9"/>
          <p:cNvSpPr/>
          <p:nvPr/>
        </p:nvSpPr>
        <p:spPr>
          <a:xfrm>
            <a:off x="8064896" y="2767186"/>
            <a:ext cx="2031604" cy="1384995"/>
          </a:xfrm>
          <a:prstGeom prst="rect">
            <a:avLst/>
          </a:prstGeom>
        </p:spPr>
        <p:txBody>
          <a:bodyPr wrap="square">
            <a:spAutoFit/>
          </a:bodyPr>
          <a:lstStyle/>
          <a:p>
            <a:pPr algn="ctr" defTabSz="914400" fontAlgn="base">
              <a:spcBef>
                <a:spcPct val="50000"/>
              </a:spcBef>
              <a:spcAft>
                <a:spcPct val="0"/>
              </a:spcAft>
            </a:pPr>
            <a:r>
              <a:rPr lang="en-US" sz="2400" b="1" dirty="0">
                <a:solidFill>
                  <a:srgbClr val="000000"/>
                </a:solidFill>
                <a:latin typeface="Arial"/>
                <a:cs typeface="Arial"/>
              </a:rPr>
              <a:t>Task:</a:t>
            </a:r>
          </a:p>
          <a:p>
            <a:pPr algn="ctr" defTabSz="914400" fontAlgn="base">
              <a:spcBef>
                <a:spcPct val="50000"/>
              </a:spcBef>
              <a:spcAft>
                <a:spcPct val="0"/>
              </a:spcAft>
            </a:pPr>
            <a:r>
              <a:rPr lang="en-US" sz="2400" b="1" dirty="0">
                <a:solidFill>
                  <a:srgbClr val="000000"/>
                </a:solidFill>
                <a:latin typeface="Arial"/>
                <a:cs typeface="Arial"/>
              </a:rPr>
              <a:t>Answer Question</a:t>
            </a:r>
          </a:p>
        </p:txBody>
      </p:sp>
      <p:sp>
        <p:nvSpPr>
          <p:cNvPr id="12" name="Down Arrow 11"/>
          <p:cNvSpPr/>
          <p:nvPr/>
        </p:nvSpPr>
        <p:spPr>
          <a:xfrm rot="16200000">
            <a:off x="6926471" y="2373011"/>
            <a:ext cx="651250" cy="1625600"/>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en-US" sz="3600" b="1" dirty="0">
              <a:solidFill>
                <a:srgbClr val="FFFFFF"/>
              </a:solidFill>
            </a:endParaRPr>
          </a:p>
        </p:txBody>
      </p:sp>
      <p:sp>
        <p:nvSpPr>
          <p:cNvPr id="13" name="Down Arrow 12"/>
          <p:cNvSpPr/>
          <p:nvPr/>
        </p:nvSpPr>
        <p:spPr>
          <a:xfrm>
            <a:off x="4742737" y="3782849"/>
            <a:ext cx="812800" cy="1302500"/>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en-US" sz="3600" b="1" dirty="0">
              <a:solidFill>
                <a:srgbClr val="FFFFFF"/>
              </a:solidFill>
            </a:endParaRPr>
          </a:p>
        </p:txBody>
      </p:sp>
      <p:sp>
        <p:nvSpPr>
          <p:cNvPr id="14" name="Down Arrow 13"/>
          <p:cNvSpPr/>
          <p:nvPr/>
        </p:nvSpPr>
        <p:spPr>
          <a:xfrm rot="5400000">
            <a:off x="2423106" y="2373010"/>
            <a:ext cx="651250" cy="1625600"/>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en-US" sz="3600" b="1" dirty="0">
              <a:solidFill>
                <a:srgbClr val="FFFFFF"/>
              </a:solidFill>
            </a:endParaRPr>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45391" y="2679327"/>
            <a:ext cx="2030144" cy="15607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95830" y="5085349"/>
            <a:ext cx="2030413" cy="156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5041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15435" y="2381250"/>
            <a:ext cx="8596668" cy="1320800"/>
          </a:xfrm>
        </p:spPr>
        <p:txBody>
          <a:bodyPr>
            <a:noAutofit/>
          </a:bodyPr>
          <a:lstStyle/>
          <a:p>
            <a:pPr algn="ctr"/>
            <a:r>
              <a:rPr lang="en-US" sz="4800" dirty="0">
                <a:cs typeface="Times New Roman" panose="02020603050405020304" pitchFamily="18" charset="0"/>
              </a:rPr>
              <a:t>Remember: </a:t>
            </a:r>
            <a:br>
              <a:rPr lang="en-US" sz="4800" dirty="0">
                <a:cs typeface="Times New Roman" panose="02020603050405020304" pitchFamily="18" charset="0"/>
              </a:rPr>
            </a:br>
            <a:r>
              <a:rPr lang="en-US" sz="4800" dirty="0">
                <a:cs typeface="Times New Roman" panose="02020603050405020304" pitchFamily="18" charset="0"/>
              </a:rPr>
              <a:t>Practice Makes Permanent</a:t>
            </a:r>
          </a:p>
        </p:txBody>
      </p:sp>
    </p:spTree>
    <p:extLst>
      <p:ext uri="{BB962C8B-B14F-4D97-AF65-F5344CB8AC3E}">
        <p14:creationId xmlns:p14="http://schemas.microsoft.com/office/powerpoint/2010/main" val="4152251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4800" dirty="0">
                <a:cs typeface="Times New Roman" panose="02020603050405020304" pitchFamily="18" charset="0"/>
              </a:rPr>
              <a:t>Relax: You Are In Control  </a:t>
            </a:r>
          </a:p>
        </p:txBody>
      </p:sp>
      <p:sp>
        <p:nvSpPr>
          <p:cNvPr id="2" name="Content Placeholder 1"/>
          <p:cNvSpPr>
            <a:spLocks noGrp="1"/>
          </p:cNvSpPr>
          <p:nvPr>
            <p:ph idx="1"/>
          </p:nvPr>
        </p:nvSpPr>
        <p:spPr/>
        <p:txBody>
          <a:bodyPr>
            <a:normAutofit fontScale="92500" lnSpcReduction="20000"/>
          </a:bodyPr>
          <a:lstStyle/>
          <a:p>
            <a:pPr marL="0" marR="0">
              <a:lnSpc>
                <a:spcPct val="115000"/>
              </a:lnSpc>
              <a:spcBef>
                <a:spcPts val="0"/>
              </a:spcBef>
              <a:spcAft>
                <a:spcPts val="1000"/>
              </a:spcAft>
              <a:tabLst>
                <a:tab pos="228600" algn="l"/>
              </a:tabLst>
            </a:pPr>
            <a:r>
              <a:rPr lang="en-US" dirty="0">
                <a:solidFill>
                  <a:srgbClr val="404040"/>
                </a:solidFill>
                <a:latin typeface="Times New Roman"/>
                <a:ea typeface="Calibri"/>
                <a:cs typeface="Times New Roman"/>
              </a:rPr>
              <a:t>Be well rested </a:t>
            </a:r>
            <a:endParaRPr lang="en-US" sz="1200" dirty="0">
              <a:latin typeface="Calibri"/>
              <a:ea typeface="Calibri"/>
              <a:cs typeface="Times New Roman"/>
            </a:endParaRPr>
          </a:p>
          <a:p>
            <a:pPr marL="0" marR="0">
              <a:lnSpc>
                <a:spcPct val="115000"/>
              </a:lnSpc>
              <a:spcBef>
                <a:spcPts val="0"/>
              </a:spcBef>
              <a:spcAft>
                <a:spcPts val="1000"/>
              </a:spcAft>
              <a:tabLst>
                <a:tab pos="228600" algn="l"/>
              </a:tabLst>
            </a:pPr>
            <a:r>
              <a:rPr lang="en-US" dirty="0">
                <a:solidFill>
                  <a:srgbClr val="404040"/>
                </a:solidFill>
                <a:latin typeface="Times New Roman"/>
                <a:ea typeface="Calibri"/>
                <a:cs typeface="Times New Roman"/>
              </a:rPr>
              <a:t>Eat before - Drink water to be hydrated</a:t>
            </a:r>
            <a:endParaRPr lang="en-US" sz="1200" dirty="0">
              <a:latin typeface="Calibri"/>
              <a:ea typeface="Calibri"/>
              <a:cs typeface="Times New Roman"/>
            </a:endParaRPr>
          </a:p>
          <a:p>
            <a:pPr marL="0" marR="0">
              <a:lnSpc>
                <a:spcPct val="115000"/>
              </a:lnSpc>
              <a:spcBef>
                <a:spcPts val="0"/>
              </a:spcBef>
              <a:spcAft>
                <a:spcPts val="1000"/>
              </a:spcAft>
            </a:pPr>
            <a:r>
              <a:rPr lang="en-US" dirty="0">
                <a:solidFill>
                  <a:srgbClr val="404040"/>
                </a:solidFill>
                <a:latin typeface="Times New Roman"/>
                <a:ea typeface="Calibri"/>
                <a:cs typeface="Times New Roman"/>
              </a:rPr>
              <a:t>Be confident</a:t>
            </a:r>
            <a:endParaRPr lang="en-US" sz="1200" dirty="0">
              <a:latin typeface="Calibri"/>
              <a:ea typeface="Calibri"/>
              <a:cs typeface="Times New Roman"/>
            </a:endParaRPr>
          </a:p>
          <a:p>
            <a:pPr marL="0" marR="0">
              <a:lnSpc>
                <a:spcPct val="115000"/>
              </a:lnSpc>
              <a:spcBef>
                <a:spcPts val="0"/>
              </a:spcBef>
              <a:spcAft>
                <a:spcPts val="1000"/>
              </a:spcAft>
            </a:pPr>
            <a:r>
              <a:rPr lang="en-US" dirty="0">
                <a:solidFill>
                  <a:srgbClr val="404040"/>
                </a:solidFill>
                <a:latin typeface="Times New Roman"/>
                <a:ea typeface="Calibri"/>
                <a:cs typeface="Times New Roman"/>
              </a:rPr>
              <a:t>Expect some anxiety – it is normal</a:t>
            </a:r>
            <a:endParaRPr lang="en-US" sz="1200" dirty="0">
              <a:latin typeface="Calibri"/>
              <a:ea typeface="Calibri"/>
              <a:cs typeface="Times New Roman"/>
            </a:endParaRPr>
          </a:p>
          <a:p>
            <a:pPr marL="0" marR="0">
              <a:lnSpc>
                <a:spcPct val="115000"/>
              </a:lnSpc>
              <a:spcBef>
                <a:spcPts val="0"/>
              </a:spcBef>
              <a:spcAft>
                <a:spcPts val="1000"/>
              </a:spcAft>
            </a:pPr>
            <a:r>
              <a:rPr lang="en-US" dirty="0">
                <a:solidFill>
                  <a:srgbClr val="404040"/>
                </a:solidFill>
                <a:latin typeface="Times New Roman"/>
                <a:ea typeface="Calibri"/>
                <a:cs typeface="Times New Roman"/>
              </a:rPr>
              <a:t>Slow deep breathing</a:t>
            </a:r>
            <a:endParaRPr lang="en-US" sz="1200" dirty="0">
              <a:latin typeface="Calibri"/>
              <a:ea typeface="Calibri"/>
              <a:cs typeface="Times New Roman"/>
            </a:endParaRPr>
          </a:p>
          <a:p>
            <a:pPr marL="0" marR="0">
              <a:lnSpc>
                <a:spcPct val="115000"/>
              </a:lnSpc>
              <a:spcBef>
                <a:spcPts val="0"/>
              </a:spcBef>
              <a:spcAft>
                <a:spcPts val="1000"/>
              </a:spcAft>
            </a:pPr>
            <a:r>
              <a:rPr lang="en-US" dirty="0">
                <a:solidFill>
                  <a:srgbClr val="404040"/>
                </a:solidFill>
                <a:latin typeface="Times New Roman"/>
                <a:ea typeface="Calibri"/>
                <a:cs typeface="Times New Roman"/>
              </a:rPr>
              <a:t>Calmly talk yourself through any problems</a:t>
            </a:r>
            <a:endParaRPr lang="en-US" sz="1200" dirty="0">
              <a:latin typeface="Calibri"/>
              <a:ea typeface="Calibri"/>
              <a:cs typeface="Times New Roman"/>
            </a:endParaRPr>
          </a:p>
          <a:p>
            <a:pPr marL="0" marR="0">
              <a:lnSpc>
                <a:spcPct val="115000"/>
              </a:lnSpc>
              <a:spcBef>
                <a:spcPts val="0"/>
              </a:spcBef>
              <a:spcAft>
                <a:spcPts val="1000"/>
              </a:spcAft>
            </a:pPr>
            <a:r>
              <a:rPr lang="en-US" dirty="0">
                <a:solidFill>
                  <a:srgbClr val="404040"/>
                </a:solidFill>
                <a:latin typeface="Times New Roman"/>
                <a:ea typeface="Calibri"/>
                <a:cs typeface="Times New Roman"/>
              </a:rPr>
              <a:t>Don’t stay stuck on any one question – move on to the next and come back to it later</a:t>
            </a:r>
            <a:endParaRPr lang="en-US" sz="1200" dirty="0">
              <a:latin typeface="Calibri"/>
              <a:ea typeface="Calibri"/>
              <a:cs typeface="Times New Roman"/>
            </a:endParaRPr>
          </a:p>
          <a:p>
            <a:pPr marL="0" marR="0">
              <a:lnSpc>
                <a:spcPct val="115000"/>
              </a:lnSpc>
              <a:spcBef>
                <a:spcPts val="0"/>
              </a:spcBef>
              <a:spcAft>
                <a:spcPts val="1000"/>
              </a:spcAft>
            </a:pPr>
            <a:r>
              <a:rPr lang="en-US" dirty="0">
                <a:solidFill>
                  <a:srgbClr val="404040"/>
                </a:solidFill>
                <a:latin typeface="Times New Roman"/>
                <a:ea typeface="Calibri"/>
                <a:cs typeface="Times New Roman"/>
              </a:rPr>
              <a:t>Mentally yell STOP if your thoughts are spinning out of control</a:t>
            </a:r>
            <a:endParaRPr lang="en-US" sz="1200" dirty="0">
              <a:latin typeface="Calibri"/>
              <a:ea typeface="Calibri"/>
              <a:cs typeface="Times New Roman"/>
            </a:endParaRPr>
          </a:p>
          <a:p>
            <a:pPr marL="0" marR="0">
              <a:lnSpc>
                <a:spcPct val="115000"/>
              </a:lnSpc>
              <a:spcBef>
                <a:spcPts val="0"/>
              </a:spcBef>
              <a:spcAft>
                <a:spcPts val="1000"/>
              </a:spcAft>
            </a:pPr>
            <a:r>
              <a:rPr lang="en-US" dirty="0">
                <a:solidFill>
                  <a:srgbClr val="404040"/>
                </a:solidFill>
                <a:latin typeface="Times New Roman"/>
                <a:ea typeface="Calibri"/>
                <a:cs typeface="Times New Roman"/>
              </a:rPr>
              <a:t>Be aware of your body - tense and then release any muscles that are feeling tight</a:t>
            </a:r>
            <a:endParaRPr lang="en-US" sz="1200" dirty="0">
              <a:latin typeface="Calibri"/>
              <a:ea typeface="Calibri"/>
              <a:cs typeface="Times New Roman"/>
            </a:endParaRPr>
          </a:p>
          <a:p>
            <a:pPr marL="0" marR="0">
              <a:lnSpc>
                <a:spcPct val="115000"/>
              </a:lnSpc>
              <a:spcBef>
                <a:spcPts val="0"/>
              </a:spcBef>
              <a:spcAft>
                <a:spcPts val="1000"/>
              </a:spcAft>
            </a:pPr>
            <a:r>
              <a:rPr lang="en-US" dirty="0">
                <a:solidFill>
                  <a:srgbClr val="404040"/>
                </a:solidFill>
                <a:latin typeface="Times New Roman"/>
                <a:ea typeface="Calibri"/>
                <a:cs typeface="Times New Roman"/>
              </a:rPr>
              <a:t>Praise yourself – think positive thoughts</a:t>
            </a:r>
            <a:endParaRPr lang="en-US" sz="1200" dirty="0">
              <a:latin typeface="Calibri"/>
              <a:ea typeface="Calibri"/>
              <a:cs typeface="Times New Roman"/>
            </a:endParaRPr>
          </a:p>
          <a:p>
            <a:endParaRPr lang="en-US" dirty="0"/>
          </a:p>
        </p:txBody>
      </p:sp>
    </p:spTree>
    <p:extLst>
      <p:ext uri="{BB962C8B-B14F-4D97-AF65-F5344CB8AC3E}">
        <p14:creationId xmlns:p14="http://schemas.microsoft.com/office/powerpoint/2010/main" val="3905426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77334" y="609600"/>
            <a:ext cx="9127065" cy="1320800"/>
          </a:xfrm>
        </p:spPr>
        <p:txBody>
          <a:bodyPr>
            <a:normAutofit/>
          </a:bodyPr>
          <a:lstStyle/>
          <a:p>
            <a:pPr algn="ctr"/>
            <a:r>
              <a:rPr lang="en-CA" sz="4800" dirty="0"/>
              <a:t>Skills </a:t>
            </a:r>
            <a:r>
              <a:rPr lang="en-CA" sz="4800" dirty="0" smtClean="0"/>
              <a:t>vs. Tasks</a:t>
            </a:r>
            <a:endParaRPr lang="en-CA" sz="4800" dirty="0"/>
          </a:p>
        </p:txBody>
      </p:sp>
      <p:sp>
        <p:nvSpPr>
          <p:cNvPr id="4" name="Content Placeholder 3"/>
          <p:cNvSpPr>
            <a:spLocks noGrp="1"/>
          </p:cNvSpPr>
          <p:nvPr>
            <p:ph idx="1"/>
          </p:nvPr>
        </p:nvSpPr>
        <p:spPr>
          <a:xfrm>
            <a:off x="677334" y="1816100"/>
            <a:ext cx="8814395" cy="4225263"/>
          </a:xfrm>
        </p:spPr>
        <p:txBody>
          <a:bodyPr/>
          <a:lstStyle/>
          <a:p>
            <a:pPr marL="0" lvl="0" indent="0" algn="ctr" defTabSz="914400" fontAlgn="base">
              <a:spcBef>
                <a:spcPct val="50000"/>
              </a:spcBef>
              <a:spcAft>
                <a:spcPct val="0"/>
              </a:spcAft>
              <a:buClrTx/>
              <a:buSzTx/>
              <a:buNone/>
            </a:pPr>
            <a:endParaRPr lang="en-US" sz="4400" b="1" dirty="0">
              <a:solidFill>
                <a:srgbClr val="000000"/>
              </a:solidFill>
              <a:latin typeface="Arial"/>
              <a:cs typeface="Arial"/>
            </a:endParaRPr>
          </a:p>
          <a:p>
            <a:endParaRPr lang="en-CA" dirty="0"/>
          </a:p>
        </p:txBody>
      </p:sp>
      <p:sp>
        <p:nvSpPr>
          <p:cNvPr id="7" name="Rectangle 6"/>
          <p:cNvSpPr/>
          <p:nvPr/>
        </p:nvSpPr>
        <p:spPr>
          <a:xfrm>
            <a:off x="152399" y="2767186"/>
            <a:ext cx="1993081" cy="1015663"/>
          </a:xfrm>
          <a:prstGeom prst="rect">
            <a:avLst/>
          </a:prstGeom>
        </p:spPr>
        <p:txBody>
          <a:bodyPr wrap="square">
            <a:spAutoFit/>
          </a:bodyPr>
          <a:lstStyle/>
          <a:p>
            <a:pPr lvl="0" algn="ctr" defTabSz="914400" fontAlgn="base">
              <a:spcBef>
                <a:spcPct val="50000"/>
              </a:spcBef>
              <a:spcAft>
                <a:spcPct val="0"/>
              </a:spcAft>
            </a:pPr>
            <a:r>
              <a:rPr lang="en-US" sz="2400" b="1" dirty="0">
                <a:solidFill>
                  <a:srgbClr val="000000"/>
                </a:solidFill>
                <a:latin typeface="Arial"/>
                <a:cs typeface="Arial"/>
              </a:rPr>
              <a:t>Work</a:t>
            </a:r>
          </a:p>
          <a:p>
            <a:pPr lvl="0" algn="ctr" defTabSz="914400" fontAlgn="base">
              <a:spcBef>
                <a:spcPct val="50000"/>
              </a:spcBef>
              <a:spcAft>
                <a:spcPct val="0"/>
              </a:spcAft>
            </a:pPr>
            <a:r>
              <a:rPr lang="en-US" sz="2400" b="1" dirty="0">
                <a:solidFill>
                  <a:srgbClr val="000000"/>
                </a:solidFill>
                <a:latin typeface="Arial"/>
                <a:cs typeface="Arial"/>
              </a:rPr>
              <a:t>Tasks</a:t>
            </a:r>
          </a:p>
        </p:txBody>
      </p:sp>
      <p:sp>
        <p:nvSpPr>
          <p:cNvPr id="8" name="Rectangle 7"/>
          <p:cNvSpPr/>
          <p:nvPr/>
        </p:nvSpPr>
        <p:spPr>
          <a:xfrm>
            <a:off x="4318622" y="2801089"/>
            <a:ext cx="1661031" cy="769441"/>
          </a:xfrm>
          <a:prstGeom prst="rect">
            <a:avLst/>
          </a:prstGeom>
        </p:spPr>
        <p:txBody>
          <a:bodyPr wrap="none">
            <a:spAutoFit/>
          </a:bodyPr>
          <a:lstStyle/>
          <a:p>
            <a:pPr lvl="0" algn="ctr" defTabSz="914400" fontAlgn="base">
              <a:spcBef>
                <a:spcPct val="50000"/>
              </a:spcBef>
              <a:spcAft>
                <a:spcPct val="0"/>
              </a:spcAft>
            </a:pPr>
            <a:r>
              <a:rPr lang="en-US" sz="4400" b="1" dirty="0">
                <a:solidFill>
                  <a:srgbClr val="000000"/>
                </a:solidFill>
                <a:latin typeface="Arial"/>
                <a:cs typeface="Arial"/>
              </a:rPr>
              <a:t>Skills</a:t>
            </a:r>
          </a:p>
        </p:txBody>
      </p:sp>
      <p:sp>
        <p:nvSpPr>
          <p:cNvPr id="9" name="Rectangle 8"/>
          <p:cNvSpPr/>
          <p:nvPr/>
        </p:nvSpPr>
        <p:spPr>
          <a:xfrm>
            <a:off x="3996684" y="5274702"/>
            <a:ext cx="2575962" cy="461665"/>
          </a:xfrm>
          <a:prstGeom prst="rect">
            <a:avLst/>
          </a:prstGeom>
        </p:spPr>
        <p:txBody>
          <a:bodyPr wrap="none">
            <a:spAutoFit/>
          </a:bodyPr>
          <a:lstStyle/>
          <a:p>
            <a:pPr lvl="0" algn="ctr" defTabSz="914400" fontAlgn="base">
              <a:spcBef>
                <a:spcPct val="50000"/>
              </a:spcBef>
              <a:spcAft>
                <a:spcPct val="0"/>
              </a:spcAft>
            </a:pPr>
            <a:r>
              <a:rPr lang="en-US" sz="2400" b="1" dirty="0">
                <a:solidFill>
                  <a:srgbClr val="000000"/>
                </a:solidFill>
                <a:latin typeface="Arial"/>
                <a:cs typeface="Arial"/>
              </a:rPr>
              <a:t>Everyday Tasks </a:t>
            </a:r>
          </a:p>
        </p:txBody>
      </p:sp>
      <p:sp>
        <p:nvSpPr>
          <p:cNvPr id="10" name="Rectangle 9"/>
          <p:cNvSpPr/>
          <p:nvPr/>
        </p:nvSpPr>
        <p:spPr>
          <a:xfrm>
            <a:off x="8064896" y="2767186"/>
            <a:ext cx="2031604" cy="1015663"/>
          </a:xfrm>
          <a:prstGeom prst="rect">
            <a:avLst/>
          </a:prstGeom>
        </p:spPr>
        <p:txBody>
          <a:bodyPr wrap="square">
            <a:spAutoFit/>
          </a:bodyPr>
          <a:lstStyle/>
          <a:p>
            <a:pPr lvl="0" algn="ctr" defTabSz="914400" fontAlgn="base">
              <a:spcBef>
                <a:spcPct val="50000"/>
              </a:spcBef>
              <a:spcAft>
                <a:spcPct val="0"/>
              </a:spcAft>
            </a:pPr>
            <a:r>
              <a:rPr lang="en-US" sz="2400" b="1" dirty="0">
                <a:solidFill>
                  <a:srgbClr val="000000"/>
                </a:solidFill>
                <a:latin typeface="Arial"/>
                <a:cs typeface="Arial"/>
              </a:rPr>
              <a:t>School</a:t>
            </a:r>
          </a:p>
          <a:p>
            <a:pPr lvl="0" algn="ctr" defTabSz="914400" fontAlgn="base">
              <a:spcBef>
                <a:spcPct val="50000"/>
              </a:spcBef>
              <a:spcAft>
                <a:spcPct val="0"/>
              </a:spcAft>
            </a:pPr>
            <a:r>
              <a:rPr lang="en-US" sz="2400" b="1" dirty="0">
                <a:solidFill>
                  <a:srgbClr val="000000"/>
                </a:solidFill>
                <a:latin typeface="Arial"/>
                <a:cs typeface="Arial"/>
              </a:rPr>
              <a:t>Tasks</a:t>
            </a:r>
          </a:p>
        </p:txBody>
      </p:sp>
      <p:sp>
        <p:nvSpPr>
          <p:cNvPr id="12" name="Down Arrow 11"/>
          <p:cNvSpPr/>
          <p:nvPr/>
        </p:nvSpPr>
        <p:spPr>
          <a:xfrm rot="16200000">
            <a:off x="6926471" y="2373011"/>
            <a:ext cx="651250" cy="1625600"/>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en-US" sz="3600" b="1" dirty="0">
              <a:solidFill>
                <a:srgbClr val="FFFFFF"/>
              </a:solidFill>
            </a:endParaRPr>
          </a:p>
        </p:txBody>
      </p:sp>
      <p:sp>
        <p:nvSpPr>
          <p:cNvPr id="13" name="Down Arrow 12"/>
          <p:cNvSpPr/>
          <p:nvPr/>
        </p:nvSpPr>
        <p:spPr>
          <a:xfrm>
            <a:off x="4742737" y="3782849"/>
            <a:ext cx="812800" cy="1302500"/>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en-US" sz="3600" b="1" dirty="0">
              <a:solidFill>
                <a:srgbClr val="FFFFFF"/>
              </a:solidFill>
            </a:endParaRPr>
          </a:p>
        </p:txBody>
      </p:sp>
      <p:sp>
        <p:nvSpPr>
          <p:cNvPr id="14" name="Down Arrow 13"/>
          <p:cNvSpPr/>
          <p:nvPr/>
        </p:nvSpPr>
        <p:spPr>
          <a:xfrm rot="5400000">
            <a:off x="2423106" y="2373010"/>
            <a:ext cx="651250" cy="1625600"/>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en-US" sz="3600" b="1" dirty="0">
              <a:solidFill>
                <a:srgbClr val="FFFFFF"/>
              </a:solidFill>
            </a:endParaRPr>
          </a:p>
        </p:txBody>
      </p:sp>
    </p:spTree>
    <p:extLst>
      <p:ext uri="{BB962C8B-B14F-4D97-AF65-F5344CB8AC3E}">
        <p14:creationId xmlns:p14="http://schemas.microsoft.com/office/powerpoint/2010/main" val="4096511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a:t>Everyday Document Use</a:t>
            </a:r>
          </a:p>
        </p:txBody>
      </p:sp>
      <p:sp>
        <p:nvSpPr>
          <p:cNvPr id="3" name="Content Placeholder 2"/>
          <p:cNvSpPr>
            <a:spLocks noGrp="1"/>
          </p:cNvSpPr>
          <p:nvPr>
            <p:ph idx="1"/>
          </p:nvPr>
        </p:nvSpPr>
        <p:spPr/>
        <p:txBody>
          <a:bodyPr/>
          <a:lstStyle/>
          <a:p>
            <a:r>
              <a:rPr lang="en-US" altLang="en-US" sz="2800" dirty="0">
                <a:latin typeface="Times New Roman" panose="02020603050405020304" pitchFamily="18" charset="0"/>
                <a:cs typeface="Times New Roman" panose="02020603050405020304" pitchFamily="18" charset="0"/>
              </a:rPr>
              <a:t>Symbols, codes, icons</a:t>
            </a:r>
          </a:p>
          <a:p>
            <a:r>
              <a:rPr lang="en-US" altLang="en-US" sz="2800" dirty="0">
                <a:latin typeface="Times New Roman" panose="02020603050405020304" pitchFamily="18" charset="0"/>
                <a:cs typeface="Times New Roman" panose="02020603050405020304" pitchFamily="18" charset="0"/>
              </a:rPr>
              <a:t>Lists</a:t>
            </a:r>
          </a:p>
          <a:p>
            <a:r>
              <a:rPr lang="en-US" altLang="en-US" sz="2800" dirty="0">
                <a:latin typeface="Times New Roman" panose="02020603050405020304" pitchFamily="18" charset="0"/>
                <a:cs typeface="Times New Roman" panose="02020603050405020304" pitchFamily="18" charset="0"/>
              </a:rPr>
              <a:t>Charts, tables, schedules</a:t>
            </a:r>
          </a:p>
          <a:p>
            <a:r>
              <a:rPr lang="en-US" altLang="en-US" sz="2800" dirty="0">
                <a:latin typeface="Times New Roman" panose="02020603050405020304" pitchFamily="18" charset="0"/>
                <a:cs typeface="Times New Roman" panose="02020603050405020304" pitchFamily="18" charset="0"/>
              </a:rPr>
              <a:t>Graphs</a:t>
            </a:r>
          </a:p>
          <a:p>
            <a:r>
              <a:rPr lang="en-US" altLang="en-US" sz="2800" dirty="0">
                <a:latin typeface="Times New Roman" panose="02020603050405020304" pitchFamily="18" charset="0"/>
                <a:cs typeface="Times New Roman" panose="02020603050405020304" pitchFamily="18" charset="0"/>
              </a:rPr>
              <a:t>Maps</a:t>
            </a:r>
          </a:p>
          <a:p>
            <a:r>
              <a:rPr lang="en-US" altLang="en-US" sz="2800" dirty="0">
                <a:latin typeface="Times New Roman" panose="02020603050405020304" pitchFamily="18" charset="0"/>
                <a:cs typeface="Times New Roman" panose="02020603050405020304" pitchFamily="18" charset="0"/>
              </a:rPr>
              <a:t>Pictures, diagrams, assembly drawings</a:t>
            </a:r>
          </a:p>
          <a:p>
            <a:r>
              <a:rPr lang="en-US" altLang="en-US" sz="2800" dirty="0">
                <a:latin typeface="Times New Roman" panose="02020603050405020304" pitchFamily="18" charset="0"/>
                <a:cs typeface="Times New Roman" panose="02020603050405020304" pitchFamily="18" charset="0"/>
              </a:rPr>
              <a:t>Digital screens</a:t>
            </a:r>
          </a:p>
          <a:p>
            <a:endParaRPr lang="en-US" dirty="0"/>
          </a:p>
        </p:txBody>
      </p:sp>
    </p:spTree>
    <p:extLst>
      <p:ext uri="{BB962C8B-B14F-4D97-AF65-F5344CB8AC3E}">
        <p14:creationId xmlns:p14="http://schemas.microsoft.com/office/powerpoint/2010/main" val="1186092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a:cs typeface="Times New Roman" panose="02020603050405020304" pitchFamily="18" charset="0"/>
              </a:rPr>
              <a:t>Workplace Document Use</a:t>
            </a:r>
          </a:p>
        </p:txBody>
      </p:sp>
      <p:sp>
        <p:nvSpPr>
          <p:cNvPr id="3" name="Content Placeholder 2"/>
          <p:cNvSpPr>
            <a:spLocks noGrp="1"/>
          </p:cNvSpPr>
          <p:nvPr>
            <p:ph idx="1"/>
          </p:nvPr>
        </p:nvSpPr>
        <p:spPr/>
        <p:txBody>
          <a:bodyPr>
            <a:normAutofit fontScale="92500" lnSpcReduction="20000"/>
          </a:bodyPr>
          <a:lstStyle/>
          <a:p>
            <a:r>
              <a:rPr lang="en-US" altLang="en-US" sz="3000" dirty="0">
                <a:latin typeface="Times New Roman" panose="02020603050405020304" pitchFamily="18" charset="0"/>
                <a:cs typeface="Times New Roman" panose="02020603050405020304" pitchFamily="18" charset="0"/>
              </a:rPr>
              <a:t>Symbols, codes, icons</a:t>
            </a:r>
          </a:p>
          <a:p>
            <a:r>
              <a:rPr lang="en-US" altLang="en-US" sz="3000" dirty="0">
                <a:latin typeface="Times New Roman" panose="02020603050405020304" pitchFamily="18" charset="0"/>
                <a:cs typeface="Times New Roman" panose="02020603050405020304" pitchFamily="18" charset="0"/>
              </a:rPr>
              <a:t>Lists</a:t>
            </a:r>
          </a:p>
          <a:p>
            <a:r>
              <a:rPr lang="en-US" altLang="en-US" sz="3000" dirty="0">
                <a:latin typeface="Times New Roman" panose="02020603050405020304" pitchFamily="18" charset="0"/>
                <a:cs typeface="Times New Roman" panose="02020603050405020304" pitchFamily="18" charset="0"/>
              </a:rPr>
              <a:t>Forms</a:t>
            </a:r>
          </a:p>
          <a:p>
            <a:r>
              <a:rPr lang="en-US" altLang="en-US" sz="3000" dirty="0">
                <a:latin typeface="Times New Roman" panose="02020603050405020304" pitchFamily="18" charset="0"/>
                <a:cs typeface="Times New Roman" panose="02020603050405020304" pitchFamily="18" charset="0"/>
              </a:rPr>
              <a:t>Charts, tables, schedules</a:t>
            </a:r>
          </a:p>
          <a:p>
            <a:r>
              <a:rPr lang="en-US" altLang="en-US" sz="3000" dirty="0">
                <a:latin typeface="Times New Roman" panose="02020603050405020304" pitchFamily="18" charset="0"/>
                <a:cs typeface="Times New Roman" panose="02020603050405020304" pitchFamily="18" charset="0"/>
              </a:rPr>
              <a:t>Graphs</a:t>
            </a:r>
          </a:p>
          <a:p>
            <a:r>
              <a:rPr lang="en-US" altLang="en-US" sz="3000" dirty="0">
                <a:latin typeface="Times New Roman" panose="02020603050405020304" pitchFamily="18" charset="0"/>
                <a:cs typeface="Times New Roman" panose="02020603050405020304" pitchFamily="18" charset="0"/>
              </a:rPr>
              <a:t>Maps</a:t>
            </a:r>
          </a:p>
          <a:p>
            <a:r>
              <a:rPr lang="en-US" altLang="en-US" sz="3000" dirty="0">
                <a:latin typeface="Times New Roman" panose="02020603050405020304" pitchFamily="18" charset="0"/>
                <a:cs typeface="Times New Roman" panose="02020603050405020304" pitchFamily="18" charset="0"/>
              </a:rPr>
              <a:t>Pictures, diagrams, assembly drawings</a:t>
            </a:r>
          </a:p>
          <a:p>
            <a:r>
              <a:rPr lang="en-US" altLang="en-US" sz="3000" dirty="0">
                <a:latin typeface="Times New Roman" panose="02020603050405020304" pitchFamily="18" charset="0"/>
                <a:cs typeface="Times New Roman" panose="02020603050405020304" pitchFamily="18" charset="0"/>
              </a:rPr>
              <a:t>Digital screens</a:t>
            </a:r>
          </a:p>
          <a:p>
            <a:endParaRPr lang="en-US" dirty="0"/>
          </a:p>
        </p:txBody>
      </p:sp>
    </p:spTree>
    <p:extLst>
      <p:ext uri="{BB962C8B-B14F-4D97-AF65-F5344CB8AC3E}">
        <p14:creationId xmlns:p14="http://schemas.microsoft.com/office/powerpoint/2010/main" val="1467426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CA" sz="4000" dirty="0">
                <a:latin typeface="Times New Roman" panose="02020603050405020304" pitchFamily="18" charset="0"/>
                <a:cs typeface="Times New Roman" panose="02020603050405020304" pitchFamily="18" charset="0"/>
              </a:rPr>
              <a:t>Navigating Workplace Documents </a:t>
            </a:r>
          </a:p>
        </p:txBody>
      </p:sp>
      <p:sp>
        <p:nvSpPr>
          <p:cNvPr id="3" name="Text Placeholder 2"/>
          <p:cNvSpPr>
            <a:spLocks noGrp="1"/>
          </p:cNvSpPr>
          <p:nvPr>
            <p:ph type="body" sz="half" idx="2"/>
          </p:nvPr>
        </p:nvSpPr>
        <p:spPr/>
        <p:txBody>
          <a:bodyPr>
            <a:normAutofit/>
          </a:bodyPr>
          <a:lstStyle/>
          <a:p>
            <a:pPr algn="ctr"/>
            <a:r>
              <a:rPr lang="en-US" sz="2800" dirty="0"/>
              <a:t>Thinking About The Thinking </a:t>
            </a:r>
          </a:p>
        </p:txBody>
      </p:sp>
      <p:pic>
        <p:nvPicPr>
          <p:cNvPr id="5" name="Picture 6" descr="WE05"/>
          <p:cNvPicPr>
            <a:picLocks noChangeAspect="1" noChangeArrowheads="1"/>
          </p:cNvPicPr>
          <p:nvPr/>
        </p:nvPicPr>
        <p:blipFill>
          <a:blip r:embed="rId3"/>
          <a:srcRect/>
          <a:stretch>
            <a:fillRect/>
          </a:stretch>
        </p:blipFill>
        <p:spPr>
          <a:xfrm>
            <a:off x="2571753" y="247650"/>
            <a:ext cx="5454750" cy="4297680"/>
          </a:xfrm>
          <a:prstGeom prst="rect">
            <a:avLst/>
          </a:prstGeom>
          <a:effectLst>
            <a:outerShdw dist="35921" dir="2700000" algn="ctr" rotWithShape="0">
              <a:srgbClr val="808080"/>
            </a:outerShdw>
          </a:effectLst>
        </p:spPr>
      </p:pic>
    </p:spTree>
    <p:extLst>
      <p:ext uri="{BB962C8B-B14F-4D97-AF65-F5344CB8AC3E}">
        <p14:creationId xmlns:p14="http://schemas.microsoft.com/office/powerpoint/2010/main" val="3572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sz="4800" dirty="0"/>
              <a:t>Document Navigation Skills</a:t>
            </a:r>
          </a:p>
        </p:txBody>
      </p:sp>
      <p:sp>
        <p:nvSpPr>
          <p:cNvPr id="6" name="Content Placeholder 5"/>
          <p:cNvSpPr>
            <a:spLocks noGrp="1"/>
          </p:cNvSpPr>
          <p:nvPr>
            <p:ph idx="1"/>
          </p:nvPr>
        </p:nvSpPr>
        <p:spPr/>
        <p:txBody>
          <a:bodyPr/>
          <a:lstStyle/>
          <a:p>
            <a:r>
              <a:rPr lang="en-US" dirty="0"/>
              <a:t>Skim to gain an understanding of how the visual display of information is organized</a:t>
            </a:r>
          </a:p>
          <a:p>
            <a:r>
              <a:rPr lang="en-US" dirty="0"/>
              <a:t>Identify key words</a:t>
            </a:r>
          </a:p>
          <a:p>
            <a:r>
              <a:rPr lang="en-US" dirty="0"/>
              <a:t>Predict where the information will be found and the most efficient process for finding the information</a:t>
            </a:r>
          </a:p>
          <a:p>
            <a:r>
              <a:rPr lang="en-US" dirty="0"/>
              <a:t>Scan to locate the needed information – Systematically follow a path</a:t>
            </a:r>
          </a:p>
          <a:p>
            <a:r>
              <a:rPr lang="en-US" dirty="0"/>
              <a:t>Match key words – read and understand</a:t>
            </a:r>
          </a:p>
          <a:p>
            <a:r>
              <a:rPr lang="en-US" dirty="0"/>
              <a:t>Confirm the correct and complete information has been found</a:t>
            </a:r>
          </a:p>
          <a:p>
            <a:endParaRPr lang="en-US" dirty="0"/>
          </a:p>
          <a:p>
            <a:pPr marL="0" indent="0" algn="ctr">
              <a:buNone/>
            </a:pPr>
            <a:r>
              <a:rPr lang="en-US" i="1" dirty="0"/>
              <a:t>If at any point you are having trouble, go back and start over</a:t>
            </a:r>
          </a:p>
        </p:txBody>
      </p:sp>
    </p:spTree>
    <p:extLst>
      <p:ext uri="{BB962C8B-B14F-4D97-AF65-F5344CB8AC3E}">
        <p14:creationId xmlns:p14="http://schemas.microsoft.com/office/powerpoint/2010/main" val="3696885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ctr"/>
            <a:r>
              <a:rPr lang="en-US" sz="4400" dirty="0">
                <a:cs typeface="Times New Roman" panose="02020603050405020304" pitchFamily="18" charset="0"/>
              </a:rPr>
              <a:t>Questions to Ask Myself</a:t>
            </a:r>
          </a:p>
        </p:txBody>
      </p:sp>
      <p:sp>
        <p:nvSpPr>
          <p:cNvPr id="6" name="Content Placeholder 5"/>
          <p:cNvSpPr>
            <a:spLocks noGrp="1"/>
          </p:cNvSpPr>
          <p:nvPr>
            <p:ph idx="1"/>
          </p:nvPr>
        </p:nvSpPr>
        <p:spPr/>
        <p:txBody>
          <a:bodyPr>
            <a:normAutofit fontScale="92500"/>
          </a:bodyPr>
          <a:lstStyle/>
          <a:p>
            <a:r>
              <a:rPr lang="en-US" dirty="0"/>
              <a:t>How is this document organized and how can this help me find the information I am looking for?  Is there anything similar that I have used before?</a:t>
            </a:r>
          </a:p>
          <a:p>
            <a:r>
              <a:rPr lang="en-US" dirty="0"/>
              <a:t>What information am I given? What information am I looking for?  What key words are important?</a:t>
            </a:r>
          </a:p>
          <a:p>
            <a:r>
              <a:rPr lang="en-US" dirty="0"/>
              <a:t>How does this connect to what I already know?  Where will he information most likely be found?  What can I use to help be more efficient in finding what I am looking for?</a:t>
            </a:r>
          </a:p>
          <a:p>
            <a:r>
              <a:rPr lang="en-US" dirty="0"/>
              <a:t>What am I scanning for?  What do I need to read more carefully?  How does this fit with what I already know?</a:t>
            </a:r>
          </a:p>
          <a:p>
            <a:r>
              <a:rPr lang="en-US" dirty="0"/>
              <a:t>Am I able to match all the key words?  Is there anything else missing?  Do I need to link this information to something else to get the answer?</a:t>
            </a:r>
          </a:p>
          <a:p>
            <a:r>
              <a:rPr lang="en-US" dirty="0"/>
              <a:t>Does this information accurately and completely answer my question?</a:t>
            </a:r>
          </a:p>
        </p:txBody>
      </p:sp>
    </p:spTree>
    <p:extLst>
      <p:ext uri="{BB962C8B-B14F-4D97-AF65-F5344CB8AC3E}">
        <p14:creationId xmlns:p14="http://schemas.microsoft.com/office/powerpoint/2010/main" val="4190925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dirty="0"/>
              <a:t>Document Navigation:</a:t>
            </a:r>
            <a:br>
              <a:rPr lang="en-US" sz="4800" dirty="0"/>
            </a:br>
            <a:r>
              <a:rPr lang="en-US" sz="4800" dirty="0"/>
              <a:t>Self-Talk </a:t>
            </a:r>
          </a:p>
        </p:txBody>
      </p:sp>
      <p:sp>
        <p:nvSpPr>
          <p:cNvPr id="3" name="Content Placeholder 2"/>
          <p:cNvSpPr>
            <a:spLocks noGrp="1"/>
          </p:cNvSpPr>
          <p:nvPr>
            <p:ph idx="1"/>
          </p:nvPr>
        </p:nvSpPr>
        <p:spPr/>
        <p:txBody>
          <a:bodyPr/>
          <a:lstStyle/>
          <a:p>
            <a:pPr marL="609600" indent="-609600">
              <a:buFontTx/>
              <a:buAutoNum type="arabicPeriod"/>
            </a:pPr>
            <a:r>
              <a:rPr lang="en-US" altLang="en-US" sz="2800" dirty="0">
                <a:latin typeface="Times New Roman" panose="02020603050405020304" pitchFamily="18" charset="0"/>
                <a:cs typeface="Times New Roman" panose="02020603050405020304" pitchFamily="18" charset="0"/>
              </a:rPr>
              <a:t>Skim to understand organization</a:t>
            </a:r>
          </a:p>
          <a:p>
            <a:pPr marL="609600" indent="-609600">
              <a:buFontTx/>
              <a:buAutoNum type="arabicPeriod"/>
            </a:pPr>
            <a:r>
              <a:rPr lang="en-US" altLang="en-US" sz="2800" dirty="0">
                <a:latin typeface="Times New Roman" panose="02020603050405020304" pitchFamily="18" charset="0"/>
                <a:cs typeface="Times New Roman" panose="02020603050405020304" pitchFamily="18" charset="0"/>
              </a:rPr>
              <a:t>Identify key words</a:t>
            </a:r>
          </a:p>
          <a:p>
            <a:pPr marL="609600" indent="-609600">
              <a:buFontTx/>
              <a:buAutoNum type="arabicPeriod"/>
            </a:pPr>
            <a:r>
              <a:rPr lang="en-US" altLang="en-US" sz="2800" dirty="0">
                <a:latin typeface="Times New Roman" panose="02020603050405020304" pitchFamily="18" charset="0"/>
                <a:cs typeface="Times New Roman" panose="02020603050405020304" pitchFamily="18" charset="0"/>
              </a:rPr>
              <a:t>Predict</a:t>
            </a:r>
          </a:p>
          <a:p>
            <a:pPr marL="609600" indent="-609600">
              <a:buFontTx/>
              <a:buAutoNum type="arabicPeriod"/>
            </a:pPr>
            <a:r>
              <a:rPr lang="en-US" altLang="en-US" sz="2800" dirty="0">
                <a:latin typeface="Times New Roman" panose="02020603050405020304" pitchFamily="18" charset="0"/>
                <a:cs typeface="Times New Roman" panose="02020603050405020304" pitchFamily="18" charset="0"/>
              </a:rPr>
              <a:t>Scan – Locate </a:t>
            </a:r>
          </a:p>
          <a:p>
            <a:pPr marL="609600" indent="-609600">
              <a:buFontTx/>
              <a:buAutoNum type="arabicPeriod"/>
            </a:pPr>
            <a:r>
              <a:rPr lang="en-US" altLang="en-US" sz="2800" dirty="0">
                <a:latin typeface="Times New Roman" panose="02020603050405020304" pitchFamily="18" charset="0"/>
                <a:cs typeface="Times New Roman" panose="02020603050405020304" pitchFamily="18" charset="0"/>
              </a:rPr>
              <a:t>Match – Read and understand</a:t>
            </a:r>
          </a:p>
          <a:p>
            <a:pPr marL="609600" indent="-609600">
              <a:buFontTx/>
              <a:buAutoNum type="arabicPeriod"/>
            </a:pPr>
            <a:r>
              <a:rPr lang="en-US" altLang="en-US" sz="2800" dirty="0">
                <a:latin typeface="Times New Roman" panose="02020603050405020304" pitchFamily="18" charset="0"/>
                <a:cs typeface="Times New Roman" panose="02020603050405020304" pitchFamily="18" charset="0"/>
              </a:rPr>
              <a:t>Decide</a:t>
            </a:r>
          </a:p>
          <a:p>
            <a:pPr marL="609600" indent="-609600">
              <a:buFontTx/>
              <a:buAutoNum type="arabicPeriod"/>
            </a:pPr>
            <a:r>
              <a:rPr lang="en-US" altLang="en-US" sz="2800" dirty="0">
                <a:latin typeface="Times New Roman" panose="02020603050405020304" pitchFamily="18" charset="0"/>
                <a:cs typeface="Times New Roman" panose="02020603050405020304" pitchFamily="18" charset="0"/>
              </a:rPr>
              <a:t>Confirm </a:t>
            </a:r>
          </a:p>
          <a:p>
            <a:endParaRPr lang="en-US" dirty="0"/>
          </a:p>
        </p:txBody>
      </p:sp>
    </p:spTree>
    <p:extLst>
      <p:ext uri="{BB962C8B-B14F-4D97-AF65-F5344CB8AC3E}">
        <p14:creationId xmlns:p14="http://schemas.microsoft.com/office/powerpoint/2010/main" val="2735134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800" dirty="0"/>
              <a:t>Reading Styles</a:t>
            </a:r>
          </a:p>
        </p:txBody>
      </p:sp>
      <p:sp>
        <p:nvSpPr>
          <p:cNvPr id="5" name="Content Placeholder 4"/>
          <p:cNvSpPr>
            <a:spLocks noGrp="1"/>
          </p:cNvSpPr>
          <p:nvPr>
            <p:ph idx="1"/>
          </p:nvPr>
        </p:nvSpPr>
        <p:spPr/>
        <p:txBody>
          <a:bodyPr>
            <a:normAutofit/>
          </a:bodyPr>
          <a:lstStyle/>
          <a:p>
            <a:r>
              <a:rPr lang="en-US" altLang="en-US" sz="2800" dirty="0">
                <a:latin typeface="Times New Roman" panose="02020603050405020304" pitchFamily="18" charset="0"/>
                <a:cs typeface="Times New Roman" panose="02020603050405020304" pitchFamily="18" charset="0"/>
              </a:rPr>
              <a:t>Skimming – reading quickly for the main idea</a:t>
            </a:r>
          </a:p>
          <a:p>
            <a:r>
              <a:rPr lang="en-US" altLang="en-US" sz="2800" dirty="0">
                <a:latin typeface="Times New Roman" panose="02020603050405020304" pitchFamily="18" charset="0"/>
                <a:cs typeface="Times New Roman" panose="02020603050405020304" pitchFamily="18" charset="0"/>
              </a:rPr>
              <a:t>Scanning – reading quickly to find a specific piece of information</a:t>
            </a:r>
          </a:p>
          <a:p>
            <a:r>
              <a:rPr lang="en-US" altLang="en-US" sz="2800" dirty="0">
                <a:latin typeface="Times New Roman" panose="02020603050405020304" pitchFamily="18" charset="0"/>
                <a:cs typeface="Times New Roman" panose="02020603050405020304" pitchFamily="18" charset="0"/>
              </a:rPr>
              <a:t>Intensive reading – reading text for detailed information</a:t>
            </a:r>
          </a:p>
          <a:p>
            <a:r>
              <a:rPr lang="en-US" altLang="en-US" sz="2800" dirty="0">
                <a:latin typeface="Times New Roman" panose="02020603050405020304" pitchFamily="18" charset="0"/>
                <a:cs typeface="Times New Roman" panose="02020603050405020304" pitchFamily="18" charset="0"/>
              </a:rPr>
              <a:t>Extensive reading – reading text for overall meaning (usually for pleasure)</a:t>
            </a:r>
          </a:p>
          <a:p>
            <a:endParaRPr lang="en-US" sz="2800" dirty="0"/>
          </a:p>
        </p:txBody>
      </p:sp>
    </p:spTree>
    <p:extLst>
      <p:ext uri="{BB962C8B-B14F-4D97-AF65-F5344CB8AC3E}">
        <p14:creationId xmlns:p14="http://schemas.microsoft.com/office/powerpoint/2010/main" val="2192675613"/>
      </p:ext>
    </p:extLst>
  </p:cSld>
  <p:clrMapOvr>
    <a:masterClrMapping/>
  </p:clrMapOvr>
</p:sld>
</file>

<file path=ppt/theme/theme1.xml><?xml version="1.0" encoding="utf-8"?>
<a:theme xmlns:a="http://schemas.openxmlformats.org/drawingml/2006/main" name="Facet">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Crop</Template>
  <TotalTime>3981</TotalTime>
  <Words>2740</Words>
  <Application>Microsoft Macintosh PowerPoint</Application>
  <PresentationFormat>Widescreen</PresentationFormat>
  <Paragraphs>281</Paragraphs>
  <Slides>19</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Calibri</vt:lpstr>
      <vt:lpstr>Times New Roman</vt:lpstr>
      <vt:lpstr>Trebuchet MS</vt:lpstr>
      <vt:lpstr>Wingdings 3</vt:lpstr>
      <vt:lpstr>Arial</vt:lpstr>
      <vt:lpstr>Facet</vt:lpstr>
      <vt:lpstr>Brushing Up on My  Document Use Skills  </vt:lpstr>
      <vt:lpstr>Skills vs. Tasks</vt:lpstr>
      <vt:lpstr>Everyday Document Use</vt:lpstr>
      <vt:lpstr>Workplace Document Use</vt:lpstr>
      <vt:lpstr>Navigating Workplace Documents </vt:lpstr>
      <vt:lpstr>Document Navigation Skills</vt:lpstr>
      <vt:lpstr>Questions to Ask Myself</vt:lpstr>
      <vt:lpstr>Document Navigation: Self-Talk </vt:lpstr>
      <vt:lpstr>Reading Styles</vt:lpstr>
      <vt:lpstr>Skimming</vt:lpstr>
      <vt:lpstr>Scanning</vt:lpstr>
      <vt:lpstr>Intensive Reading </vt:lpstr>
      <vt:lpstr>Self-Talk </vt:lpstr>
      <vt:lpstr>Practice: WHMIS Poster</vt:lpstr>
      <vt:lpstr>Practice: Material Safety Data Sheet </vt:lpstr>
      <vt:lpstr>Navigating the Test Taking Process </vt:lpstr>
      <vt:lpstr>Transferring My Skills </vt:lpstr>
      <vt:lpstr>Remember:  Practice Makes Permanent</vt:lpstr>
      <vt:lpstr>Relax: You Are In Control  </vt:lpstr>
    </vt:vector>
  </TitlesOfParts>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AGENDA FOR THE DAY</dc:title>
  <dc:creator>Jeusa Raflores</dc:creator>
  <cp:lastModifiedBy>Dawna Atamanchuk</cp:lastModifiedBy>
  <cp:revision>213</cp:revision>
  <cp:lastPrinted>2018-06-14T16:06:01Z</cp:lastPrinted>
  <dcterms:created xsi:type="dcterms:W3CDTF">2016-05-17T13:40:30Z</dcterms:created>
  <dcterms:modified xsi:type="dcterms:W3CDTF">2019-08-06T19:34:00Z</dcterms:modified>
</cp:coreProperties>
</file>