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70" r:id="rId2"/>
    <p:sldId id="709" r:id="rId3"/>
    <p:sldId id="711" r:id="rId4"/>
    <p:sldId id="726" r:id="rId5"/>
    <p:sldId id="754" r:id="rId6"/>
    <p:sldId id="636" r:id="rId7"/>
    <p:sldId id="739" r:id="rId8"/>
    <p:sldId id="758" r:id="rId9"/>
    <p:sldId id="759" r:id="rId10"/>
    <p:sldId id="755" r:id="rId11"/>
    <p:sldId id="756" r:id="rId12"/>
    <p:sldId id="266" r:id="rId13"/>
    <p:sldId id="757" r:id="rId14"/>
    <p:sldId id="761" r:id="rId15"/>
    <p:sldId id="765" r:id="rId16"/>
    <p:sldId id="740" r:id="rId17"/>
    <p:sldId id="741" r:id="rId18"/>
    <p:sldId id="742" r:id="rId19"/>
    <p:sldId id="743" r:id="rId20"/>
    <p:sldId id="762" r:id="rId21"/>
    <p:sldId id="744" r:id="rId22"/>
    <p:sldId id="745" r:id="rId23"/>
    <p:sldId id="766" r:id="rId24"/>
    <p:sldId id="763" r:id="rId25"/>
    <p:sldId id="747" r:id="rId26"/>
    <p:sldId id="748" r:id="rId27"/>
    <p:sldId id="729" r:id="rId28"/>
    <p:sldId id="764" r:id="rId29"/>
    <p:sldId id="749" r:id="rId30"/>
    <p:sldId id="750" r:id="rId31"/>
    <p:sldId id="751" r:id="rId32"/>
    <p:sldId id="752" r:id="rId33"/>
    <p:sldId id="753" r:id="rId34"/>
    <p:sldId id="728" r:id="rId35"/>
    <p:sldId id="727" r:id="rId36"/>
    <p:sldId id="738" r:id="rId37"/>
  </p:sldIdLst>
  <p:sldSz cx="9144000" cy="6858000" type="screen4x3"/>
  <p:notesSz cx="7010400" cy="9296400"/>
  <p:defaultTextStyle>
    <a:defPPr>
      <a:defRPr lang="en-CA"/>
    </a:defPPr>
    <a:lvl1pPr algn="ctr" rtl="0" fontAlgn="base">
      <a:spcBef>
        <a:spcPct val="0"/>
      </a:spcBef>
      <a:spcAft>
        <a:spcPct val="0"/>
      </a:spcAft>
      <a:defRPr sz="3600" b="1" kern="1200">
        <a:solidFill>
          <a:schemeClr val="tx2"/>
        </a:solidFill>
        <a:latin typeface="Comic Sans MS" pitchFamily="66" charset="0"/>
        <a:ea typeface="+mn-ea"/>
        <a:cs typeface="Arial" charset="0"/>
      </a:defRPr>
    </a:lvl1pPr>
    <a:lvl2pPr marL="457200" algn="ctr" rtl="0" fontAlgn="base">
      <a:spcBef>
        <a:spcPct val="0"/>
      </a:spcBef>
      <a:spcAft>
        <a:spcPct val="0"/>
      </a:spcAft>
      <a:defRPr sz="3600" b="1" kern="1200">
        <a:solidFill>
          <a:schemeClr val="tx2"/>
        </a:solidFill>
        <a:latin typeface="Comic Sans MS" pitchFamily="66" charset="0"/>
        <a:ea typeface="+mn-ea"/>
        <a:cs typeface="Arial" charset="0"/>
      </a:defRPr>
    </a:lvl2pPr>
    <a:lvl3pPr marL="914400" algn="ctr" rtl="0" fontAlgn="base">
      <a:spcBef>
        <a:spcPct val="0"/>
      </a:spcBef>
      <a:spcAft>
        <a:spcPct val="0"/>
      </a:spcAft>
      <a:defRPr sz="3600" b="1" kern="1200">
        <a:solidFill>
          <a:schemeClr val="tx2"/>
        </a:solidFill>
        <a:latin typeface="Comic Sans MS" pitchFamily="66" charset="0"/>
        <a:ea typeface="+mn-ea"/>
        <a:cs typeface="Arial" charset="0"/>
      </a:defRPr>
    </a:lvl3pPr>
    <a:lvl4pPr marL="1371600" algn="ctr" rtl="0" fontAlgn="base">
      <a:spcBef>
        <a:spcPct val="0"/>
      </a:spcBef>
      <a:spcAft>
        <a:spcPct val="0"/>
      </a:spcAft>
      <a:defRPr sz="3600" b="1" kern="1200">
        <a:solidFill>
          <a:schemeClr val="tx2"/>
        </a:solidFill>
        <a:latin typeface="Comic Sans MS" pitchFamily="66" charset="0"/>
        <a:ea typeface="+mn-ea"/>
        <a:cs typeface="Arial" charset="0"/>
      </a:defRPr>
    </a:lvl4pPr>
    <a:lvl5pPr marL="1828800" algn="ctr" rtl="0" fontAlgn="base">
      <a:spcBef>
        <a:spcPct val="0"/>
      </a:spcBef>
      <a:spcAft>
        <a:spcPct val="0"/>
      </a:spcAft>
      <a:defRPr sz="3600" b="1" kern="1200">
        <a:solidFill>
          <a:schemeClr val="tx2"/>
        </a:solidFill>
        <a:latin typeface="Comic Sans MS" pitchFamily="66" charset="0"/>
        <a:ea typeface="+mn-ea"/>
        <a:cs typeface="Arial" charset="0"/>
      </a:defRPr>
    </a:lvl5pPr>
    <a:lvl6pPr marL="2286000" algn="l" defTabSz="914400" rtl="0" eaLnBrk="1" latinLnBrk="0" hangingPunct="1">
      <a:defRPr sz="3600" b="1" kern="1200">
        <a:solidFill>
          <a:schemeClr val="tx2"/>
        </a:solidFill>
        <a:latin typeface="Comic Sans MS" pitchFamily="66" charset="0"/>
        <a:ea typeface="+mn-ea"/>
        <a:cs typeface="Arial" charset="0"/>
      </a:defRPr>
    </a:lvl6pPr>
    <a:lvl7pPr marL="2743200" algn="l" defTabSz="914400" rtl="0" eaLnBrk="1" latinLnBrk="0" hangingPunct="1">
      <a:defRPr sz="3600" b="1" kern="1200">
        <a:solidFill>
          <a:schemeClr val="tx2"/>
        </a:solidFill>
        <a:latin typeface="Comic Sans MS" pitchFamily="66" charset="0"/>
        <a:ea typeface="+mn-ea"/>
        <a:cs typeface="Arial" charset="0"/>
      </a:defRPr>
    </a:lvl7pPr>
    <a:lvl8pPr marL="3200400" algn="l" defTabSz="914400" rtl="0" eaLnBrk="1" latinLnBrk="0" hangingPunct="1">
      <a:defRPr sz="3600" b="1" kern="1200">
        <a:solidFill>
          <a:schemeClr val="tx2"/>
        </a:solidFill>
        <a:latin typeface="Comic Sans MS" pitchFamily="66" charset="0"/>
        <a:ea typeface="+mn-ea"/>
        <a:cs typeface="Arial" charset="0"/>
      </a:defRPr>
    </a:lvl8pPr>
    <a:lvl9pPr marL="3657600" algn="l" defTabSz="914400" rtl="0" eaLnBrk="1" latinLnBrk="0" hangingPunct="1">
      <a:defRPr sz="3600" b="1" kern="1200">
        <a:solidFill>
          <a:schemeClr val="tx2"/>
        </a:solidFill>
        <a:latin typeface="Comic Sans MS" pitchFamily="66"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221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8" autoAdjust="0"/>
    <p:restoredTop sz="96144" autoAdjust="0"/>
  </p:normalViewPr>
  <p:slideViewPr>
    <p:cSldViewPr>
      <p:cViewPr varScale="1">
        <p:scale>
          <a:sx n="104" d="100"/>
          <a:sy n="104" d="100"/>
        </p:scale>
        <p:origin x="1020" y="102"/>
      </p:cViewPr>
      <p:guideLst>
        <p:guide orient="horz" pos="2160"/>
        <p:guide pos="2880"/>
      </p:guideLst>
    </p:cSldViewPr>
  </p:slideViewPr>
  <p:outlineViewPr>
    <p:cViewPr>
      <p:scale>
        <a:sx n="33" d="100"/>
        <a:sy n="33" d="100"/>
      </p:scale>
      <p:origin x="0" y="-85277"/>
    </p:cViewPr>
  </p:outlineViewPr>
  <p:notesTextViewPr>
    <p:cViewPr>
      <p:scale>
        <a:sx n="3" d="2"/>
        <a:sy n="3" d="2"/>
      </p:scale>
      <p:origin x="0" y="0"/>
    </p:cViewPr>
  </p:notesTextViewPr>
  <p:sorterViewPr>
    <p:cViewPr>
      <p:scale>
        <a:sx n="987" d="1000"/>
        <a:sy n="987" d="1000"/>
      </p:scale>
      <p:origin x="0" y="-2244"/>
    </p:cViewPr>
  </p:sorterViewPr>
  <p:notesViewPr>
    <p:cSldViewPr>
      <p:cViewPr>
        <p:scale>
          <a:sx n="125" d="100"/>
          <a:sy n="125" d="100"/>
        </p:scale>
        <p:origin x="-1992" y="2952"/>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51" tIns="46576" rIns="93151" bIns="46576" rtlCol="0"/>
          <a:lstStyle>
            <a:lvl1pPr algn="l">
              <a:defRPr sz="1200"/>
            </a:lvl1pPr>
          </a:lstStyle>
          <a:p>
            <a:endParaRPr lang="en-US" dirty="0"/>
          </a:p>
        </p:txBody>
      </p:sp>
      <p:sp>
        <p:nvSpPr>
          <p:cNvPr id="3" name="Date Placeholder 2"/>
          <p:cNvSpPr>
            <a:spLocks noGrp="1"/>
          </p:cNvSpPr>
          <p:nvPr>
            <p:ph type="dt" sz="quarter" idx="1"/>
          </p:nvPr>
        </p:nvSpPr>
        <p:spPr>
          <a:xfrm>
            <a:off x="3970939" y="1"/>
            <a:ext cx="3037840" cy="464820"/>
          </a:xfrm>
          <a:prstGeom prst="rect">
            <a:avLst/>
          </a:prstGeom>
        </p:spPr>
        <p:txBody>
          <a:bodyPr vert="horz" lIns="93151" tIns="46576" rIns="93151" bIns="46576" rtlCol="0"/>
          <a:lstStyle>
            <a:lvl1pPr algn="r">
              <a:defRPr sz="1200"/>
            </a:lvl1pPr>
          </a:lstStyle>
          <a:p>
            <a:fld id="{ED70E3AE-011F-4C62-8F5E-FEBFA9BACAB4}" type="datetimeFigureOut">
              <a:rPr lang="en-US" smtClean="0"/>
              <a:pPr/>
              <a:t>11/21/2022</a:t>
            </a:fld>
            <a:endParaRPr lang="en-US" dirty="0"/>
          </a:p>
        </p:txBody>
      </p:sp>
      <p:sp>
        <p:nvSpPr>
          <p:cNvPr id="4" name="Footer Placeholder 3"/>
          <p:cNvSpPr>
            <a:spLocks noGrp="1"/>
          </p:cNvSpPr>
          <p:nvPr>
            <p:ph type="ftr" sz="quarter" idx="2"/>
          </p:nvPr>
        </p:nvSpPr>
        <p:spPr>
          <a:xfrm>
            <a:off x="1" y="8829969"/>
            <a:ext cx="3037840" cy="464820"/>
          </a:xfrm>
          <a:prstGeom prst="rect">
            <a:avLst/>
          </a:prstGeom>
        </p:spPr>
        <p:txBody>
          <a:bodyPr vert="horz" lIns="93151" tIns="46576" rIns="93151" bIns="465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4820"/>
          </a:xfrm>
          <a:prstGeom prst="rect">
            <a:avLst/>
          </a:prstGeom>
        </p:spPr>
        <p:txBody>
          <a:bodyPr vert="horz" lIns="93151" tIns="46576" rIns="93151" bIns="46576" rtlCol="0" anchor="b"/>
          <a:lstStyle>
            <a:lvl1pPr algn="r">
              <a:defRPr sz="1200"/>
            </a:lvl1pPr>
          </a:lstStyle>
          <a:p>
            <a:fld id="{56636ABD-BE4E-446B-9C8A-5BE1B4FC378C}" type="slidenum">
              <a:rPr lang="en-US" smtClean="0"/>
              <a:pPr/>
              <a:t>‹#›</a:t>
            </a:fld>
            <a:endParaRPr lang="en-US" dirty="0"/>
          </a:p>
        </p:txBody>
      </p:sp>
    </p:spTree>
    <p:extLst>
      <p:ext uri="{BB962C8B-B14F-4D97-AF65-F5344CB8AC3E}">
        <p14:creationId xmlns:p14="http://schemas.microsoft.com/office/powerpoint/2010/main" val="146069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8"/>
          </a:xfrm>
          <a:prstGeom prst="rect">
            <a:avLst/>
          </a:prstGeom>
        </p:spPr>
        <p:txBody>
          <a:bodyPr vert="horz" lIns="91415" tIns="45706" rIns="91415" bIns="45706" rtlCol="0"/>
          <a:lstStyle>
            <a:lvl1pPr algn="l">
              <a:defRPr sz="1200"/>
            </a:lvl1pPr>
          </a:lstStyle>
          <a:p>
            <a:endParaRPr lang="en-US"/>
          </a:p>
        </p:txBody>
      </p:sp>
      <p:sp>
        <p:nvSpPr>
          <p:cNvPr id="3" name="Date Placeholder 2"/>
          <p:cNvSpPr>
            <a:spLocks noGrp="1"/>
          </p:cNvSpPr>
          <p:nvPr>
            <p:ph type="dt" idx="1"/>
          </p:nvPr>
        </p:nvSpPr>
        <p:spPr>
          <a:xfrm>
            <a:off x="3970340" y="1"/>
            <a:ext cx="3038475" cy="465138"/>
          </a:xfrm>
          <a:prstGeom prst="rect">
            <a:avLst/>
          </a:prstGeom>
        </p:spPr>
        <p:txBody>
          <a:bodyPr vert="horz" lIns="91415" tIns="45706" rIns="91415" bIns="45706" rtlCol="0"/>
          <a:lstStyle>
            <a:lvl1pPr algn="r">
              <a:defRPr sz="1200"/>
            </a:lvl1pPr>
          </a:lstStyle>
          <a:p>
            <a:fld id="{CF7F4D8D-C737-47C6-B41E-760C7ACB6561}" type="datetimeFigureOut">
              <a:rPr lang="en-US" smtClean="0"/>
              <a:pPr/>
              <a:t>11/21/2022</a:t>
            </a:fld>
            <a:endParaRPr lang="en-US"/>
          </a:p>
        </p:txBody>
      </p:sp>
      <p:sp>
        <p:nvSpPr>
          <p:cNvPr id="4" name="Slide Image Placeholder 3"/>
          <p:cNvSpPr>
            <a:spLocks noGrp="1" noRot="1" noChangeAspect="1"/>
          </p:cNvSpPr>
          <p:nvPr>
            <p:ph type="sldImg" idx="2"/>
          </p:nvPr>
        </p:nvSpPr>
        <p:spPr>
          <a:xfrm>
            <a:off x="1181100" y="696913"/>
            <a:ext cx="4648200" cy="3487737"/>
          </a:xfrm>
          <a:prstGeom prst="rect">
            <a:avLst/>
          </a:prstGeom>
          <a:noFill/>
          <a:ln w="12700">
            <a:solidFill>
              <a:prstClr val="black"/>
            </a:solidFill>
          </a:ln>
        </p:spPr>
        <p:txBody>
          <a:bodyPr vert="horz" lIns="91415" tIns="45706" rIns="91415" bIns="45706" rtlCol="0" anchor="ctr"/>
          <a:lstStyle/>
          <a:p>
            <a:endParaRPr lang="en-US"/>
          </a:p>
        </p:txBody>
      </p:sp>
      <p:sp>
        <p:nvSpPr>
          <p:cNvPr id="5" name="Notes Placeholder 4"/>
          <p:cNvSpPr>
            <a:spLocks noGrp="1"/>
          </p:cNvSpPr>
          <p:nvPr>
            <p:ph type="body" sz="quarter" idx="3"/>
          </p:nvPr>
        </p:nvSpPr>
        <p:spPr>
          <a:xfrm>
            <a:off x="701676" y="4416427"/>
            <a:ext cx="5607050" cy="4183062"/>
          </a:xfrm>
          <a:prstGeom prst="rect">
            <a:avLst/>
          </a:prstGeom>
        </p:spPr>
        <p:txBody>
          <a:bodyPr vert="horz" lIns="91415" tIns="45706" rIns="91415" bIns="457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7"/>
            <a:ext cx="3038475" cy="465138"/>
          </a:xfrm>
          <a:prstGeom prst="rect">
            <a:avLst/>
          </a:prstGeom>
        </p:spPr>
        <p:txBody>
          <a:bodyPr vert="horz" lIns="91415" tIns="45706" rIns="91415" bIns="45706"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7"/>
            <a:ext cx="3038475" cy="465138"/>
          </a:xfrm>
          <a:prstGeom prst="rect">
            <a:avLst/>
          </a:prstGeom>
        </p:spPr>
        <p:txBody>
          <a:bodyPr vert="horz" lIns="91415" tIns="45706" rIns="91415" bIns="45706" rtlCol="0" anchor="b"/>
          <a:lstStyle>
            <a:lvl1pPr algn="r">
              <a:defRPr sz="1200"/>
            </a:lvl1pPr>
          </a:lstStyle>
          <a:p>
            <a:fld id="{C1B7A61C-1C6B-4CD0-9B74-25B8F89D99F2}" type="slidenum">
              <a:rPr lang="en-US" smtClean="0"/>
              <a:pPr/>
              <a:t>‹#›</a:t>
            </a:fld>
            <a:endParaRPr lang="en-US"/>
          </a:p>
        </p:txBody>
      </p:sp>
    </p:spTree>
    <p:extLst>
      <p:ext uri="{BB962C8B-B14F-4D97-AF65-F5344CB8AC3E}">
        <p14:creationId xmlns:p14="http://schemas.microsoft.com/office/powerpoint/2010/main" val="134373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7A61C-1C6B-4CD0-9B74-25B8F89D99F2}" type="slidenum">
              <a:rPr lang="en-US" smtClean="0"/>
              <a:pPr/>
              <a:t>1</a:t>
            </a:fld>
            <a:endParaRPr lang="en-US"/>
          </a:p>
        </p:txBody>
      </p:sp>
    </p:spTree>
    <p:extLst>
      <p:ext uri="{BB962C8B-B14F-4D97-AF65-F5344CB8AC3E}">
        <p14:creationId xmlns:p14="http://schemas.microsoft.com/office/powerpoint/2010/main" val="182312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10</a:t>
            </a:fld>
            <a:endParaRPr lang="en-US"/>
          </a:p>
        </p:txBody>
      </p:sp>
    </p:spTree>
    <p:extLst>
      <p:ext uri="{BB962C8B-B14F-4D97-AF65-F5344CB8AC3E}">
        <p14:creationId xmlns:p14="http://schemas.microsoft.com/office/powerpoint/2010/main" val="490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11</a:t>
            </a:fld>
            <a:endParaRPr lang="en-US"/>
          </a:p>
        </p:txBody>
      </p:sp>
    </p:spTree>
    <p:extLst>
      <p:ext uri="{BB962C8B-B14F-4D97-AF65-F5344CB8AC3E}">
        <p14:creationId xmlns:p14="http://schemas.microsoft.com/office/powerpoint/2010/main" val="412056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each excuse, respond with an action that demonstrates taking responsibility.</a:t>
            </a:r>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12</a:t>
            </a:fld>
            <a:endParaRPr lang="en-US"/>
          </a:p>
        </p:txBody>
      </p:sp>
    </p:spTree>
    <p:extLst>
      <p:ext uri="{BB962C8B-B14F-4D97-AF65-F5344CB8AC3E}">
        <p14:creationId xmlns:p14="http://schemas.microsoft.com/office/powerpoint/2010/main" val="286407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13</a:t>
            </a:fld>
            <a:endParaRPr lang="en-US"/>
          </a:p>
        </p:txBody>
      </p:sp>
    </p:spTree>
    <p:extLst>
      <p:ext uri="{BB962C8B-B14F-4D97-AF65-F5344CB8AC3E}">
        <p14:creationId xmlns:p14="http://schemas.microsoft.com/office/powerpoint/2010/main" val="15865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Highlight</a:t>
            </a:r>
            <a:r>
              <a:rPr lang="en-CA" sz="1200" kern="1200" dirty="0">
                <a:solidFill>
                  <a:schemeClr val="tx1"/>
                </a:solidFill>
                <a:effectLst/>
                <a:latin typeface="+mn-lt"/>
                <a:ea typeface="+mn-ea"/>
                <a:cs typeface="+mn-cs"/>
              </a:rPr>
              <a:t> the following key points:</a:t>
            </a:r>
          </a:p>
          <a:p>
            <a:pPr lvl="0"/>
            <a:r>
              <a:rPr lang="en-CA" sz="1200" kern="1200" dirty="0">
                <a:solidFill>
                  <a:schemeClr val="tx1"/>
                </a:solidFill>
                <a:effectLst/>
                <a:latin typeface="+mn-lt"/>
                <a:ea typeface="+mn-ea"/>
                <a:cs typeface="+mn-cs"/>
              </a:rPr>
              <a:t>Employees are expected to show up for all scheduled shifts</a:t>
            </a:r>
          </a:p>
          <a:p>
            <a:pPr lvl="0"/>
            <a:r>
              <a:rPr lang="en-CA" sz="1200" kern="1200" dirty="0">
                <a:solidFill>
                  <a:schemeClr val="tx1"/>
                </a:solidFill>
                <a:effectLst/>
                <a:latin typeface="+mn-lt"/>
                <a:ea typeface="+mn-ea"/>
                <a:cs typeface="+mn-cs"/>
              </a:rPr>
              <a:t>Most employers understand that unforeseen circumstances can result in an employee being absent from work. It is important for employees to have open and honest communication with their employers on such matters. </a:t>
            </a:r>
          </a:p>
          <a:p>
            <a:pPr lvl="0"/>
            <a:r>
              <a:rPr lang="en-CA" sz="1200" kern="1200" dirty="0">
                <a:solidFill>
                  <a:schemeClr val="tx1"/>
                </a:solidFill>
                <a:effectLst/>
                <a:latin typeface="+mn-lt"/>
                <a:ea typeface="+mn-ea"/>
                <a:cs typeface="+mn-cs"/>
              </a:rPr>
              <a:t>Employees are expected to notify employers of their absence in advance if an employee will be absent for consecutive days. </a:t>
            </a:r>
          </a:p>
          <a:p>
            <a:pPr lvl="0"/>
            <a:r>
              <a:rPr lang="en-CA" sz="1200" kern="1200" dirty="0">
                <a:solidFill>
                  <a:schemeClr val="tx1"/>
                </a:solidFill>
                <a:effectLst/>
                <a:latin typeface="+mn-lt"/>
                <a:ea typeface="+mn-ea"/>
                <a:cs typeface="+mn-cs"/>
              </a:rPr>
              <a:t>Employees are expected to notify employers prior to start of each day’s shift asap. </a:t>
            </a:r>
          </a:p>
          <a:p>
            <a:pPr lvl="0"/>
            <a:r>
              <a:rPr lang="en-CA" sz="1200" kern="1200" dirty="0">
                <a:solidFill>
                  <a:schemeClr val="tx1"/>
                </a:solidFill>
                <a:effectLst/>
                <a:latin typeface="+mn-lt"/>
                <a:ea typeface="+mn-ea"/>
                <a:cs typeface="+mn-cs"/>
              </a:rPr>
              <a:t>Third party documentation may be required for extended periods of absence. </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14</a:t>
            </a:fld>
            <a:endParaRPr lang="en-US"/>
          </a:p>
        </p:txBody>
      </p:sp>
    </p:spTree>
    <p:extLst>
      <p:ext uri="{BB962C8B-B14F-4D97-AF65-F5344CB8AC3E}">
        <p14:creationId xmlns:p14="http://schemas.microsoft.com/office/powerpoint/2010/main" val="1551044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Highlight</a:t>
            </a:r>
            <a:r>
              <a:rPr lang="en-CA" sz="1200" kern="1200" dirty="0">
                <a:solidFill>
                  <a:schemeClr val="tx1"/>
                </a:solidFill>
                <a:effectLst/>
                <a:latin typeface="+mn-lt"/>
                <a:ea typeface="+mn-ea"/>
                <a:cs typeface="+mn-cs"/>
              </a:rPr>
              <a:t> the following key points:</a:t>
            </a:r>
          </a:p>
          <a:p>
            <a:pPr lvl="0"/>
            <a:r>
              <a:rPr lang="en-CA" sz="1200" kern="1200" dirty="0">
                <a:solidFill>
                  <a:schemeClr val="tx1"/>
                </a:solidFill>
                <a:effectLst/>
                <a:latin typeface="+mn-lt"/>
                <a:ea typeface="+mn-ea"/>
                <a:cs typeface="+mn-cs"/>
              </a:rPr>
              <a:t>Employees are expected to show up for all scheduled shifts</a:t>
            </a:r>
          </a:p>
          <a:p>
            <a:pPr lvl="0"/>
            <a:r>
              <a:rPr lang="en-CA" sz="1200" kern="1200" dirty="0">
                <a:solidFill>
                  <a:schemeClr val="tx1"/>
                </a:solidFill>
                <a:effectLst/>
                <a:latin typeface="+mn-lt"/>
                <a:ea typeface="+mn-ea"/>
                <a:cs typeface="+mn-cs"/>
              </a:rPr>
              <a:t>Most employers understand that unforeseen circumstances can result in an employee being absent from work. It is important for employees to have open and honest communication with their employers on such matters. </a:t>
            </a:r>
          </a:p>
          <a:p>
            <a:pPr lvl="0"/>
            <a:r>
              <a:rPr lang="en-CA" sz="1200" kern="1200" dirty="0">
                <a:solidFill>
                  <a:schemeClr val="tx1"/>
                </a:solidFill>
                <a:effectLst/>
                <a:latin typeface="+mn-lt"/>
                <a:ea typeface="+mn-ea"/>
                <a:cs typeface="+mn-cs"/>
              </a:rPr>
              <a:t>Employees are expected to notify employers of their absence in advance if an employee will be absent for consecutive days. </a:t>
            </a:r>
          </a:p>
          <a:p>
            <a:pPr lvl="0"/>
            <a:r>
              <a:rPr lang="en-CA" sz="1200" kern="1200" dirty="0">
                <a:solidFill>
                  <a:schemeClr val="tx1"/>
                </a:solidFill>
                <a:effectLst/>
                <a:latin typeface="+mn-lt"/>
                <a:ea typeface="+mn-ea"/>
                <a:cs typeface="+mn-cs"/>
              </a:rPr>
              <a:t>Employees are expected to notify employers prior to start of each day’s shift asap. </a:t>
            </a:r>
          </a:p>
          <a:p>
            <a:pPr lvl="0"/>
            <a:r>
              <a:rPr lang="en-CA" sz="1200" kern="1200" dirty="0">
                <a:solidFill>
                  <a:schemeClr val="tx1"/>
                </a:solidFill>
                <a:effectLst/>
                <a:latin typeface="+mn-lt"/>
                <a:ea typeface="+mn-ea"/>
                <a:cs typeface="+mn-cs"/>
              </a:rPr>
              <a:t>Third party documentation may be required for extended periods of absence. </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15</a:t>
            </a:fld>
            <a:endParaRPr lang="en-US"/>
          </a:p>
        </p:txBody>
      </p:sp>
    </p:spTree>
    <p:extLst>
      <p:ext uri="{BB962C8B-B14F-4D97-AF65-F5344CB8AC3E}">
        <p14:creationId xmlns:p14="http://schemas.microsoft.com/office/powerpoint/2010/main" val="155104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16</a:t>
            </a:fld>
            <a:endParaRPr lang="en-US"/>
          </a:p>
        </p:txBody>
      </p:sp>
    </p:spTree>
    <p:extLst>
      <p:ext uri="{BB962C8B-B14F-4D97-AF65-F5344CB8AC3E}">
        <p14:creationId xmlns:p14="http://schemas.microsoft.com/office/powerpoint/2010/main" val="331346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17</a:t>
            </a:fld>
            <a:endParaRPr lang="en-US"/>
          </a:p>
        </p:txBody>
      </p:sp>
    </p:spTree>
    <p:extLst>
      <p:ext uri="{BB962C8B-B14F-4D97-AF65-F5344CB8AC3E}">
        <p14:creationId xmlns:p14="http://schemas.microsoft.com/office/powerpoint/2010/main" val="239544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1B7A61C-1C6B-4CD0-9B74-25B8F89D99F2}" type="slidenum">
              <a:rPr lang="en-US" smtClean="0"/>
              <a:pPr/>
              <a:t>18</a:t>
            </a:fld>
            <a:endParaRPr lang="en-US"/>
          </a:p>
        </p:txBody>
      </p:sp>
    </p:spTree>
    <p:extLst>
      <p:ext uri="{BB962C8B-B14F-4D97-AF65-F5344CB8AC3E}">
        <p14:creationId xmlns:p14="http://schemas.microsoft.com/office/powerpoint/2010/main" val="3907694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Discuss accepting blame. Why is it important? Or is it?</a:t>
            </a:r>
          </a:p>
          <a:p>
            <a:pPr lvl="0"/>
            <a:r>
              <a:rPr lang="en-CA" sz="1200" kern="1200" dirty="0">
                <a:solidFill>
                  <a:schemeClr val="tx1"/>
                </a:solidFill>
                <a:effectLst/>
                <a:latin typeface="+mn-lt"/>
                <a:ea typeface="+mn-ea"/>
                <a:cs typeface="+mn-cs"/>
              </a:rPr>
              <a:t>Show video</a:t>
            </a:r>
          </a:p>
          <a:p>
            <a:r>
              <a:rPr lang="en-CA" sz="1200" kern="1200" dirty="0">
                <a:solidFill>
                  <a:schemeClr val="tx1"/>
                </a:solidFill>
                <a:effectLst/>
                <a:latin typeface="+mn-lt"/>
                <a:ea typeface="+mn-ea"/>
                <a:cs typeface="+mn-cs"/>
              </a:rPr>
              <a:t>Invite group to respond to the video: “What do you think of the video” “What does this make you think of?”</a:t>
            </a:r>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19</a:t>
            </a:fld>
            <a:endParaRPr lang="en-US"/>
          </a:p>
        </p:txBody>
      </p:sp>
    </p:spTree>
    <p:extLst>
      <p:ext uri="{BB962C8B-B14F-4D97-AF65-F5344CB8AC3E}">
        <p14:creationId xmlns:p14="http://schemas.microsoft.com/office/powerpoint/2010/main" val="356506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79968A8-FA13-4F53-945E-6305D10C7174}"/>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3BFDABDD-1AAF-4892-A7AD-226BF134CE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a:p>
            <a:endParaRPr lang="en-CA" altLang="en-US"/>
          </a:p>
          <a:p>
            <a:r>
              <a:rPr lang="en-CA" altLang="en-US"/>
              <a:t>This program is provided by Workplace Education Manitoba which supports the province through their vision that all Manitobans…</a:t>
            </a:r>
            <a:r>
              <a:rPr lang="en-CA" altLang="en-US" i="1"/>
              <a:t>read from the slide.</a:t>
            </a:r>
          </a:p>
          <a:p>
            <a:endParaRPr lang="en-CA" altLang="en-US" i="1"/>
          </a:p>
          <a:p>
            <a:r>
              <a:rPr lang="en-US" altLang="en-US"/>
              <a:t>WEM provides education and training for all industry in Manitoba</a:t>
            </a:r>
            <a:endParaRPr lang="en-CA" altLang="en-US" i="1"/>
          </a:p>
          <a:p>
            <a:endParaRPr lang="en-CA" altLang="en-US"/>
          </a:p>
        </p:txBody>
      </p:sp>
      <p:sp>
        <p:nvSpPr>
          <p:cNvPr id="18436" name="Slide Number Placeholder 3">
            <a:extLst>
              <a:ext uri="{FF2B5EF4-FFF2-40B4-BE49-F238E27FC236}">
                <a16:creationId xmlns:a16="http://schemas.microsoft.com/office/drawing/2014/main" id="{51BEC337-6DDD-4C16-A1F7-6577271952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panose="02020603050405020304" pitchFamily="18" charset="0"/>
              </a:defRPr>
            </a:lvl1pPr>
            <a:lvl2pPr marL="714600" indent="-273905">
              <a:defRPr sz="2100">
                <a:solidFill>
                  <a:schemeClr val="tx1"/>
                </a:solidFill>
                <a:latin typeface="Times" panose="02020603050405020304" pitchFamily="18" charset="0"/>
              </a:defRPr>
            </a:lvl2pPr>
            <a:lvl3pPr marL="1100208" indent="-218818">
              <a:defRPr sz="2100">
                <a:solidFill>
                  <a:schemeClr val="tx1"/>
                </a:solidFill>
                <a:latin typeface="Times" panose="02020603050405020304" pitchFamily="18" charset="0"/>
              </a:defRPr>
            </a:lvl3pPr>
            <a:lvl4pPr marL="1540903" indent="-218818">
              <a:defRPr sz="2100">
                <a:solidFill>
                  <a:schemeClr val="tx1"/>
                </a:solidFill>
                <a:latin typeface="Times" panose="02020603050405020304" pitchFamily="18" charset="0"/>
              </a:defRPr>
            </a:lvl4pPr>
            <a:lvl5pPr marL="1981598" indent="-218818">
              <a:defRPr sz="2100">
                <a:solidFill>
                  <a:schemeClr val="tx1"/>
                </a:solidFill>
                <a:latin typeface="Times" panose="02020603050405020304" pitchFamily="18" charset="0"/>
              </a:defRPr>
            </a:lvl5pPr>
            <a:lvl6pPr marL="2422293" indent="-218818" eaLnBrk="0" fontAlgn="base" hangingPunct="0">
              <a:spcBef>
                <a:spcPct val="0"/>
              </a:spcBef>
              <a:spcAft>
                <a:spcPct val="0"/>
              </a:spcAft>
              <a:defRPr sz="2100">
                <a:solidFill>
                  <a:schemeClr val="tx1"/>
                </a:solidFill>
                <a:latin typeface="Times" panose="02020603050405020304" pitchFamily="18" charset="0"/>
              </a:defRPr>
            </a:lvl6pPr>
            <a:lvl7pPr marL="2862988" indent="-218818" eaLnBrk="0" fontAlgn="base" hangingPunct="0">
              <a:spcBef>
                <a:spcPct val="0"/>
              </a:spcBef>
              <a:spcAft>
                <a:spcPct val="0"/>
              </a:spcAft>
              <a:defRPr sz="2100">
                <a:solidFill>
                  <a:schemeClr val="tx1"/>
                </a:solidFill>
                <a:latin typeface="Times" panose="02020603050405020304" pitchFamily="18" charset="0"/>
              </a:defRPr>
            </a:lvl7pPr>
            <a:lvl8pPr marL="3303683" indent="-218818" eaLnBrk="0" fontAlgn="base" hangingPunct="0">
              <a:spcBef>
                <a:spcPct val="0"/>
              </a:spcBef>
              <a:spcAft>
                <a:spcPct val="0"/>
              </a:spcAft>
              <a:defRPr sz="2100">
                <a:solidFill>
                  <a:schemeClr val="tx1"/>
                </a:solidFill>
                <a:latin typeface="Times" panose="02020603050405020304" pitchFamily="18" charset="0"/>
              </a:defRPr>
            </a:lvl8pPr>
            <a:lvl9pPr marL="3744378" indent="-218818" eaLnBrk="0" fontAlgn="base" hangingPunct="0">
              <a:spcBef>
                <a:spcPct val="0"/>
              </a:spcBef>
              <a:spcAft>
                <a:spcPct val="0"/>
              </a:spcAft>
              <a:defRPr sz="2100">
                <a:solidFill>
                  <a:schemeClr val="tx1"/>
                </a:solidFill>
                <a:latin typeface="Times" panose="02020603050405020304" pitchFamily="18" charset="0"/>
              </a:defRPr>
            </a:lvl9pPr>
          </a:lstStyle>
          <a:p>
            <a:fld id="{1A1CC866-7956-4280-A28B-949CCDC53090}" type="slidenum">
              <a:rPr lang="en-CA" altLang="en-US" sz="1200">
                <a:latin typeface="Times New Roman" panose="02020603050405020304" pitchFamily="18" charset="0"/>
              </a:rPr>
              <a:pPr/>
              <a:t>2</a:t>
            </a:fld>
            <a:endParaRPr lang="en-CA" altLang="en-US" sz="120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20</a:t>
            </a:fld>
            <a:endParaRPr lang="en-US"/>
          </a:p>
        </p:txBody>
      </p:sp>
    </p:spTree>
    <p:extLst>
      <p:ext uri="{BB962C8B-B14F-4D97-AF65-F5344CB8AC3E}">
        <p14:creationId xmlns:p14="http://schemas.microsoft.com/office/powerpoint/2010/main" val="1551044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Potential answers: Ramifications for blaming her friend was her losing interest and responsibility in her role. Then of course losing her job was a significant ramification and result of the scenario. </a:t>
            </a:r>
          </a:p>
          <a:p>
            <a:pPr lvl="0"/>
            <a:endParaRPr lang="en-US" dirty="0"/>
          </a:p>
          <a:p>
            <a:pPr lvl="0"/>
            <a:r>
              <a:rPr lang="en-US" dirty="0"/>
              <a:t>Marcy’s story could have turned out differently by being happy for her friend’s promotion and respecting her new position &amp; responsibilities. Marcy would have continued being employed and having a good relationship with her new supervisor. Perhaps Marcy would have been the next supervisor in line. </a:t>
            </a:r>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21</a:t>
            </a:fld>
            <a:endParaRPr lang="en-US"/>
          </a:p>
        </p:txBody>
      </p:sp>
    </p:spTree>
    <p:extLst>
      <p:ext uri="{BB962C8B-B14F-4D97-AF65-F5344CB8AC3E}">
        <p14:creationId xmlns:p14="http://schemas.microsoft.com/office/powerpoint/2010/main" val="952458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Potential Answers: One perspective to this scenario is that blaming could certainly be an issue based on what is written. Tina did not accept the fact that she could continue working in the “dusty” environment as it would not affect her eye. After the doctor and employer accommodated her request to work in the office, Tina blamed the “women” for not doing well in her job. She needed to take responsibility for her new office position and do what was expected of her in this role. The sad part is that she did not go back to any position/job for a very long time. </a:t>
            </a:r>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22</a:t>
            </a:fld>
            <a:endParaRPr lang="en-US"/>
          </a:p>
        </p:txBody>
      </p:sp>
    </p:spTree>
    <p:extLst>
      <p:ext uri="{BB962C8B-B14F-4D97-AF65-F5344CB8AC3E}">
        <p14:creationId xmlns:p14="http://schemas.microsoft.com/office/powerpoint/2010/main" val="2562241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23</a:t>
            </a:fld>
            <a:endParaRPr lang="en-US"/>
          </a:p>
        </p:txBody>
      </p:sp>
    </p:spTree>
    <p:extLst>
      <p:ext uri="{BB962C8B-B14F-4D97-AF65-F5344CB8AC3E}">
        <p14:creationId xmlns:p14="http://schemas.microsoft.com/office/powerpoint/2010/main" val="15510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24</a:t>
            </a:fld>
            <a:endParaRPr lang="en-US"/>
          </a:p>
        </p:txBody>
      </p:sp>
    </p:spTree>
    <p:extLst>
      <p:ext uri="{BB962C8B-B14F-4D97-AF65-F5344CB8AC3E}">
        <p14:creationId xmlns:p14="http://schemas.microsoft.com/office/powerpoint/2010/main" val="155104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25</a:t>
            </a:fld>
            <a:endParaRPr lang="en-US"/>
          </a:p>
        </p:txBody>
      </p:sp>
    </p:spTree>
    <p:extLst>
      <p:ext uri="{BB962C8B-B14F-4D97-AF65-F5344CB8AC3E}">
        <p14:creationId xmlns:p14="http://schemas.microsoft.com/office/powerpoint/2010/main" val="3020176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26</a:t>
            </a:fld>
            <a:endParaRPr lang="en-US"/>
          </a:p>
        </p:txBody>
      </p:sp>
    </p:spTree>
    <p:extLst>
      <p:ext uri="{BB962C8B-B14F-4D97-AF65-F5344CB8AC3E}">
        <p14:creationId xmlns:p14="http://schemas.microsoft.com/office/powerpoint/2010/main" val="3832033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27</a:t>
            </a:fld>
            <a:endParaRPr lang="en-US"/>
          </a:p>
        </p:txBody>
      </p:sp>
    </p:spTree>
    <p:extLst>
      <p:ext uri="{BB962C8B-B14F-4D97-AF65-F5344CB8AC3E}">
        <p14:creationId xmlns:p14="http://schemas.microsoft.com/office/powerpoint/2010/main" val="1871096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28</a:t>
            </a:fld>
            <a:endParaRPr lang="en-US"/>
          </a:p>
        </p:txBody>
      </p:sp>
    </p:spTree>
    <p:extLst>
      <p:ext uri="{BB962C8B-B14F-4D97-AF65-F5344CB8AC3E}">
        <p14:creationId xmlns:p14="http://schemas.microsoft.com/office/powerpoint/2010/main" val="1551044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29</a:t>
            </a:fld>
            <a:endParaRPr lang="en-US"/>
          </a:p>
        </p:txBody>
      </p:sp>
    </p:spTree>
    <p:extLst>
      <p:ext uri="{BB962C8B-B14F-4D97-AF65-F5344CB8AC3E}">
        <p14:creationId xmlns:p14="http://schemas.microsoft.com/office/powerpoint/2010/main" val="207724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a:t>
            </a:fld>
            <a:endParaRPr lang="en-US"/>
          </a:p>
        </p:txBody>
      </p:sp>
    </p:spTree>
    <p:extLst>
      <p:ext uri="{BB962C8B-B14F-4D97-AF65-F5344CB8AC3E}">
        <p14:creationId xmlns:p14="http://schemas.microsoft.com/office/powerpoint/2010/main" val="1830557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30</a:t>
            </a:fld>
            <a:endParaRPr lang="en-US"/>
          </a:p>
        </p:txBody>
      </p:sp>
    </p:spTree>
    <p:extLst>
      <p:ext uri="{BB962C8B-B14F-4D97-AF65-F5344CB8AC3E}">
        <p14:creationId xmlns:p14="http://schemas.microsoft.com/office/powerpoint/2010/main" val="2741902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31</a:t>
            </a:fld>
            <a:endParaRPr lang="en-US"/>
          </a:p>
        </p:txBody>
      </p:sp>
    </p:spTree>
    <p:extLst>
      <p:ext uri="{BB962C8B-B14F-4D97-AF65-F5344CB8AC3E}">
        <p14:creationId xmlns:p14="http://schemas.microsoft.com/office/powerpoint/2010/main" val="276609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32</a:t>
            </a:fld>
            <a:endParaRPr lang="en-US"/>
          </a:p>
        </p:txBody>
      </p:sp>
    </p:spTree>
    <p:extLst>
      <p:ext uri="{BB962C8B-B14F-4D97-AF65-F5344CB8AC3E}">
        <p14:creationId xmlns:p14="http://schemas.microsoft.com/office/powerpoint/2010/main" val="2772317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Go through the animations on the slide to review what was covered.</a:t>
            </a:r>
          </a:p>
          <a:p>
            <a:pPr lvl="0"/>
            <a:r>
              <a:rPr lang="en-CA" sz="1200" kern="1200" dirty="0">
                <a:solidFill>
                  <a:schemeClr val="tx1"/>
                </a:solidFill>
                <a:effectLst/>
                <a:latin typeface="+mn-lt"/>
                <a:ea typeface="+mn-ea"/>
                <a:cs typeface="+mn-cs"/>
              </a:rPr>
              <a:t>Do a group check out by asking each person to share an important moment for them today.</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33</a:t>
            </a:fld>
            <a:endParaRPr lang="en-US"/>
          </a:p>
        </p:txBody>
      </p:sp>
    </p:spTree>
    <p:extLst>
      <p:ext uri="{BB962C8B-B14F-4D97-AF65-F5344CB8AC3E}">
        <p14:creationId xmlns:p14="http://schemas.microsoft.com/office/powerpoint/2010/main" val="156877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246DC8-F445-4318-95C5-1FB28889CE73}" type="slidenum">
              <a:rPr lang="en-GB" smtClean="0"/>
              <a:t>34</a:t>
            </a:fld>
            <a:endParaRPr lang="en-GB" dirty="0"/>
          </a:p>
        </p:txBody>
      </p:sp>
    </p:spTree>
    <p:extLst>
      <p:ext uri="{BB962C8B-B14F-4D97-AF65-F5344CB8AC3E}">
        <p14:creationId xmlns:p14="http://schemas.microsoft.com/office/powerpoint/2010/main" val="695069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28DB0002-5555-4DAE-B9EA-1419A18514CB}"/>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001BDD86-9979-44DC-9EA0-B77B1C858A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257C762E-BA11-444F-813A-2880DD4DB4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panose="02020603050405020304" pitchFamily="18" charset="0"/>
              </a:defRPr>
            </a:lvl1pPr>
            <a:lvl2pPr marL="716130" indent="-275434">
              <a:defRPr sz="2100">
                <a:solidFill>
                  <a:schemeClr val="tx1"/>
                </a:solidFill>
                <a:latin typeface="Times" panose="02020603050405020304" pitchFamily="18" charset="0"/>
              </a:defRPr>
            </a:lvl2pPr>
            <a:lvl3pPr marL="1101738" indent="-220348">
              <a:defRPr sz="2100">
                <a:solidFill>
                  <a:schemeClr val="tx1"/>
                </a:solidFill>
                <a:latin typeface="Times" panose="02020603050405020304" pitchFamily="18" charset="0"/>
              </a:defRPr>
            </a:lvl3pPr>
            <a:lvl4pPr marL="1542433" indent="-220348">
              <a:defRPr sz="2100">
                <a:solidFill>
                  <a:schemeClr val="tx1"/>
                </a:solidFill>
                <a:latin typeface="Times" panose="02020603050405020304" pitchFamily="18" charset="0"/>
              </a:defRPr>
            </a:lvl4pPr>
            <a:lvl5pPr marL="1983128" indent="-220348">
              <a:defRPr sz="2100">
                <a:solidFill>
                  <a:schemeClr val="tx1"/>
                </a:solidFill>
                <a:latin typeface="Times" panose="02020603050405020304" pitchFamily="18" charset="0"/>
              </a:defRPr>
            </a:lvl5pPr>
            <a:lvl6pPr marL="2423823" indent="-220348" eaLnBrk="0" fontAlgn="base" hangingPunct="0">
              <a:spcBef>
                <a:spcPct val="0"/>
              </a:spcBef>
              <a:spcAft>
                <a:spcPct val="0"/>
              </a:spcAft>
              <a:defRPr sz="2100">
                <a:solidFill>
                  <a:schemeClr val="tx1"/>
                </a:solidFill>
                <a:latin typeface="Times" panose="02020603050405020304" pitchFamily="18" charset="0"/>
              </a:defRPr>
            </a:lvl6pPr>
            <a:lvl7pPr marL="2864518" indent="-220348" eaLnBrk="0" fontAlgn="base" hangingPunct="0">
              <a:spcBef>
                <a:spcPct val="0"/>
              </a:spcBef>
              <a:spcAft>
                <a:spcPct val="0"/>
              </a:spcAft>
              <a:defRPr sz="2100">
                <a:solidFill>
                  <a:schemeClr val="tx1"/>
                </a:solidFill>
                <a:latin typeface="Times" panose="02020603050405020304" pitchFamily="18" charset="0"/>
              </a:defRPr>
            </a:lvl7pPr>
            <a:lvl8pPr marL="3305213" indent="-220348" eaLnBrk="0" fontAlgn="base" hangingPunct="0">
              <a:spcBef>
                <a:spcPct val="0"/>
              </a:spcBef>
              <a:spcAft>
                <a:spcPct val="0"/>
              </a:spcAft>
              <a:defRPr sz="2100">
                <a:solidFill>
                  <a:schemeClr val="tx1"/>
                </a:solidFill>
                <a:latin typeface="Times" panose="02020603050405020304" pitchFamily="18" charset="0"/>
              </a:defRPr>
            </a:lvl8pPr>
            <a:lvl9pPr marL="3745908" indent="-220348" eaLnBrk="0" fontAlgn="base" hangingPunct="0">
              <a:spcBef>
                <a:spcPct val="0"/>
              </a:spcBef>
              <a:spcAft>
                <a:spcPct val="0"/>
              </a:spcAft>
              <a:defRPr sz="2100">
                <a:solidFill>
                  <a:schemeClr val="tx1"/>
                </a:solidFill>
                <a:latin typeface="Times" panose="02020603050405020304" pitchFamily="18" charset="0"/>
              </a:defRPr>
            </a:lvl9pPr>
          </a:lstStyle>
          <a:p>
            <a:fld id="{794FC680-6AF0-4F8D-AD2D-F1CFF62FC3D0}" type="slidenum">
              <a:rPr lang="en-CA" altLang="en-US" sz="1200">
                <a:latin typeface="Times New Roman" panose="02020603050405020304" pitchFamily="18" charset="0"/>
              </a:rPr>
              <a:pPr/>
              <a:t>35</a:t>
            </a:fld>
            <a:endParaRPr lang="en-CA" altLang="en-US" sz="1200">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36</a:t>
            </a:fld>
            <a:endParaRPr lang="en-US"/>
          </a:p>
        </p:txBody>
      </p:sp>
    </p:spTree>
    <p:extLst>
      <p:ext uri="{BB962C8B-B14F-4D97-AF65-F5344CB8AC3E}">
        <p14:creationId xmlns:p14="http://schemas.microsoft.com/office/powerpoint/2010/main" val="2093623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3009DC4-9ACF-4C96-84AF-4329F95EF1EC}"/>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2CA8A16-C4F4-4BEA-B2A1-49611A443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Before we start going through the content, I would ask you to reflect on these questions on the slide. You may want to write your responses down as well to be able to review after the section  is complete. WEM provides education and training for all industry in Manitoba. </a:t>
            </a:r>
            <a:endParaRPr lang="en-CA" altLang="en-US"/>
          </a:p>
        </p:txBody>
      </p:sp>
      <p:sp>
        <p:nvSpPr>
          <p:cNvPr id="22532" name="Slide Number Placeholder 3">
            <a:extLst>
              <a:ext uri="{FF2B5EF4-FFF2-40B4-BE49-F238E27FC236}">
                <a16:creationId xmlns:a16="http://schemas.microsoft.com/office/drawing/2014/main" id="{31EB59A1-BC34-4917-B94E-698D67168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panose="02020603050405020304" pitchFamily="18" charset="0"/>
              </a:defRPr>
            </a:lvl1pPr>
            <a:lvl2pPr marL="716130" indent="-275434">
              <a:defRPr sz="2100">
                <a:solidFill>
                  <a:schemeClr val="tx1"/>
                </a:solidFill>
                <a:latin typeface="Times" panose="02020603050405020304" pitchFamily="18" charset="0"/>
              </a:defRPr>
            </a:lvl2pPr>
            <a:lvl3pPr marL="1101738" indent="-220348">
              <a:defRPr sz="2100">
                <a:solidFill>
                  <a:schemeClr val="tx1"/>
                </a:solidFill>
                <a:latin typeface="Times" panose="02020603050405020304" pitchFamily="18" charset="0"/>
              </a:defRPr>
            </a:lvl3pPr>
            <a:lvl4pPr marL="1542433" indent="-220348">
              <a:defRPr sz="2100">
                <a:solidFill>
                  <a:schemeClr val="tx1"/>
                </a:solidFill>
                <a:latin typeface="Times" panose="02020603050405020304" pitchFamily="18" charset="0"/>
              </a:defRPr>
            </a:lvl4pPr>
            <a:lvl5pPr marL="1983128" indent="-220348">
              <a:defRPr sz="2100">
                <a:solidFill>
                  <a:schemeClr val="tx1"/>
                </a:solidFill>
                <a:latin typeface="Times" panose="02020603050405020304" pitchFamily="18" charset="0"/>
              </a:defRPr>
            </a:lvl5pPr>
            <a:lvl6pPr marL="2423823" indent="-220348" eaLnBrk="0" fontAlgn="base" hangingPunct="0">
              <a:spcBef>
                <a:spcPct val="0"/>
              </a:spcBef>
              <a:spcAft>
                <a:spcPct val="0"/>
              </a:spcAft>
              <a:defRPr sz="2100">
                <a:solidFill>
                  <a:schemeClr val="tx1"/>
                </a:solidFill>
                <a:latin typeface="Times" panose="02020603050405020304" pitchFamily="18" charset="0"/>
              </a:defRPr>
            </a:lvl6pPr>
            <a:lvl7pPr marL="2864518" indent="-220348" eaLnBrk="0" fontAlgn="base" hangingPunct="0">
              <a:spcBef>
                <a:spcPct val="0"/>
              </a:spcBef>
              <a:spcAft>
                <a:spcPct val="0"/>
              </a:spcAft>
              <a:defRPr sz="2100">
                <a:solidFill>
                  <a:schemeClr val="tx1"/>
                </a:solidFill>
                <a:latin typeface="Times" panose="02020603050405020304" pitchFamily="18" charset="0"/>
              </a:defRPr>
            </a:lvl7pPr>
            <a:lvl8pPr marL="3305213" indent="-220348" eaLnBrk="0" fontAlgn="base" hangingPunct="0">
              <a:spcBef>
                <a:spcPct val="0"/>
              </a:spcBef>
              <a:spcAft>
                <a:spcPct val="0"/>
              </a:spcAft>
              <a:defRPr sz="2100">
                <a:solidFill>
                  <a:schemeClr val="tx1"/>
                </a:solidFill>
                <a:latin typeface="Times" panose="02020603050405020304" pitchFamily="18" charset="0"/>
              </a:defRPr>
            </a:lvl8pPr>
            <a:lvl9pPr marL="3745908" indent="-220348" eaLnBrk="0" fontAlgn="base" hangingPunct="0">
              <a:spcBef>
                <a:spcPct val="0"/>
              </a:spcBef>
              <a:spcAft>
                <a:spcPct val="0"/>
              </a:spcAft>
              <a:defRPr sz="2100">
                <a:solidFill>
                  <a:schemeClr val="tx1"/>
                </a:solidFill>
                <a:latin typeface="Times" panose="02020603050405020304" pitchFamily="18" charset="0"/>
              </a:defRPr>
            </a:lvl9pPr>
          </a:lstStyle>
          <a:p>
            <a:fld id="{1A58E69C-9A3E-4491-9CC1-2AEFC115A084}" type="slidenum">
              <a:rPr lang="en-CA" altLang="en-US" sz="1200">
                <a:latin typeface="Times New Roman" panose="02020603050405020304" pitchFamily="18" charset="0"/>
              </a:rPr>
              <a:pPr/>
              <a:t>4</a:t>
            </a:fld>
            <a:endParaRPr lang="en-CA" altLang="en-U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5</a:t>
            </a:fld>
            <a:endParaRPr lang="en-US"/>
          </a:p>
        </p:txBody>
      </p:sp>
    </p:spTree>
    <p:extLst>
      <p:ext uri="{BB962C8B-B14F-4D97-AF65-F5344CB8AC3E}">
        <p14:creationId xmlns:p14="http://schemas.microsoft.com/office/powerpoint/2010/main" val="68690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CA" dirty="0"/>
              <a:t>Review definition of resilience.</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6</a:t>
            </a:fld>
            <a:endParaRPr lang="en-US"/>
          </a:p>
        </p:txBody>
      </p:sp>
    </p:spTree>
    <p:extLst>
      <p:ext uri="{BB962C8B-B14F-4D97-AF65-F5344CB8AC3E}">
        <p14:creationId xmlns:p14="http://schemas.microsoft.com/office/powerpoint/2010/main" val="420026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Watch video – “stuck on an escalator”</a:t>
            </a:r>
          </a:p>
          <a:p>
            <a:endParaRPr lang="en-CA" dirty="0"/>
          </a:p>
        </p:txBody>
      </p:sp>
      <p:sp>
        <p:nvSpPr>
          <p:cNvPr id="4" name="Slide Number Placeholder 3"/>
          <p:cNvSpPr>
            <a:spLocks noGrp="1"/>
          </p:cNvSpPr>
          <p:nvPr>
            <p:ph type="sldNum" sz="quarter" idx="5"/>
          </p:nvPr>
        </p:nvSpPr>
        <p:spPr/>
        <p:txBody>
          <a:bodyPr/>
          <a:lstStyle/>
          <a:p>
            <a:fld id="{C1B7A61C-1C6B-4CD0-9B74-25B8F89D99F2}" type="slidenum">
              <a:rPr lang="en-US" smtClean="0"/>
              <a:pPr/>
              <a:t>7</a:t>
            </a:fld>
            <a:endParaRPr lang="en-US"/>
          </a:p>
        </p:txBody>
      </p:sp>
    </p:spTree>
    <p:extLst>
      <p:ext uri="{BB962C8B-B14F-4D97-AF65-F5344CB8AC3E}">
        <p14:creationId xmlns:p14="http://schemas.microsoft.com/office/powerpoint/2010/main" val="361241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8</a:t>
            </a:fld>
            <a:endParaRPr lang="en-US"/>
          </a:p>
        </p:txBody>
      </p:sp>
    </p:spTree>
    <p:extLst>
      <p:ext uri="{BB962C8B-B14F-4D97-AF65-F5344CB8AC3E}">
        <p14:creationId xmlns:p14="http://schemas.microsoft.com/office/powerpoint/2010/main" val="96534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B7A61C-1C6B-4CD0-9B74-25B8F89D99F2}" type="slidenum">
              <a:rPr lang="en-US" smtClean="0"/>
              <a:pPr/>
              <a:t>9</a:t>
            </a:fld>
            <a:endParaRPr lang="en-US"/>
          </a:p>
        </p:txBody>
      </p:sp>
    </p:spTree>
    <p:extLst>
      <p:ext uri="{BB962C8B-B14F-4D97-AF65-F5344CB8AC3E}">
        <p14:creationId xmlns:p14="http://schemas.microsoft.com/office/powerpoint/2010/main" val="382740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hyperlink" Target="https://blog.iqmatrix.com/a-life-of-excuses"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hyperlink" Target="https://www.youtube.com/watch?v=RZWf2_2L2v8"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ww.youtube.com/watch?v=7_5yKacBnjA" TargetMode="External"/><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png"/><Relationship Id="rId3" Type="http://schemas.openxmlformats.org/officeDocument/2006/relationships/audio" Target="../media/media33.m4a"/><Relationship Id="rId7" Type="http://schemas.openxmlformats.org/officeDocument/2006/relationships/image" Target="../media/image7.png"/><Relationship Id="rId12" Type="http://schemas.openxmlformats.org/officeDocument/2006/relationships/image" Target="../media/image17.jpeg"/><Relationship Id="rId2" Type="http://schemas.microsoft.com/office/2007/relationships/media" Target="../media/media33.m4a"/><Relationship Id="rId1" Type="http://schemas.openxmlformats.org/officeDocument/2006/relationships/tags" Target="../tags/tag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notesSlide" Target="../notesSlides/notesSlide33.xml"/><Relationship Id="rId10" Type="http://schemas.openxmlformats.org/officeDocument/2006/relationships/image" Target="../media/image15.jpeg"/><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hyperlink" Target="https://www.youtube.com/watch?v=Mv2D8KEbXPk"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1506" name="Rectangle 4"/>
          <p:cNvSpPr>
            <a:spLocks noGrp="1" noChangeArrowheads="1"/>
          </p:cNvSpPr>
          <p:nvPr>
            <p:ph type="ctrTitle" idx="4294967295"/>
          </p:nvPr>
        </p:nvSpPr>
        <p:spPr bwMode="auto">
          <a:xfrm>
            <a:off x="228600" y="2491836"/>
            <a:ext cx="8686800" cy="2286000"/>
          </a:xfrm>
          <a:prstGeom prst="rect">
            <a:avLst/>
          </a:prstGeom>
          <a:noFill/>
          <a:ln>
            <a:miter lim="800000"/>
            <a:headEnd/>
            <a:tailEnd/>
          </a:ln>
        </p:spPr>
        <p:txBody>
          <a:bodyPr anchor="ctr"/>
          <a:lstStyle/>
          <a:p>
            <a:pPr algn="r"/>
            <a:r>
              <a:rPr lang="en-US" sz="2800" dirty="0"/>
              <a:t> </a:t>
            </a:r>
            <a:br>
              <a:rPr lang="en-US" sz="2800" dirty="0"/>
            </a:br>
            <a:r>
              <a:rPr lang="en-CA" sz="3600" b="1" dirty="0"/>
              <a:t>Resilience, Responsibility and Respect in the Workplace</a:t>
            </a:r>
            <a:br>
              <a:rPr lang="en-US" sz="3600" dirty="0"/>
            </a:br>
            <a:endParaRPr lang="en-US" sz="4000" b="1" dirty="0">
              <a:latin typeface="Comic Sans MS" pitchFamily="66" charset="0"/>
            </a:endParaRPr>
          </a:p>
        </p:txBody>
      </p:sp>
      <p:sp>
        <p:nvSpPr>
          <p:cNvPr id="21507" name="Line 7"/>
          <p:cNvSpPr>
            <a:spLocks noChangeShapeType="1"/>
          </p:cNvSpPr>
          <p:nvPr/>
        </p:nvSpPr>
        <p:spPr bwMode="auto">
          <a:xfrm flipH="1">
            <a:off x="1979712" y="2852936"/>
            <a:ext cx="6588125" cy="0"/>
          </a:xfrm>
          <a:prstGeom prst="line">
            <a:avLst/>
          </a:prstGeom>
          <a:noFill/>
          <a:ln w="38100" cap="rnd">
            <a:solidFill>
              <a:schemeClr val="folHlink"/>
            </a:solidFill>
            <a:prstDash val="sysDot"/>
            <a:round/>
            <a:headEnd/>
            <a:tailEnd/>
          </a:ln>
        </p:spPr>
        <p:txBody>
          <a:bodyPr/>
          <a:lstStyle/>
          <a:p>
            <a:endParaRPr lang="en-US" dirty="0"/>
          </a:p>
        </p:txBody>
      </p:sp>
      <p:pic>
        <p:nvPicPr>
          <p:cNvPr id="2151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432865" y="6172240"/>
            <a:ext cx="1108477" cy="263263"/>
          </a:xfrm>
          <a:prstGeom prst="rect">
            <a:avLst/>
          </a:prstGeom>
          <a:noFill/>
          <a:ln w="9525">
            <a:noFill/>
            <a:miter lim="800000"/>
            <a:headEnd/>
            <a:tailEnd/>
          </a:ln>
        </p:spPr>
      </p:pic>
      <p:sp>
        <p:nvSpPr>
          <p:cNvPr id="12" name="Rectangle 11"/>
          <p:cNvSpPr/>
          <p:nvPr/>
        </p:nvSpPr>
        <p:spPr>
          <a:xfrm>
            <a:off x="7349623" y="5949280"/>
            <a:ext cx="383438" cy="523220"/>
          </a:xfrm>
          <a:prstGeom prst="rect">
            <a:avLst/>
          </a:prstGeom>
        </p:spPr>
        <p:txBody>
          <a:bodyPr wrap="none">
            <a:spAutoFit/>
          </a:bodyPr>
          <a:lstStyle/>
          <a:p>
            <a:pPr algn="r"/>
            <a:r>
              <a:rPr lang="en-CA" sz="2800" b="0" i="1" dirty="0">
                <a:latin typeface="Arial" charset="0"/>
              </a:rPr>
              <a:t>  </a:t>
            </a:r>
            <a:endParaRPr lang="en-US" sz="2800"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7962" y="6215325"/>
            <a:ext cx="8286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C4EF42E2-E250-4B3A-8BF6-7EAB4B66DF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03"/>
    </mc:Choice>
    <mc:Fallback xmlns="">
      <p:transition spd="slow" advTm="1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73B24B-7D2E-4D3F-B01B-654ABEF949CF}"/>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7826D2A7-1B7C-4556-9312-7D499E96B956}"/>
              </a:ext>
            </a:extLst>
          </p:cNvPr>
          <p:cNvSpPr>
            <a:spLocks noGrp="1"/>
          </p:cNvSpPr>
          <p:nvPr>
            <p:ph idx="1"/>
          </p:nvPr>
        </p:nvSpPr>
        <p:spPr>
          <a:prstGeom prst="rect">
            <a:avLst/>
          </a:prstGeom>
        </p:spPr>
        <p:txBody>
          <a:bodyPr/>
          <a:lstStyle/>
          <a:p>
            <a:r>
              <a:rPr lang="en-US" sz="2600" dirty="0"/>
              <a:t>Sometimes instead of taking responsibility for our actions, we make excuses. </a:t>
            </a:r>
          </a:p>
          <a:p>
            <a:endParaRPr lang="en-US" sz="2600" dirty="0"/>
          </a:p>
          <a:p>
            <a:r>
              <a:rPr lang="en-US" sz="2600" b="1" i="1" dirty="0"/>
              <a:t>Excuses are rationalizations we make to ourselves about people, events, and circumstances.</a:t>
            </a:r>
            <a:r>
              <a:rPr lang="en-US" sz="2600" i="1" dirty="0"/>
              <a:t> </a:t>
            </a:r>
            <a:r>
              <a:rPr lang="en-US" sz="2600" b="1" i="1" dirty="0"/>
              <a:t>They are invented reasons we create to defend our behavior, to postpone taking action or simply as a means of neglecting responsibility.	</a:t>
            </a:r>
            <a:r>
              <a:rPr lang="en-US" b="1" dirty="0"/>
              <a:t>		 </a:t>
            </a:r>
            <a:r>
              <a:rPr lang="en-US" sz="1100" b="1" dirty="0"/>
              <a:t>- Source</a:t>
            </a:r>
            <a:r>
              <a:rPr lang="en-US" sz="1000" b="1" dirty="0"/>
              <a:t>: Wikipedia</a:t>
            </a:r>
            <a:endParaRPr lang="en-CA" sz="1000" dirty="0"/>
          </a:p>
        </p:txBody>
      </p:sp>
      <p:pic>
        <p:nvPicPr>
          <p:cNvPr id="2" name="Audio 1">
            <a:hlinkClick r:id="" action="ppaction://media"/>
            <a:extLst>
              <a:ext uri="{FF2B5EF4-FFF2-40B4-BE49-F238E27FC236}">
                <a16:creationId xmlns:a16="http://schemas.microsoft.com/office/drawing/2014/main" id="{51CCAE84-DED9-4C9E-84B0-547641741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5381862"/>
      </p:ext>
    </p:extLst>
  </p:cSld>
  <p:clrMapOvr>
    <a:masterClrMapping/>
  </p:clrMapOvr>
  <mc:AlternateContent xmlns:mc="http://schemas.openxmlformats.org/markup-compatibility/2006" xmlns:p14="http://schemas.microsoft.com/office/powerpoint/2010/main">
    <mc:Choice Requires="p14">
      <p:transition spd="slow" p14:dur="2000" advTm="26567"/>
    </mc:Choice>
    <mc:Fallback xmlns="">
      <p:transition spd="slow" advTm="2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234A-4C2B-4B3B-A5E3-86B37C535BFD}"/>
              </a:ext>
            </a:extLst>
          </p:cNvPr>
          <p:cNvSpPr>
            <a:spLocks noGrp="1"/>
          </p:cNvSpPr>
          <p:nvPr>
            <p:ph type="title"/>
          </p:nvPr>
        </p:nvSpPr>
        <p:spPr/>
        <p:txBody>
          <a:bodyPr/>
          <a:lstStyle/>
          <a:p>
            <a:endParaRPr lang="en-CA"/>
          </a:p>
        </p:txBody>
      </p:sp>
      <p:pic>
        <p:nvPicPr>
          <p:cNvPr id="4" name="Picture 2" descr="Are You Living a Life of Endless Excuses? Here's How to Stop!">
            <a:extLst>
              <a:ext uri="{FF2B5EF4-FFF2-40B4-BE49-F238E27FC236}">
                <a16:creationId xmlns:a16="http://schemas.microsoft.com/office/drawing/2014/main" id="{9399E759-6284-4B71-A46E-ADF445341A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273051"/>
            <a:ext cx="8568951" cy="625229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F950841-2D73-4432-8B64-AFBDE16928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9757939"/>
      </p:ext>
    </p:extLst>
  </p:cSld>
  <p:clrMapOvr>
    <a:masterClrMapping/>
  </p:clrMapOvr>
  <mc:AlternateContent xmlns:mc="http://schemas.openxmlformats.org/markup-compatibility/2006" xmlns:p14="http://schemas.microsoft.com/office/powerpoint/2010/main">
    <mc:Choice Requires="p14">
      <p:transition spd="slow" p14:dur="2000" advTm="71571"/>
    </mc:Choice>
    <mc:Fallback xmlns="">
      <p:transition spd="slow" advTm="7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33206" cy="1143000"/>
          </a:xfrm>
        </p:spPr>
        <p:txBody>
          <a:bodyPr>
            <a:normAutofit/>
          </a:bodyPr>
          <a:lstStyle/>
          <a:p>
            <a:pPr algn="r"/>
            <a:endParaRPr lang="en-US" sz="1600" dirty="0"/>
          </a:p>
        </p:txBody>
      </p:sp>
      <p:sp>
        <p:nvSpPr>
          <p:cNvPr id="3" name="Content Placeholder 2"/>
          <p:cNvSpPr>
            <a:spLocks noGrp="1"/>
          </p:cNvSpPr>
          <p:nvPr>
            <p:ph idx="1"/>
          </p:nvPr>
        </p:nvSpPr>
        <p:spPr>
          <a:xfrm>
            <a:off x="457200" y="1251069"/>
            <a:ext cx="8229600" cy="4525963"/>
          </a:xfrm>
        </p:spPr>
        <p:txBody>
          <a:bodyPr>
            <a:normAutofit fontScale="92500" lnSpcReduction="20000"/>
          </a:bodyPr>
          <a:lstStyle/>
          <a:p>
            <a:pPr marL="0" indent="0">
              <a:buNone/>
            </a:pPr>
            <a:r>
              <a:rPr lang="en-US" b="1" dirty="0"/>
              <a:t>Excuse:</a:t>
            </a:r>
            <a:r>
              <a:rPr lang="en-US" dirty="0"/>
              <a:t>  It broke.</a:t>
            </a:r>
          </a:p>
          <a:p>
            <a:pPr marL="0" indent="0">
              <a:buNone/>
            </a:pPr>
            <a:r>
              <a:rPr lang="en-US" b="1" dirty="0"/>
              <a:t>Taking Responsibility:</a:t>
            </a:r>
            <a:r>
              <a:rPr lang="en-US" dirty="0"/>
              <a:t>  I broke it. How can I fix it?</a:t>
            </a:r>
          </a:p>
          <a:p>
            <a:endParaRPr lang="en-US" dirty="0"/>
          </a:p>
          <a:p>
            <a:pPr marL="0" indent="0">
              <a:buNone/>
            </a:pPr>
            <a:r>
              <a:rPr lang="en-US" b="1" dirty="0"/>
              <a:t>Excuse:</a:t>
            </a:r>
            <a:r>
              <a:rPr lang="en-US" dirty="0"/>
              <a:t>  I can’t find it.</a:t>
            </a:r>
          </a:p>
          <a:p>
            <a:pPr marL="0" indent="0">
              <a:buNone/>
            </a:pPr>
            <a:r>
              <a:rPr lang="en-US" b="1" dirty="0"/>
              <a:t>Taking Responsibility:  </a:t>
            </a:r>
            <a:r>
              <a:rPr lang="en-US" dirty="0"/>
              <a:t>I haven’t found it yet. I need to look harder. </a:t>
            </a:r>
          </a:p>
          <a:p>
            <a:endParaRPr lang="en-US" dirty="0"/>
          </a:p>
          <a:p>
            <a:pPr marL="0" indent="0">
              <a:buNone/>
            </a:pPr>
            <a:r>
              <a:rPr lang="en-US" b="1" dirty="0"/>
              <a:t>Excuse:  </a:t>
            </a:r>
            <a:r>
              <a:rPr lang="en-US" dirty="0"/>
              <a:t>She was doing it, so I did it too.</a:t>
            </a:r>
          </a:p>
          <a:p>
            <a:pPr marL="0" indent="0">
              <a:buNone/>
            </a:pPr>
            <a:r>
              <a:rPr lang="en-US" b="1" dirty="0"/>
              <a:t>Taking Responsibility:  </a:t>
            </a:r>
            <a:r>
              <a:rPr lang="en-US" dirty="0"/>
              <a:t>I won’t do it.</a:t>
            </a:r>
          </a:p>
          <a:p>
            <a:endParaRPr lang="en-US" dirty="0"/>
          </a:p>
        </p:txBody>
      </p:sp>
      <p:pic>
        <p:nvPicPr>
          <p:cNvPr id="4" name="Audio 3">
            <a:hlinkClick r:id="" action="ppaction://media"/>
            <a:extLst>
              <a:ext uri="{FF2B5EF4-FFF2-40B4-BE49-F238E27FC236}">
                <a16:creationId xmlns:a16="http://schemas.microsoft.com/office/drawing/2014/main" id="{0428257E-9260-4DD5-AB8B-0973453C0B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9143583"/>
      </p:ext>
    </p:extLst>
  </p:cSld>
  <p:clrMapOvr>
    <a:masterClrMapping/>
  </p:clrMapOvr>
  <mc:AlternateContent xmlns:mc="http://schemas.openxmlformats.org/markup-compatibility/2006" xmlns:p14="http://schemas.microsoft.com/office/powerpoint/2010/main">
    <mc:Choice Requires="p14">
      <p:transition p14:dur="0" advTm="69248"/>
    </mc:Choice>
    <mc:Fallback xmlns="">
      <p:transition advTm="6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C962-318F-4068-B0DC-3B9ED1D57D7B}"/>
              </a:ext>
            </a:extLst>
          </p:cNvPr>
          <p:cNvSpPr>
            <a:spLocks noGrp="1"/>
          </p:cNvSpPr>
          <p:nvPr>
            <p:ph type="title"/>
          </p:nvPr>
        </p:nvSpPr>
        <p:spPr/>
        <p:txBody>
          <a:bodyPr/>
          <a:lstStyle/>
          <a:p>
            <a:r>
              <a:rPr lang="en-US" dirty="0"/>
              <a:t>Video</a:t>
            </a:r>
            <a:endParaRPr lang="en-CA" dirty="0"/>
          </a:p>
        </p:txBody>
      </p:sp>
      <p:sp>
        <p:nvSpPr>
          <p:cNvPr id="3" name="Content Placeholder 2">
            <a:extLst>
              <a:ext uri="{FF2B5EF4-FFF2-40B4-BE49-F238E27FC236}">
                <a16:creationId xmlns:a16="http://schemas.microsoft.com/office/drawing/2014/main" id="{F7CC2B38-1047-4FC5-AF66-30F75291C974}"/>
              </a:ext>
            </a:extLst>
          </p:cNvPr>
          <p:cNvSpPr>
            <a:spLocks noGrp="1"/>
          </p:cNvSpPr>
          <p:nvPr>
            <p:ph idx="1"/>
          </p:nvPr>
        </p:nvSpPr>
        <p:spPr/>
        <p:txBody>
          <a:bodyPr/>
          <a:lstStyle/>
          <a:p>
            <a:endParaRPr lang="en-CA" dirty="0">
              <a:solidFill>
                <a:srgbClr val="009999"/>
              </a:solidFill>
              <a:hlinkClick r:id="rId5">
                <a:extLst>
                  <a:ext uri="{A12FA001-AC4F-418D-AE19-62706E023703}">
                    <ahyp:hlinkClr xmlns:ahyp="http://schemas.microsoft.com/office/drawing/2018/hyperlinkcolor" val="tx"/>
                  </a:ext>
                </a:extLst>
              </a:hlinkClick>
            </a:endParaRPr>
          </a:p>
          <a:p>
            <a:r>
              <a:rPr lang="en-CA" u="sng" dirty="0">
                <a:hlinkClick r:id="rId5">
                  <a:extLst>
                    <a:ext uri="{A12FA001-AC4F-418D-AE19-62706E023703}">
                      <ahyp:hlinkClr xmlns:ahyp="http://schemas.microsoft.com/office/drawing/2018/hyperlinkcolor" val="tx"/>
                    </a:ext>
                  </a:extLst>
                </a:hlinkClick>
              </a:rPr>
              <a:t>Mind Map: A Life of Excuses</a:t>
            </a:r>
          </a:p>
          <a:p>
            <a:pPr marL="0" indent="0">
              <a:buNone/>
            </a:pPr>
            <a:endParaRPr lang="en-CA" dirty="0">
              <a:solidFill>
                <a:srgbClr val="009999"/>
              </a:solidFill>
              <a:hlinkClick r:id="rId5">
                <a:extLst>
                  <a:ext uri="{A12FA001-AC4F-418D-AE19-62706E023703}">
                    <ahyp:hlinkClr xmlns:ahyp="http://schemas.microsoft.com/office/drawing/2018/hyperlinkcolor" val="tx"/>
                  </a:ext>
                </a:extLst>
              </a:hlinkClick>
            </a:endParaRPr>
          </a:p>
          <a:p>
            <a:r>
              <a:rPr lang="en-CA" dirty="0">
                <a:solidFill>
                  <a:srgbClr val="009999"/>
                </a:solidFill>
                <a:hlinkClick r:id="rId5">
                  <a:extLst>
                    <a:ext uri="{A12FA001-AC4F-418D-AE19-62706E023703}">
                      <ahyp:hlinkClr xmlns:ahyp="http://schemas.microsoft.com/office/drawing/2018/hyperlinkcolor" val="tx"/>
                    </a:ext>
                  </a:extLst>
                </a:hlinkClick>
              </a:rPr>
              <a:t>https://blog.iqmatrix.com/a-life-of-excuses</a:t>
            </a:r>
            <a:endParaRPr lang="en-CA" dirty="0"/>
          </a:p>
          <a:p>
            <a:endParaRPr lang="en-CA" dirty="0"/>
          </a:p>
          <a:p>
            <a:endParaRPr lang="en-CA" dirty="0"/>
          </a:p>
        </p:txBody>
      </p:sp>
      <p:pic>
        <p:nvPicPr>
          <p:cNvPr id="4" name="Audio 3">
            <a:hlinkClick r:id="" action="ppaction://media"/>
            <a:extLst>
              <a:ext uri="{FF2B5EF4-FFF2-40B4-BE49-F238E27FC236}">
                <a16:creationId xmlns:a16="http://schemas.microsoft.com/office/drawing/2014/main" id="{32FE2772-2934-4047-8A23-4FA27B88D6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6612576"/>
      </p:ext>
    </p:extLst>
  </p:cSld>
  <p:clrMapOvr>
    <a:masterClrMapping/>
  </p:clrMapOvr>
  <mc:AlternateContent xmlns:mc="http://schemas.openxmlformats.org/markup-compatibility/2006" xmlns:p14="http://schemas.microsoft.com/office/powerpoint/2010/main">
    <mc:Choice Requires="p14">
      <p:transition spd="slow" p14:dur="2000" advTm="13572"/>
    </mc:Choice>
    <mc:Fallback xmlns="">
      <p:transition spd="slow" advTm="1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5617-71D3-4CE8-8D77-304BBF2115DA}"/>
              </a:ext>
            </a:extLst>
          </p:cNvPr>
          <p:cNvSpPr>
            <a:spLocks noGrp="1"/>
          </p:cNvSpPr>
          <p:nvPr>
            <p:ph type="title"/>
          </p:nvPr>
        </p:nvSpPr>
        <p:spPr/>
        <p:txBody>
          <a:bodyPr/>
          <a:lstStyle/>
          <a:p>
            <a:r>
              <a:rPr lang="en-US" dirty="0"/>
              <a:t>Worksheet #1</a:t>
            </a:r>
            <a:endParaRPr lang="en-CA" dirty="0"/>
          </a:p>
        </p:txBody>
      </p:sp>
      <p:sp>
        <p:nvSpPr>
          <p:cNvPr id="5" name="Content Placeholder 4">
            <a:extLst>
              <a:ext uri="{FF2B5EF4-FFF2-40B4-BE49-F238E27FC236}">
                <a16:creationId xmlns:a16="http://schemas.microsoft.com/office/drawing/2014/main" id="{F3866A41-7EAD-46BA-ABB3-8B775C4C801E}"/>
              </a:ext>
            </a:extLst>
          </p:cNvPr>
          <p:cNvSpPr>
            <a:spLocks noGrp="1"/>
          </p:cNvSpPr>
          <p:nvPr>
            <p:ph idx="1"/>
          </p:nvPr>
        </p:nvSpPr>
        <p:spPr>
          <a:xfrm>
            <a:off x="457200" y="2132856"/>
            <a:ext cx="8229600" cy="4525963"/>
          </a:xfrm>
        </p:spPr>
        <p:txBody>
          <a:bodyPr/>
          <a:lstStyle/>
          <a:p>
            <a:pPr marL="0" indent="0" algn="ctr">
              <a:buNone/>
            </a:pPr>
            <a:r>
              <a:rPr lang="en-CA" b="1" dirty="0"/>
              <a:t>Complete Participant Worksheet #1: Work Attendance – Excuse or Reason</a:t>
            </a:r>
            <a:endParaRPr lang="en-CA" dirty="0"/>
          </a:p>
          <a:p>
            <a:endParaRPr lang="en-CA" dirty="0"/>
          </a:p>
        </p:txBody>
      </p:sp>
      <p:pic>
        <p:nvPicPr>
          <p:cNvPr id="7" name="Audio 6">
            <a:hlinkClick r:id="" action="ppaction://media"/>
            <a:extLst>
              <a:ext uri="{FF2B5EF4-FFF2-40B4-BE49-F238E27FC236}">
                <a16:creationId xmlns:a16="http://schemas.microsoft.com/office/drawing/2014/main" id="{213757BF-6D34-451A-9211-0603BFDBA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08404126"/>
      </p:ext>
    </p:extLst>
  </p:cSld>
  <p:clrMapOvr>
    <a:masterClrMapping/>
  </p:clrMapOvr>
  <mc:AlternateContent xmlns:mc="http://schemas.openxmlformats.org/markup-compatibility/2006" xmlns:p14="http://schemas.microsoft.com/office/powerpoint/2010/main">
    <mc:Choice Requires="p14">
      <p:transition spd="slow" p14:dur="2000" advTm="42451"/>
    </mc:Choice>
    <mc:Fallback xmlns="">
      <p:transition spd="slow" advTm="42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5617-71D3-4CE8-8D77-304BBF2115DA}"/>
              </a:ext>
            </a:extLst>
          </p:cNvPr>
          <p:cNvSpPr>
            <a:spLocks noGrp="1"/>
          </p:cNvSpPr>
          <p:nvPr>
            <p:ph type="title"/>
          </p:nvPr>
        </p:nvSpPr>
        <p:spPr/>
        <p:txBody>
          <a:bodyPr/>
          <a:lstStyle/>
          <a:p>
            <a:r>
              <a:rPr lang="en-US" dirty="0"/>
              <a:t>Worksheet #1</a:t>
            </a:r>
            <a:endParaRPr lang="en-CA" dirty="0"/>
          </a:p>
        </p:txBody>
      </p:sp>
      <p:sp>
        <p:nvSpPr>
          <p:cNvPr id="5" name="Content Placeholder 4">
            <a:extLst>
              <a:ext uri="{FF2B5EF4-FFF2-40B4-BE49-F238E27FC236}">
                <a16:creationId xmlns:a16="http://schemas.microsoft.com/office/drawing/2014/main" id="{F3866A41-7EAD-46BA-ABB3-8B775C4C801E}"/>
              </a:ext>
            </a:extLst>
          </p:cNvPr>
          <p:cNvSpPr>
            <a:spLocks noGrp="1"/>
          </p:cNvSpPr>
          <p:nvPr>
            <p:ph idx="1"/>
          </p:nvPr>
        </p:nvSpPr>
        <p:spPr>
          <a:xfrm>
            <a:off x="457200" y="2132856"/>
            <a:ext cx="8229600" cy="4525963"/>
          </a:xfrm>
        </p:spPr>
        <p:txBody>
          <a:bodyPr/>
          <a:lstStyle/>
          <a:p>
            <a:pPr marL="0" indent="0" algn="ctr">
              <a:buNone/>
            </a:pPr>
            <a:r>
              <a:rPr lang="en-CA" b="1" dirty="0"/>
              <a:t>Complete Participant Worksheet #1: Work Attendance – Excuse or Reason</a:t>
            </a:r>
          </a:p>
          <a:p>
            <a:pPr marL="0" indent="0" algn="ctr">
              <a:buNone/>
            </a:pPr>
            <a:endParaRPr lang="en-CA" b="1" dirty="0"/>
          </a:p>
          <a:p>
            <a:pPr marL="0" indent="0" algn="ctr">
              <a:buNone/>
            </a:pPr>
            <a:r>
              <a:rPr lang="en-CA" b="1" dirty="0"/>
              <a:t>DEBRIEF</a:t>
            </a:r>
            <a:endParaRPr lang="en-CA" dirty="0"/>
          </a:p>
          <a:p>
            <a:endParaRPr lang="en-CA" dirty="0"/>
          </a:p>
        </p:txBody>
      </p:sp>
      <p:pic>
        <p:nvPicPr>
          <p:cNvPr id="2" name="Audio 1">
            <a:hlinkClick r:id="" action="ppaction://media"/>
            <a:extLst>
              <a:ext uri="{FF2B5EF4-FFF2-40B4-BE49-F238E27FC236}">
                <a16:creationId xmlns:a16="http://schemas.microsoft.com/office/drawing/2014/main" id="{AB8740C7-8BEB-4442-9748-EF81F5ACC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0901373"/>
      </p:ext>
    </p:extLst>
  </p:cSld>
  <p:clrMapOvr>
    <a:masterClrMapping/>
  </p:clrMapOvr>
  <mc:AlternateContent xmlns:mc="http://schemas.openxmlformats.org/markup-compatibility/2006" xmlns:p14="http://schemas.microsoft.com/office/powerpoint/2010/main">
    <mc:Choice Requires="p14">
      <p:transition spd="slow" p14:dur="2000" advTm="215882"/>
    </mc:Choice>
    <mc:Fallback xmlns="">
      <p:transition spd="slow" advTm="21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21AE-C1CE-4A07-BA50-AD49D312296A}"/>
              </a:ext>
            </a:extLst>
          </p:cNvPr>
          <p:cNvSpPr>
            <a:spLocks noGrp="1"/>
          </p:cNvSpPr>
          <p:nvPr>
            <p:ph type="title"/>
          </p:nvPr>
        </p:nvSpPr>
        <p:spPr/>
        <p:txBody>
          <a:bodyPr/>
          <a:lstStyle/>
          <a:p>
            <a:pPr algn="l"/>
            <a:r>
              <a:rPr lang="en-CA" dirty="0"/>
              <a:t>What are we responsible for in the workplace?</a:t>
            </a:r>
            <a:br>
              <a:rPr lang="en-CA" dirty="0"/>
            </a:br>
            <a:br>
              <a:rPr lang="en-CA" dirty="0"/>
            </a:br>
            <a:r>
              <a:rPr lang="en-CA" sz="3200" dirty="0">
                <a:solidFill>
                  <a:srgbClr val="C00000"/>
                </a:solidFill>
              </a:rPr>
              <a:t>Some examples:</a:t>
            </a:r>
            <a:br>
              <a:rPr lang="en-CA" sz="3200" dirty="0">
                <a:solidFill>
                  <a:srgbClr val="C00000"/>
                </a:solidFill>
              </a:rPr>
            </a:br>
            <a:r>
              <a:rPr lang="en-CA" sz="3200" dirty="0"/>
              <a:t>- </a:t>
            </a:r>
            <a:r>
              <a:rPr lang="en-CA" sz="2600" dirty="0"/>
              <a:t>being on time</a:t>
            </a:r>
            <a:br>
              <a:rPr lang="en-CA" sz="2600" dirty="0"/>
            </a:br>
            <a:r>
              <a:rPr lang="en-CA" sz="2600" dirty="0"/>
              <a:t>- getting our tasks completed</a:t>
            </a:r>
            <a:br>
              <a:rPr lang="en-CA" sz="2600" dirty="0"/>
            </a:br>
            <a:r>
              <a:rPr lang="en-CA" sz="2600" dirty="0"/>
              <a:t>- admitting to mistakes and learning from them</a:t>
            </a:r>
            <a:br>
              <a:rPr lang="en-CA" sz="2600" dirty="0"/>
            </a:br>
            <a:r>
              <a:rPr lang="en-CA" sz="2600" dirty="0"/>
              <a:t>- communicating to our co-workers and supervisors</a:t>
            </a:r>
            <a:br>
              <a:rPr lang="en-CA" sz="2600" dirty="0"/>
            </a:br>
            <a:r>
              <a:rPr lang="en-CA" sz="2600" dirty="0"/>
              <a:t>- practising safe work </a:t>
            </a:r>
            <a:br>
              <a:rPr lang="en-CA" sz="2600" dirty="0"/>
            </a:br>
            <a:r>
              <a:rPr lang="en-CA" sz="2600" dirty="0"/>
              <a:t>- respecting others </a:t>
            </a:r>
            <a:br>
              <a:rPr lang="en-CA" sz="2600" dirty="0"/>
            </a:br>
            <a:r>
              <a:rPr lang="en-CA" sz="2600" dirty="0"/>
              <a:t>- maintaining cleanliness</a:t>
            </a:r>
            <a:br>
              <a:rPr lang="en-CA" sz="2600" dirty="0"/>
            </a:br>
            <a:br>
              <a:rPr lang="en-CA" sz="2600" dirty="0"/>
            </a:br>
            <a:br>
              <a:rPr lang="en-CA" sz="3000" dirty="0"/>
            </a:br>
            <a:endParaRPr lang="en-CA" sz="3000" dirty="0"/>
          </a:p>
        </p:txBody>
      </p:sp>
      <p:pic>
        <p:nvPicPr>
          <p:cNvPr id="3" name="Audio 2">
            <a:hlinkClick r:id="" action="ppaction://media"/>
            <a:extLst>
              <a:ext uri="{FF2B5EF4-FFF2-40B4-BE49-F238E27FC236}">
                <a16:creationId xmlns:a16="http://schemas.microsoft.com/office/drawing/2014/main" id="{A95613A9-A4BA-4971-9893-8742DA45D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8707891"/>
      </p:ext>
    </p:extLst>
  </p:cSld>
  <p:clrMapOvr>
    <a:masterClrMapping/>
  </p:clrMapOvr>
  <mc:AlternateContent xmlns:mc="http://schemas.openxmlformats.org/markup-compatibility/2006" xmlns:p14="http://schemas.microsoft.com/office/powerpoint/2010/main">
    <mc:Choice Requires="p14">
      <p:transition spd="slow" p14:dur="2000" advTm="41717"/>
    </mc:Choice>
    <mc:Fallback xmlns="">
      <p:transition spd="slow" advTm="4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18D40E-CCD7-41DD-950C-CADA8042B543}"/>
              </a:ext>
            </a:extLst>
          </p:cNvPr>
          <p:cNvSpPr>
            <a:spLocks noGrp="1"/>
          </p:cNvSpPr>
          <p:nvPr>
            <p:ph idx="1"/>
          </p:nvPr>
        </p:nvSpPr>
        <p:spPr>
          <a:xfrm>
            <a:off x="457200" y="753663"/>
            <a:ext cx="8229600" cy="3311429"/>
          </a:xfrm>
          <a:noFill/>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p:spPr>
        <p:txBody>
          <a:bodyPr/>
          <a:lstStyle/>
          <a:p>
            <a:r>
              <a:rPr lang="en-CA" sz="1600" dirty="0"/>
              <a:t>Being </a:t>
            </a:r>
            <a:r>
              <a:rPr lang="en-CA" sz="1600" i="1" dirty="0"/>
              <a:t>responsible</a:t>
            </a:r>
            <a:r>
              <a:rPr lang="en-CA" sz="1600" dirty="0"/>
              <a:t> means being ___________, keeping ___________ and honouring our commitments. It is accepting the ______________ for what we say and do. It also means ____________our potential.</a:t>
            </a:r>
          </a:p>
          <a:p>
            <a:pPr marL="0" indent="0">
              <a:buNone/>
            </a:pPr>
            <a:endParaRPr lang="en-CA" sz="1600" dirty="0"/>
          </a:p>
          <a:p>
            <a:r>
              <a:rPr lang="en-CA" sz="1600" dirty="0"/>
              <a:t>People who are responsible don't make _________for their actions or ________ others when things go wrong. They think things through and use good ___________ before they take action. They behave in ways that ___________others to trust them.</a:t>
            </a:r>
          </a:p>
          <a:p>
            <a:pPr marL="0" indent="0">
              <a:buNone/>
            </a:pPr>
            <a:endParaRPr lang="en-CA" sz="1600" dirty="0"/>
          </a:p>
          <a:p>
            <a:r>
              <a:rPr lang="en-CA" sz="1600" dirty="0"/>
              <a:t>People who are responsible take _________ of their lives. They make plans and set ______ for nurturing their talents and skills. They are __________ in finding ways to overcome adversity. They make __________, taking into account _____________ to family and community.</a:t>
            </a:r>
          </a:p>
          <a:p>
            <a:pPr marL="0" indent="0">
              <a:buNone/>
            </a:pPr>
            <a:endParaRPr lang="en-CA" dirty="0"/>
          </a:p>
        </p:txBody>
      </p:sp>
      <p:sp>
        <p:nvSpPr>
          <p:cNvPr id="4" name="TextBox 3">
            <a:extLst>
              <a:ext uri="{FF2B5EF4-FFF2-40B4-BE49-F238E27FC236}">
                <a16:creationId xmlns:a16="http://schemas.microsoft.com/office/drawing/2014/main" id="{F129F20F-1B1D-46EC-894F-3BE23E6A1C56}"/>
              </a:ext>
            </a:extLst>
          </p:cNvPr>
          <p:cNvSpPr txBox="1"/>
          <p:nvPr/>
        </p:nvSpPr>
        <p:spPr>
          <a:xfrm>
            <a:off x="1763688" y="4930627"/>
            <a:ext cx="2376264" cy="400110"/>
          </a:xfrm>
          <a:prstGeom prst="rect">
            <a:avLst/>
          </a:prstGeom>
          <a:noFill/>
        </p:spPr>
        <p:txBody>
          <a:bodyPr wrap="square" rtlCol="0">
            <a:spAutoFit/>
          </a:bodyPr>
          <a:lstStyle/>
          <a:p>
            <a:pPr algn="l"/>
            <a:r>
              <a:rPr lang="en-CA" sz="2000" b="0" kern="0" dirty="0">
                <a:solidFill>
                  <a:srgbClr val="000000"/>
                </a:solidFill>
                <a:latin typeface="Arial"/>
                <a:cs typeface="Arial"/>
              </a:rPr>
              <a:t>dependable</a:t>
            </a:r>
            <a:endParaRPr lang="en-CA" sz="1600" b="0" dirty="0">
              <a:latin typeface="Arial "/>
            </a:endParaRPr>
          </a:p>
        </p:txBody>
      </p:sp>
      <p:sp>
        <p:nvSpPr>
          <p:cNvPr id="5" name="TextBox 4">
            <a:extLst>
              <a:ext uri="{FF2B5EF4-FFF2-40B4-BE49-F238E27FC236}">
                <a16:creationId xmlns:a16="http://schemas.microsoft.com/office/drawing/2014/main" id="{44921BCD-978C-47E4-9751-DFCF78207EBB}"/>
              </a:ext>
            </a:extLst>
          </p:cNvPr>
          <p:cNvSpPr txBox="1"/>
          <p:nvPr/>
        </p:nvSpPr>
        <p:spPr>
          <a:xfrm>
            <a:off x="554452" y="5358375"/>
            <a:ext cx="2376264" cy="400110"/>
          </a:xfrm>
          <a:prstGeom prst="rect">
            <a:avLst/>
          </a:prstGeom>
          <a:noFill/>
        </p:spPr>
        <p:txBody>
          <a:bodyPr wrap="square" rtlCol="0">
            <a:spAutoFit/>
          </a:bodyPr>
          <a:lstStyle/>
          <a:p>
            <a:pPr algn="l"/>
            <a:r>
              <a:rPr lang="en-CA" sz="2000" b="0" kern="0" dirty="0">
                <a:solidFill>
                  <a:srgbClr val="000000"/>
                </a:solidFill>
                <a:latin typeface="Arial"/>
                <a:cs typeface="Arial"/>
              </a:rPr>
              <a:t>promises</a:t>
            </a:r>
            <a:endParaRPr lang="en-CA" sz="1600" b="0" dirty="0">
              <a:latin typeface="Arial "/>
            </a:endParaRPr>
          </a:p>
        </p:txBody>
      </p:sp>
      <p:sp>
        <p:nvSpPr>
          <p:cNvPr id="7" name="Rectangle 6">
            <a:extLst>
              <a:ext uri="{FF2B5EF4-FFF2-40B4-BE49-F238E27FC236}">
                <a16:creationId xmlns:a16="http://schemas.microsoft.com/office/drawing/2014/main" id="{9D5DD4FF-A9AF-4AE7-9D38-E180B7652FCE}"/>
              </a:ext>
            </a:extLst>
          </p:cNvPr>
          <p:cNvSpPr/>
          <p:nvPr/>
        </p:nvSpPr>
        <p:spPr>
          <a:xfrm>
            <a:off x="6777303" y="6053226"/>
            <a:ext cx="1909497" cy="400110"/>
          </a:xfrm>
          <a:prstGeom prst="rect">
            <a:avLst/>
          </a:prstGeom>
        </p:spPr>
        <p:txBody>
          <a:bodyPr wrap="none">
            <a:spAutoFit/>
          </a:bodyPr>
          <a:lstStyle/>
          <a:p>
            <a:r>
              <a:rPr lang="en-CA" sz="2000" b="0" kern="0" dirty="0">
                <a:solidFill>
                  <a:srgbClr val="000000"/>
                </a:solidFill>
                <a:latin typeface="Arial"/>
                <a:cs typeface="Arial"/>
              </a:rPr>
              <a:t>consequences </a:t>
            </a:r>
            <a:endParaRPr lang="en-CA" dirty="0"/>
          </a:p>
        </p:txBody>
      </p:sp>
      <p:sp>
        <p:nvSpPr>
          <p:cNvPr id="8" name="TextBox 7">
            <a:extLst>
              <a:ext uri="{FF2B5EF4-FFF2-40B4-BE49-F238E27FC236}">
                <a16:creationId xmlns:a16="http://schemas.microsoft.com/office/drawing/2014/main" id="{BE7CBD1D-9564-48C7-B6A1-ADCE0ACCF840}"/>
              </a:ext>
            </a:extLst>
          </p:cNvPr>
          <p:cNvSpPr txBox="1"/>
          <p:nvPr/>
        </p:nvSpPr>
        <p:spPr>
          <a:xfrm>
            <a:off x="755576" y="6046470"/>
            <a:ext cx="2376264" cy="400110"/>
          </a:xfrm>
          <a:prstGeom prst="rect">
            <a:avLst/>
          </a:prstGeom>
          <a:noFill/>
        </p:spPr>
        <p:txBody>
          <a:bodyPr wrap="square" rtlCol="0">
            <a:spAutoFit/>
          </a:bodyPr>
          <a:lstStyle/>
          <a:p>
            <a:pPr algn="l"/>
            <a:r>
              <a:rPr lang="en-CA" sz="2000" b="0" kern="0" dirty="0">
                <a:solidFill>
                  <a:srgbClr val="000000"/>
                </a:solidFill>
                <a:latin typeface="Arial"/>
                <a:cs typeface="Arial"/>
              </a:rPr>
              <a:t>developing </a:t>
            </a:r>
            <a:endParaRPr lang="en-CA" sz="1600" b="0" dirty="0">
              <a:latin typeface="Arial "/>
            </a:endParaRPr>
          </a:p>
        </p:txBody>
      </p:sp>
      <p:sp>
        <p:nvSpPr>
          <p:cNvPr id="9" name="TextBox 8">
            <a:extLst>
              <a:ext uri="{FF2B5EF4-FFF2-40B4-BE49-F238E27FC236}">
                <a16:creationId xmlns:a16="http://schemas.microsoft.com/office/drawing/2014/main" id="{8E30A8E5-CC90-4D10-9E8B-A75C6652FCFA}"/>
              </a:ext>
            </a:extLst>
          </p:cNvPr>
          <p:cNvSpPr txBox="1"/>
          <p:nvPr/>
        </p:nvSpPr>
        <p:spPr>
          <a:xfrm>
            <a:off x="2483768" y="5322450"/>
            <a:ext cx="2376264" cy="400110"/>
          </a:xfrm>
          <a:prstGeom prst="rect">
            <a:avLst/>
          </a:prstGeom>
          <a:noFill/>
        </p:spPr>
        <p:txBody>
          <a:bodyPr wrap="square" rtlCol="0">
            <a:spAutoFit/>
          </a:bodyPr>
          <a:lstStyle/>
          <a:p>
            <a:pPr algn="l"/>
            <a:r>
              <a:rPr lang="en-CA" sz="2000" b="0" kern="0" dirty="0">
                <a:solidFill>
                  <a:srgbClr val="000000"/>
                </a:solidFill>
                <a:latin typeface="Arial"/>
                <a:cs typeface="Arial"/>
              </a:rPr>
              <a:t>excuses </a:t>
            </a:r>
            <a:endParaRPr lang="en-CA" sz="1600" b="0" dirty="0">
              <a:latin typeface="Arial "/>
            </a:endParaRPr>
          </a:p>
        </p:txBody>
      </p:sp>
      <p:sp>
        <p:nvSpPr>
          <p:cNvPr id="10" name="TextBox 9">
            <a:extLst>
              <a:ext uri="{FF2B5EF4-FFF2-40B4-BE49-F238E27FC236}">
                <a16:creationId xmlns:a16="http://schemas.microsoft.com/office/drawing/2014/main" id="{70F79BEF-B2FE-4031-A372-D6866F9B1B8A}"/>
              </a:ext>
            </a:extLst>
          </p:cNvPr>
          <p:cNvSpPr txBox="1"/>
          <p:nvPr/>
        </p:nvSpPr>
        <p:spPr>
          <a:xfrm>
            <a:off x="3443279" y="4406662"/>
            <a:ext cx="2376264" cy="400110"/>
          </a:xfrm>
          <a:prstGeom prst="rect">
            <a:avLst/>
          </a:prstGeom>
          <a:noFill/>
        </p:spPr>
        <p:txBody>
          <a:bodyPr wrap="square" rtlCol="0">
            <a:spAutoFit/>
          </a:bodyPr>
          <a:lstStyle/>
          <a:p>
            <a:pPr algn="l"/>
            <a:r>
              <a:rPr lang="en-CA" sz="2000" b="0" kern="0" dirty="0">
                <a:solidFill>
                  <a:srgbClr val="000000"/>
                </a:solidFill>
                <a:latin typeface="Arial"/>
                <a:cs typeface="Arial"/>
              </a:rPr>
              <a:t>blame</a:t>
            </a:r>
            <a:endParaRPr lang="en-CA" sz="1600" b="0" dirty="0">
              <a:latin typeface="Arial "/>
            </a:endParaRPr>
          </a:p>
        </p:txBody>
      </p:sp>
      <p:sp>
        <p:nvSpPr>
          <p:cNvPr id="11" name="TextBox 10">
            <a:extLst>
              <a:ext uri="{FF2B5EF4-FFF2-40B4-BE49-F238E27FC236}">
                <a16:creationId xmlns:a16="http://schemas.microsoft.com/office/drawing/2014/main" id="{60B29196-8D68-4256-B4B3-35B4840AD4BC}"/>
              </a:ext>
            </a:extLst>
          </p:cNvPr>
          <p:cNvSpPr txBox="1"/>
          <p:nvPr/>
        </p:nvSpPr>
        <p:spPr>
          <a:xfrm>
            <a:off x="6556032" y="4378525"/>
            <a:ext cx="2376264" cy="400110"/>
          </a:xfrm>
          <a:prstGeom prst="rect">
            <a:avLst/>
          </a:prstGeom>
          <a:noFill/>
        </p:spPr>
        <p:txBody>
          <a:bodyPr wrap="square" rtlCol="0">
            <a:spAutoFit/>
          </a:bodyPr>
          <a:lstStyle/>
          <a:p>
            <a:pPr algn="l"/>
            <a:r>
              <a:rPr lang="en-CA" sz="2000" b="0" kern="0" dirty="0">
                <a:solidFill>
                  <a:srgbClr val="000000"/>
                </a:solidFill>
                <a:latin typeface="Arial"/>
                <a:cs typeface="Arial"/>
              </a:rPr>
              <a:t>judgment</a:t>
            </a:r>
            <a:endParaRPr lang="en-CA" sz="1600" b="0" dirty="0">
              <a:latin typeface="Arial "/>
            </a:endParaRPr>
          </a:p>
        </p:txBody>
      </p:sp>
      <p:sp>
        <p:nvSpPr>
          <p:cNvPr id="12" name="TextBox 11">
            <a:extLst>
              <a:ext uri="{FF2B5EF4-FFF2-40B4-BE49-F238E27FC236}">
                <a16:creationId xmlns:a16="http://schemas.microsoft.com/office/drawing/2014/main" id="{91C7AB03-30D6-4B93-A30B-A023A531017B}"/>
              </a:ext>
            </a:extLst>
          </p:cNvPr>
          <p:cNvSpPr txBox="1"/>
          <p:nvPr/>
        </p:nvSpPr>
        <p:spPr>
          <a:xfrm>
            <a:off x="4572000" y="4826214"/>
            <a:ext cx="2376264" cy="400110"/>
          </a:xfrm>
          <a:prstGeom prst="rect">
            <a:avLst/>
          </a:prstGeom>
          <a:noFill/>
        </p:spPr>
        <p:txBody>
          <a:bodyPr wrap="square" rtlCol="0">
            <a:spAutoFit/>
          </a:bodyPr>
          <a:lstStyle/>
          <a:p>
            <a:pPr algn="l"/>
            <a:r>
              <a:rPr lang="en-CA" sz="2000" b="0" kern="0" dirty="0">
                <a:solidFill>
                  <a:srgbClr val="000000"/>
                </a:solidFill>
                <a:latin typeface="Arial"/>
                <a:cs typeface="Arial"/>
              </a:rPr>
              <a:t>encourage </a:t>
            </a:r>
            <a:endParaRPr lang="en-CA" sz="1600" b="0" dirty="0">
              <a:latin typeface="Arial "/>
            </a:endParaRPr>
          </a:p>
        </p:txBody>
      </p:sp>
      <p:sp>
        <p:nvSpPr>
          <p:cNvPr id="13" name="TextBox 12">
            <a:extLst>
              <a:ext uri="{FF2B5EF4-FFF2-40B4-BE49-F238E27FC236}">
                <a16:creationId xmlns:a16="http://schemas.microsoft.com/office/drawing/2014/main" id="{1531717D-235A-469F-A9E7-F14C240D7F5A}"/>
              </a:ext>
            </a:extLst>
          </p:cNvPr>
          <p:cNvSpPr txBox="1"/>
          <p:nvPr/>
        </p:nvSpPr>
        <p:spPr>
          <a:xfrm>
            <a:off x="3352578" y="6046470"/>
            <a:ext cx="2376264" cy="400110"/>
          </a:xfrm>
          <a:prstGeom prst="rect">
            <a:avLst/>
          </a:prstGeom>
          <a:noFill/>
        </p:spPr>
        <p:txBody>
          <a:bodyPr wrap="square" rtlCol="0">
            <a:spAutoFit/>
          </a:bodyPr>
          <a:lstStyle/>
          <a:p>
            <a:pPr algn="l"/>
            <a:r>
              <a:rPr lang="en-CA" sz="2000" b="0" kern="0">
                <a:solidFill>
                  <a:srgbClr val="000000"/>
                </a:solidFill>
                <a:latin typeface="Arial"/>
                <a:cs typeface="Arial"/>
              </a:rPr>
              <a:t>resilient</a:t>
            </a:r>
            <a:endParaRPr lang="en-CA" sz="1600" b="0" dirty="0">
              <a:latin typeface="Arial "/>
            </a:endParaRPr>
          </a:p>
        </p:txBody>
      </p:sp>
      <p:sp>
        <p:nvSpPr>
          <p:cNvPr id="15" name="Rectangle 14">
            <a:extLst>
              <a:ext uri="{FF2B5EF4-FFF2-40B4-BE49-F238E27FC236}">
                <a16:creationId xmlns:a16="http://schemas.microsoft.com/office/drawing/2014/main" id="{52851C35-ABD1-4004-9A3E-9BB92B810DFF}"/>
              </a:ext>
            </a:extLst>
          </p:cNvPr>
          <p:cNvSpPr/>
          <p:nvPr/>
        </p:nvSpPr>
        <p:spPr>
          <a:xfrm>
            <a:off x="4936521" y="5332928"/>
            <a:ext cx="798617" cy="400110"/>
          </a:xfrm>
          <a:prstGeom prst="rect">
            <a:avLst/>
          </a:prstGeom>
        </p:spPr>
        <p:txBody>
          <a:bodyPr wrap="none">
            <a:spAutoFit/>
          </a:bodyPr>
          <a:lstStyle/>
          <a:p>
            <a:r>
              <a:rPr lang="en-CA" sz="2000" b="0" kern="0" dirty="0">
                <a:solidFill>
                  <a:srgbClr val="000000"/>
                </a:solidFill>
                <a:latin typeface="Arial"/>
                <a:cs typeface="Arial"/>
              </a:rPr>
              <a:t>goals</a:t>
            </a:r>
            <a:endParaRPr lang="en-CA" dirty="0"/>
          </a:p>
        </p:txBody>
      </p:sp>
      <p:sp>
        <p:nvSpPr>
          <p:cNvPr id="16" name="Rectangle 15">
            <a:extLst>
              <a:ext uri="{FF2B5EF4-FFF2-40B4-BE49-F238E27FC236}">
                <a16:creationId xmlns:a16="http://schemas.microsoft.com/office/drawing/2014/main" id="{BC24DFE0-D2F0-40A0-A668-4E79F6044C33}"/>
              </a:ext>
            </a:extLst>
          </p:cNvPr>
          <p:cNvSpPr/>
          <p:nvPr/>
        </p:nvSpPr>
        <p:spPr>
          <a:xfrm>
            <a:off x="7082399" y="4953626"/>
            <a:ext cx="1255473" cy="400110"/>
          </a:xfrm>
          <a:prstGeom prst="rect">
            <a:avLst/>
          </a:prstGeom>
        </p:spPr>
        <p:txBody>
          <a:bodyPr wrap="none">
            <a:spAutoFit/>
          </a:bodyPr>
          <a:lstStyle/>
          <a:p>
            <a:r>
              <a:rPr lang="en-CA" sz="2000" b="0" kern="0" dirty="0">
                <a:solidFill>
                  <a:srgbClr val="000000"/>
                </a:solidFill>
                <a:latin typeface="Arial"/>
                <a:cs typeface="Arial"/>
              </a:rPr>
              <a:t>decisions</a:t>
            </a:r>
            <a:endParaRPr lang="en-CA" dirty="0"/>
          </a:p>
        </p:txBody>
      </p:sp>
      <p:sp>
        <p:nvSpPr>
          <p:cNvPr id="17" name="Rectangle 16">
            <a:extLst>
              <a:ext uri="{FF2B5EF4-FFF2-40B4-BE49-F238E27FC236}">
                <a16:creationId xmlns:a16="http://schemas.microsoft.com/office/drawing/2014/main" id="{829C61FF-0737-4BDB-A872-E7A03961A91F}"/>
              </a:ext>
            </a:extLst>
          </p:cNvPr>
          <p:cNvSpPr/>
          <p:nvPr/>
        </p:nvSpPr>
        <p:spPr>
          <a:xfrm>
            <a:off x="5164950" y="5857671"/>
            <a:ext cx="798617" cy="400110"/>
          </a:xfrm>
          <a:prstGeom prst="rect">
            <a:avLst/>
          </a:prstGeom>
        </p:spPr>
        <p:txBody>
          <a:bodyPr wrap="none">
            <a:spAutoFit/>
          </a:bodyPr>
          <a:lstStyle/>
          <a:p>
            <a:r>
              <a:rPr lang="en-CA" sz="2000" b="0" kern="0" dirty="0">
                <a:solidFill>
                  <a:srgbClr val="000000"/>
                </a:solidFill>
                <a:latin typeface="Arial"/>
                <a:cs typeface="Arial"/>
              </a:rPr>
              <a:t>plans</a:t>
            </a:r>
            <a:endParaRPr lang="en-CA" dirty="0"/>
          </a:p>
        </p:txBody>
      </p:sp>
      <p:sp>
        <p:nvSpPr>
          <p:cNvPr id="18" name="Rectangle 17">
            <a:extLst>
              <a:ext uri="{FF2B5EF4-FFF2-40B4-BE49-F238E27FC236}">
                <a16:creationId xmlns:a16="http://schemas.microsoft.com/office/drawing/2014/main" id="{9621EED9-41A4-41C7-94A8-63B1273BB7A0}"/>
              </a:ext>
            </a:extLst>
          </p:cNvPr>
          <p:cNvSpPr/>
          <p:nvPr/>
        </p:nvSpPr>
        <p:spPr>
          <a:xfrm>
            <a:off x="6601216" y="5457561"/>
            <a:ext cx="1736656" cy="400110"/>
          </a:xfrm>
          <a:prstGeom prst="rect">
            <a:avLst/>
          </a:prstGeom>
        </p:spPr>
        <p:txBody>
          <a:bodyPr wrap="square">
            <a:spAutoFit/>
          </a:bodyPr>
          <a:lstStyle/>
          <a:p>
            <a:r>
              <a:rPr lang="en-CA" sz="2000" b="0" kern="0" dirty="0">
                <a:solidFill>
                  <a:srgbClr val="000000"/>
                </a:solidFill>
                <a:latin typeface="Arial"/>
                <a:cs typeface="Arial"/>
              </a:rPr>
              <a:t>obligations</a:t>
            </a:r>
            <a:endParaRPr lang="en-CA" dirty="0"/>
          </a:p>
        </p:txBody>
      </p:sp>
      <p:pic>
        <p:nvPicPr>
          <p:cNvPr id="6" name="Audio 5">
            <a:hlinkClick r:id="" action="ppaction://media"/>
            <a:extLst>
              <a:ext uri="{FF2B5EF4-FFF2-40B4-BE49-F238E27FC236}">
                <a16:creationId xmlns:a16="http://schemas.microsoft.com/office/drawing/2014/main" id="{C6B119EF-A6E4-4EEC-877E-5429C6F174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2472589"/>
      </p:ext>
    </p:extLst>
  </p:cSld>
  <p:clrMapOvr>
    <a:masterClrMapping/>
  </p:clrMapOvr>
  <mc:AlternateContent xmlns:mc="http://schemas.openxmlformats.org/markup-compatibility/2006" xmlns:p14="http://schemas.microsoft.com/office/powerpoint/2010/main">
    <mc:Choice Requires="p14">
      <p:transition spd="slow" p14:dur="2000" advTm="29948"/>
    </mc:Choice>
    <mc:Fallback xmlns="">
      <p:transition spd="slow" advTm="2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18D40E-CCD7-41DD-950C-CADA8042B543}"/>
              </a:ext>
            </a:extLst>
          </p:cNvPr>
          <p:cNvSpPr>
            <a:spLocks noGrp="1"/>
          </p:cNvSpPr>
          <p:nvPr>
            <p:ph idx="1"/>
          </p:nvPr>
        </p:nvSpPr>
        <p:spPr>
          <a:xfrm>
            <a:off x="9900592" y="620688"/>
            <a:ext cx="8229600" cy="4525963"/>
          </a:xfrm>
        </p:spPr>
        <p:txBody>
          <a:bodyPr/>
          <a:lstStyle/>
          <a:p>
            <a:r>
              <a:rPr lang="en-CA" sz="2000" dirty="0"/>
              <a:t>Being </a:t>
            </a:r>
            <a:r>
              <a:rPr lang="en-CA" sz="2000" i="1" dirty="0"/>
              <a:t>responsible</a:t>
            </a:r>
            <a:r>
              <a:rPr lang="en-CA" sz="2000" dirty="0"/>
              <a:t> means being dependable, keeping promises and honouring our commitments. It is accepting the consequences for what we say and do. It also means developing our potential.</a:t>
            </a:r>
          </a:p>
          <a:p>
            <a:endParaRPr lang="en-CA" sz="2000" dirty="0"/>
          </a:p>
          <a:p>
            <a:endParaRPr lang="en-CA" sz="2000" dirty="0"/>
          </a:p>
          <a:p>
            <a:r>
              <a:rPr lang="en-CA" sz="2000" dirty="0"/>
              <a:t>People who are responsible don't make excuses for their actions or blame others when things go wrong. They think things through and use good judgment before they take action. They behave in ways that encourage others to trust them.</a:t>
            </a:r>
          </a:p>
          <a:p>
            <a:endParaRPr lang="en-CA" sz="2000" dirty="0"/>
          </a:p>
          <a:p>
            <a:endParaRPr lang="en-CA" sz="2000" dirty="0"/>
          </a:p>
          <a:p>
            <a:r>
              <a:rPr lang="en-CA" sz="2000" dirty="0"/>
              <a:t>People who are responsible take charge of their lives. They make plans and set goals for nurturing their talents and skills. They are resilient in finding ways to overcome adversity. They make decisions, taking into account obligations to family and community.</a:t>
            </a:r>
          </a:p>
          <a:p>
            <a:endParaRPr lang="en-CA" dirty="0"/>
          </a:p>
        </p:txBody>
      </p:sp>
      <p:sp>
        <p:nvSpPr>
          <p:cNvPr id="2" name="Rectangle 1">
            <a:extLst>
              <a:ext uri="{FF2B5EF4-FFF2-40B4-BE49-F238E27FC236}">
                <a16:creationId xmlns:a16="http://schemas.microsoft.com/office/drawing/2014/main" id="{351EBD94-70D4-41CC-99E4-55CA52008F50}"/>
              </a:ext>
            </a:extLst>
          </p:cNvPr>
          <p:cNvSpPr/>
          <p:nvPr/>
        </p:nvSpPr>
        <p:spPr>
          <a:xfrm>
            <a:off x="2286000" y="-10190113"/>
            <a:ext cx="4572000" cy="6247864"/>
          </a:xfrm>
          <a:prstGeom prst="rect">
            <a:avLst/>
          </a:prstGeom>
        </p:spPr>
        <p:txBody>
          <a:bodyPr>
            <a:spAutoFit/>
          </a:bodyPr>
          <a:lstStyle/>
          <a:p>
            <a:r>
              <a:rPr lang="en-CA" sz="2000" b="0" dirty="0">
                <a:latin typeface="Calibri" panose="020F0502020204030204" pitchFamily="34" charset="0"/>
                <a:cs typeface="Calibri" panose="020F0502020204030204" pitchFamily="34" charset="0"/>
              </a:rPr>
              <a:t>Being </a:t>
            </a:r>
            <a:r>
              <a:rPr lang="en-CA" sz="2000" b="0" i="1" dirty="0">
                <a:latin typeface="Calibri" panose="020F0502020204030204" pitchFamily="34" charset="0"/>
                <a:cs typeface="Calibri" panose="020F0502020204030204" pitchFamily="34" charset="0"/>
              </a:rPr>
              <a:t>responsible</a:t>
            </a:r>
            <a:r>
              <a:rPr lang="en-CA" sz="2000" b="0" dirty="0">
                <a:latin typeface="Calibri" panose="020F0502020204030204" pitchFamily="34" charset="0"/>
                <a:cs typeface="Calibri" panose="020F0502020204030204" pitchFamily="34" charset="0"/>
              </a:rPr>
              <a:t> means being ___________, keeping ___________ and honouring our commitments. It is accepting the ______________ for what we say and do. It also means ____________our potential.</a:t>
            </a:r>
          </a:p>
          <a:p>
            <a:r>
              <a:rPr lang="en-CA" sz="2000" b="0" dirty="0">
                <a:latin typeface="Calibri" panose="020F0502020204030204" pitchFamily="34" charset="0"/>
                <a:cs typeface="Calibri" panose="020F0502020204030204" pitchFamily="34" charset="0"/>
              </a:rPr>
              <a:t>People who are responsible don't make _________for their actions or ________ others when things go wrong. They think things through and use good ___________ before they take action. They behave in ways that ___________others to trust them.</a:t>
            </a:r>
          </a:p>
          <a:p>
            <a:r>
              <a:rPr lang="en-CA" sz="2000" b="0" dirty="0">
                <a:latin typeface="Calibri" panose="020F0502020204030204" pitchFamily="34" charset="0"/>
                <a:cs typeface="Calibri" panose="020F0502020204030204" pitchFamily="34" charset="0"/>
              </a:rPr>
              <a:t>People who are responsible take _________ of their lives. They make plans and set ______ for nurturing their talents and skills. They are __________ in finding ways to overcome adversity. They make __________, taking into account _____________ to family and community.</a:t>
            </a:r>
          </a:p>
        </p:txBody>
      </p:sp>
      <p:sp>
        <p:nvSpPr>
          <p:cNvPr id="4" name="Content Placeholder 2">
            <a:extLst>
              <a:ext uri="{FF2B5EF4-FFF2-40B4-BE49-F238E27FC236}">
                <a16:creationId xmlns:a16="http://schemas.microsoft.com/office/drawing/2014/main" id="{C052C39D-9412-4E66-8809-F0A3C84B797A}"/>
              </a:ext>
            </a:extLst>
          </p:cNvPr>
          <p:cNvSpPr txBox="1">
            <a:spLocks/>
          </p:cNvSpPr>
          <p:nvPr/>
        </p:nvSpPr>
        <p:spPr>
          <a:xfrm>
            <a:off x="457200" y="586333"/>
            <a:ext cx="8229600" cy="4525963"/>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CA" sz="2000" b="0" kern="0" dirty="0"/>
              <a:t>Being </a:t>
            </a:r>
            <a:r>
              <a:rPr lang="en-CA" sz="2000" b="0" i="1" kern="0" dirty="0"/>
              <a:t>responsible</a:t>
            </a:r>
            <a:r>
              <a:rPr lang="en-CA" sz="2000" b="0" kern="0" dirty="0"/>
              <a:t> means being ___________, keeping ___________ and honouring our commitments. It is accepting the ______________ for what we say and do. It also means ____________our potential.</a:t>
            </a:r>
          </a:p>
          <a:p>
            <a:endParaRPr lang="en-CA" sz="2000" b="0" kern="0" dirty="0"/>
          </a:p>
          <a:p>
            <a:endParaRPr lang="en-CA" sz="2000" b="0" kern="0" dirty="0"/>
          </a:p>
          <a:p>
            <a:r>
              <a:rPr lang="en-CA" sz="2000" b="0" kern="0" dirty="0"/>
              <a:t>People who are responsible don't make _________for their actions or ________ others when things go wrong. They think things through and use good ___________ before they take action. They behave in ways that ___________others to trust them.</a:t>
            </a:r>
          </a:p>
          <a:p>
            <a:endParaRPr lang="en-CA" sz="2000" b="0" kern="0" dirty="0"/>
          </a:p>
          <a:p>
            <a:endParaRPr lang="en-CA" sz="2000" b="0" kern="0" dirty="0"/>
          </a:p>
          <a:p>
            <a:r>
              <a:rPr lang="en-CA" sz="2000" b="0" kern="0" dirty="0"/>
              <a:t>People who are responsible take _________ of their lives. They make plans and set ______ for nurturing their talents and skills. They are __________ in finding ways to overcome adversity. They make __________, taking into account _____________ to family and community.</a:t>
            </a:r>
          </a:p>
          <a:p>
            <a:endParaRPr lang="en-CA" b="0" kern="0" dirty="0"/>
          </a:p>
        </p:txBody>
      </p:sp>
      <p:sp>
        <p:nvSpPr>
          <p:cNvPr id="5" name="TextBox 4">
            <a:extLst>
              <a:ext uri="{FF2B5EF4-FFF2-40B4-BE49-F238E27FC236}">
                <a16:creationId xmlns:a16="http://schemas.microsoft.com/office/drawing/2014/main" id="{D5A4DF6E-EEBC-4925-8146-11AF554EDF95}"/>
              </a:ext>
            </a:extLst>
          </p:cNvPr>
          <p:cNvSpPr txBox="1"/>
          <p:nvPr/>
        </p:nvSpPr>
        <p:spPr>
          <a:xfrm>
            <a:off x="4572000" y="586333"/>
            <a:ext cx="1440160" cy="338554"/>
          </a:xfrm>
          <a:prstGeom prst="rect">
            <a:avLst/>
          </a:prstGeom>
          <a:noFill/>
        </p:spPr>
        <p:txBody>
          <a:bodyPr wrap="square" rtlCol="0">
            <a:spAutoFit/>
          </a:bodyPr>
          <a:lstStyle/>
          <a:p>
            <a:pPr algn="l"/>
            <a:endParaRPr lang="en-CA" sz="1600" b="0" dirty="0">
              <a:latin typeface="Arial "/>
            </a:endParaRPr>
          </a:p>
        </p:txBody>
      </p:sp>
      <p:sp>
        <p:nvSpPr>
          <p:cNvPr id="7" name="TextBox 6">
            <a:extLst>
              <a:ext uri="{FF2B5EF4-FFF2-40B4-BE49-F238E27FC236}">
                <a16:creationId xmlns:a16="http://schemas.microsoft.com/office/drawing/2014/main" id="{962E926E-70C5-4337-8861-593D7B013F78}"/>
              </a:ext>
            </a:extLst>
          </p:cNvPr>
          <p:cNvSpPr txBox="1"/>
          <p:nvPr/>
        </p:nvSpPr>
        <p:spPr>
          <a:xfrm>
            <a:off x="1115616" y="914400"/>
            <a:ext cx="1170384" cy="338554"/>
          </a:xfrm>
          <a:prstGeom prst="rect">
            <a:avLst/>
          </a:prstGeom>
          <a:noFill/>
        </p:spPr>
        <p:txBody>
          <a:bodyPr wrap="square" rtlCol="0">
            <a:spAutoFit/>
          </a:bodyPr>
          <a:lstStyle/>
          <a:p>
            <a:pPr algn="l"/>
            <a:r>
              <a:rPr lang="en-CA" sz="1600" b="0" dirty="0">
                <a:latin typeface="Arial "/>
              </a:rPr>
              <a:t>promises</a:t>
            </a:r>
          </a:p>
        </p:txBody>
      </p:sp>
      <p:sp>
        <p:nvSpPr>
          <p:cNvPr id="8" name="TextBox 7">
            <a:extLst>
              <a:ext uri="{FF2B5EF4-FFF2-40B4-BE49-F238E27FC236}">
                <a16:creationId xmlns:a16="http://schemas.microsoft.com/office/drawing/2014/main" id="{05BADE0C-7B42-4D84-9271-FDEE4AB5574E}"/>
              </a:ext>
            </a:extLst>
          </p:cNvPr>
          <p:cNvSpPr txBox="1"/>
          <p:nvPr/>
        </p:nvSpPr>
        <p:spPr>
          <a:xfrm>
            <a:off x="4706888" y="586333"/>
            <a:ext cx="1305272" cy="338554"/>
          </a:xfrm>
          <a:prstGeom prst="rect">
            <a:avLst/>
          </a:prstGeom>
          <a:noFill/>
        </p:spPr>
        <p:txBody>
          <a:bodyPr wrap="square" rtlCol="0">
            <a:spAutoFit/>
          </a:bodyPr>
          <a:lstStyle/>
          <a:p>
            <a:pPr algn="l"/>
            <a:r>
              <a:rPr lang="en-CA" sz="1600" b="0" dirty="0">
                <a:latin typeface="Arial "/>
              </a:rPr>
              <a:t>dependable</a:t>
            </a:r>
          </a:p>
        </p:txBody>
      </p:sp>
      <p:sp>
        <p:nvSpPr>
          <p:cNvPr id="9" name="TextBox 8">
            <a:extLst>
              <a:ext uri="{FF2B5EF4-FFF2-40B4-BE49-F238E27FC236}">
                <a16:creationId xmlns:a16="http://schemas.microsoft.com/office/drawing/2014/main" id="{783E0329-4C4B-44E7-A970-E8F8663674CF}"/>
              </a:ext>
            </a:extLst>
          </p:cNvPr>
          <p:cNvSpPr txBox="1"/>
          <p:nvPr/>
        </p:nvSpPr>
        <p:spPr>
          <a:xfrm>
            <a:off x="1115616" y="1242467"/>
            <a:ext cx="1584176" cy="338554"/>
          </a:xfrm>
          <a:prstGeom prst="rect">
            <a:avLst/>
          </a:prstGeom>
          <a:noFill/>
        </p:spPr>
        <p:txBody>
          <a:bodyPr wrap="square" rtlCol="0">
            <a:spAutoFit/>
          </a:bodyPr>
          <a:lstStyle/>
          <a:p>
            <a:pPr algn="l"/>
            <a:r>
              <a:rPr lang="en-CA" sz="1600" b="0" dirty="0">
                <a:latin typeface="Arial "/>
              </a:rPr>
              <a:t>consequences</a:t>
            </a:r>
          </a:p>
        </p:txBody>
      </p:sp>
      <p:sp>
        <p:nvSpPr>
          <p:cNvPr id="10" name="TextBox 9">
            <a:extLst>
              <a:ext uri="{FF2B5EF4-FFF2-40B4-BE49-F238E27FC236}">
                <a16:creationId xmlns:a16="http://schemas.microsoft.com/office/drawing/2014/main" id="{AFF6D430-4D6B-42BA-98D6-2331A9D03648}"/>
              </a:ext>
            </a:extLst>
          </p:cNvPr>
          <p:cNvSpPr txBox="1"/>
          <p:nvPr/>
        </p:nvSpPr>
        <p:spPr>
          <a:xfrm>
            <a:off x="1102019" y="1539549"/>
            <a:ext cx="1584176" cy="338554"/>
          </a:xfrm>
          <a:prstGeom prst="rect">
            <a:avLst/>
          </a:prstGeom>
          <a:noFill/>
        </p:spPr>
        <p:txBody>
          <a:bodyPr wrap="square" rtlCol="0">
            <a:spAutoFit/>
          </a:bodyPr>
          <a:lstStyle/>
          <a:p>
            <a:pPr algn="l"/>
            <a:r>
              <a:rPr lang="en-CA" sz="1600" b="0" dirty="0">
                <a:latin typeface="Arial "/>
              </a:rPr>
              <a:t>developing</a:t>
            </a:r>
          </a:p>
        </p:txBody>
      </p:sp>
      <p:sp>
        <p:nvSpPr>
          <p:cNvPr id="11" name="TextBox 10">
            <a:extLst>
              <a:ext uri="{FF2B5EF4-FFF2-40B4-BE49-F238E27FC236}">
                <a16:creationId xmlns:a16="http://schemas.microsoft.com/office/drawing/2014/main" id="{5D30C660-745D-431D-AB8A-863E09956CFA}"/>
              </a:ext>
            </a:extLst>
          </p:cNvPr>
          <p:cNvSpPr txBox="1"/>
          <p:nvPr/>
        </p:nvSpPr>
        <p:spPr>
          <a:xfrm>
            <a:off x="5522325" y="2562350"/>
            <a:ext cx="1440161" cy="338554"/>
          </a:xfrm>
          <a:prstGeom prst="rect">
            <a:avLst/>
          </a:prstGeom>
          <a:noFill/>
        </p:spPr>
        <p:txBody>
          <a:bodyPr wrap="square" rtlCol="0">
            <a:spAutoFit/>
          </a:bodyPr>
          <a:lstStyle/>
          <a:p>
            <a:pPr algn="l"/>
            <a:r>
              <a:rPr lang="en-CA" sz="1600" b="0" dirty="0">
                <a:latin typeface="Arial "/>
              </a:rPr>
              <a:t>excuses</a:t>
            </a:r>
          </a:p>
        </p:txBody>
      </p:sp>
      <p:sp>
        <p:nvSpPr>
          <p:cNvPr id="12" name="TextBox 11">
            <a:extLst>
              <a:ext uri="{FF2B5EF4-FFF2-40B4-BE49-F238E27FC236}">
                <a16:creationId xmlns:a16="http://schemas.microsoft.com/office/drawing/2014/main" id="{3D76ACC9-A346-4667-B76E-30EF832F4E7B}"/>
              </a:ext>
            </a:extLst>
          </p:cNvPr>
          <p:cNvSpPr txBox="1"/>
          <p:nvPr/>
        </p:nvSpPr>
        <p:spPr>
          <a:xfrm>
            <a:off x="1293077" y="2962621"/>
            <a:ext cx="1440161" cy="338554"/>
          </a:xfrm>
          <a:prstGeom prst="rect">
            <a:avLst/>
          </a:prstGeom>
          <a:noFill/>
        </p:spPr>
        <p:txBody>
          <a:bodyPr wrap="square" rtlCol="0">
            <a:spAutoFit/>
          </a:bodyPr>
          <a:lstStyle/>
          <a:p>
            <a:pPr algn="l"/>
            <a:r>
              <a:rPr lang="en-CA" sz="1600" b="0" dirty="0">
                <a:latin typeface="Arial "/>
              </a:rPr>
              <a:t>blame</a:t>
            </a:r>
          </a:p>
        </p:txBody>
      </p:sp>
      <p:sp>
        <p:nvSpPr>
          <p:cNvPr id="13" name="TextBox 12">
            <a:extLst>
              <a:ext uri="{FF2B5EF4-FFF2-40B4-BE49-F238E27FC236}">
                <a16:creationId xmlns:a16="http://schemas.microsoft.com/office/drawing/2014/main" id="{5DA38EF0-A87E-481D-8577-F6DD0C8D7F01}"/>
              </a:ext>
            </a:extLst>
          </p:cNvPr>
          <p:cNvSpPr txBox="1"/>
          <p:nvPr/>
        </p:nvSpPr>
        <p:spPr>
          <a:xfrm>
            <a:off x="3707904" y="3259723"/>
            <a:ext cx="1440161" cy="338554"/>
          </a:xfrm>
          <a:prstGeom prst="rect">
            <a:avLst/>
          </a:prstGeom>
          <a:noFill/>
        </p:spPr>
        <p:txBody>
          <a:bodyPr wrap="square" rtlCol="0">
            <a:spAutoFit/>
          </a:bodyPr>
          <a:lstStyle/>
          <a:p>
            <a:pPr algn="l"/>
            <a:r>
              <a:rPr lang="en-CA" sz="1600" b="0" dirty="0">
                <a:latin typeface="Arial "/>
              </a:rPr>
              <a:t>judgment</a:t>
            </a:r>
          </a:p>
        </p:txBody>
      </p:sp>
      <p:sp>
        <p:nvSpPr>
          <p:cNvPr id="14" name="TextBox 13">
            <a:extLst>
              <a:ext uri="{FF2B5EF4-FFF2-40B4-BE49-F238E27FC236}">
                <a16:creationId xmlns:a16="http://schemas.microsoft.com/office/drawing/2014/main" id="{D9041B07-D2E0-4EBF-8940-5679DCCEE253}"/>
              </a:ext>
            </a:extLst>
          </p:cNvPr>
          <p:cNvSpPr txBox="1"/>
          <p:nvPr/>
        </p:nvSpPr>
        <p:spPr>
          <a:xfrm>
            <a:off x="3419872" y="3508605"/>
            <a:ext cx="1440161" cy="338554"/>
          </a:xfrm>
          <a:prstGeom prst="rect">
            <a:avLst/>
          </a:prstGeom>
          <a:noFill/>
        </p:spPr>
        <p:txBody>
          <a:bodyPr wrap="square" rtlCol="0">
            <a:spAutoFit/>
          </a:bodyPr>
          <a:lstStyle/>
          <a:p>
            <a:pPr algn="l"/>
            <a:r>
              <a:rPr lang="en-CA" sz="1600" b="0" dirty="0">
                <a:latin typeface="Arial "/>
              </a:rPr>
              <a:t>encourage </a:t>
            </a:r>
          </a:p>
        </p:txBody>
      </p:sp>
      <p:sp>
        <p:nvSpPr>
          <p:cNvPr id="15" name="TextBox 14">
            <a:extLst>
              <a:ext uri="{FF2B5EF4-FFF2-40B4-BE49-F238E27FC236}">
                <a16:creationId xmlns:a16="http://schemas.microsoft.com/office/drawing/2014/main" id="{39B3A04B-2229-4DA8-878E-C01DE1F583F8}"/>
              </a:ext>
            </a:extLst>
          </p:cNvPr>
          <p:cNvSpPr txBox="1"/>
          <p:nvPr/>
        </p:nvSpPr>
        <p:spPr>
          <a:xfrm>
            <a:off x="4802244" y="4538367"/>
            <a:ext cx="1440161" cy="338554"/>
          </a:xfrm>
          <a:prstGeom prst="rect">
            <a:avLst/>
          </a:prstGeom>
          <a:noFill/>
        </p:spPr>
        <p:txBody>
          <a:bodyPr wrap="square" rtlCol="0">
            <a:spAutoFit/>
          </a:bodyPr>
          <a:lstStyle/>
          <a:p>
            <a:pPr algn="l"/>
            <a:r>
              <a:rPr lang="en-CA" sz="1600" b="0" dirty="0">
                <a:latin typeface="Arial "/>
              </a:rPr>
              <a:t>charge</a:t>
            </a:r>
          </a:p>
        </p:txBody>
      </p:sp>
      <p:sp>
        <p:nvSpPr>
          <p:cNvPr id="16" name="TextBox 15">
            <a:extLst>
              <a:ext uri="{FF2B5EF4-FFF2-40B4-BE49-F238E27FC236}">
                <a16:creationId xmlns:a16="http://schemas.microsoft.com/office/drawing/2014/main" id="{86A70FD9-9BCB-47D7-B924-ACC836C22ED9}"/>
              </a:ext>
            </a:extLst>
          </p:cNvPr>
          <p:cNvSpPr txBox="1"/>
          <p:nvPr/>
        </p:nvSpPr>
        <p:spPr>
          <a:xfrm>
            <a:off x="3131839" y="4898183"/>
            <a:ext cx="1440161" cy="338554"/>
          </a:xfrm>
          <a:prstGeom prst="rect">
            <a:avLst/>
          </a:prstGeom>
          <a:noFill/>
        </p:spPr>
        <p:txBody>
          <a:bodyPr wrap="square" rtlCol="0">
            <a:spAutoFit/>
          </a:bodyPr>
          <a:lstStyle/>
          <a:p>
            <a:pPr algn="l"/>
            <a:r>
              <a:rPr lang="en-CA" sz="1600" b="0" dirty="0">
                <a:latin typeface="Arial "/>
              </a:rPr>
              <a:t>goals</a:t>
            </a:r>
          </a:p>
        </p:txBody>
      </p:sp>
      <p:sp>
        <p:nvSpPr>
          <p:cNvPr id="17" name="TextBox 16">
            <a:extLst>
              <a:ext uri="{FF2B5EF4-FFF2-40B4-BE49-F238E27FC236}">
                <a16:creationId xmlns:a16="http://schemas.microsoft.com/office/drawing/2014/main" id="{056D8895-4EC0-4058-875C-8C392BD0CD28}"/>
              </a:ext>
            </a:extLst>
          </p:cNvPr>
          <p:cNvSpPr txBox="1"/>
          <p:nvPr/>
        </p:nvSpPr>
        <p:spPr>
          <a:xfrm>
            <a:off x="2023762" y="5226250"/>
            <a:ext cx="1440161" cy="338554"/>
          </a:xfrm>
          <a:prstGeom prst="rect">
            <a:avLst/>
          </a:prstGeom>
          <a:noFill/>
        </p:spPr>
        <p:txBody>
          <a:bodyPr wrap="square" rtlCol="0">
            <a:spAutoFit/>
          </a:bodyPr>
          <a:lstStyle/>
          <a:p>
            <a:pPr algn="l"/>
            <a:r>
              <a:rPr lang="en-CA" sz="1600" b="0" dirty="0">
                <a:latin typeface="Arial "/>
              </a:rPr>
              <a:t>resilient</a:t>
            </a:r>
          </a:p>
        </p:txBody>
      </p:sp>
      <p:sp>
        <p:nvSpPr>
          <p:cNvPr id="18" name="TextBox 17">
            <a:extLst>
              <a:ext uri="{FF2B5EF4-FFF2-40B4-BE49-F238E27FC236}">
                <a16:creationId xmlns:a16="http://schemas.microsoft.com/office/drawing/2014/main" id="{0E0205FC-AA46-4058-AF9B-6AE5590C30A4}"/>
              </a:ext>
            </a:extLst>
          </p:cNvPr>
          <p:cNvSpPr txBox="1"/>
          <p:nvPr/>
        </p:nvSpPr>
        <p:spPr>
          <a:xfrm>
            <a:off x="1842567" y="5582784"/>
            <a:ext cx="1440161" cy="338554"/>
          </a:xfrm>
          <a:prstGeom prst="rect">
            <a:avLst/>
          </a:prstGeom>
          <a:noFill/>
        </p:spPr>
        <p:txBody>
          <a:bodyPr wrap="square" rtlCol="0">
            <a:spAutoFit/>
          </a:bodyPr>
          <a:lstStyle/>
          <a:p>
            <a:pPr algn="l"/>
            <a:r>
              <a:rPr lang="en-CA" sz="1600" b="0" dirty="0">
                <a:latin typeface="Arial "/>
              </a:rPr>
              <a:t>decisions</a:t>
            </a:r>
          </a:p>
        </p:txBody>
      </p:sp>
      <p:sp>
        <p:nvSpPr>
          <p:cNvPr id="19" name="TextBox 18">
            <a:extLst>
              <a:ext uri="{FF2B5EF4-FFF2-40B4-BE49-F238E27FC236}">
                <a16:creationId xmlns:a16="http://schemas.microsoft.com/office/drawing/2014/main" id="{2F0D9EFA-0283-43A3-9DC4-963A800601E2}"/>
              </a:ext>
            </a:extLst>
          </p:cNvPr>
          <p:cNvSpPr txBox="1"/>
          <p:nvPr/>
        </p:nvSpPr>
        <p:spPr>
          <a:xfrm>
            <a:off x="5548156" y="5582784"/>
            <a:ext cx="1440161" cy="338554"/>
          </a:xfrm>
          <a:prstGeom prst="rect">
            <a:avLst/>
          </a:prstGeom>
          <a:noFill/>
        </p:spPr>
        <p:txBody>
          <a:bodyPr wrap="square" rtlCol="0">
            <a:spAutoFit/>
          </a:bodyPr>
          <a:lstStyle/>
          <a:p>
            <a:pPr algn="l"/>
            <a:r>
              <a:rPr lang="en-CA" sz="1600" b="0" dirty="0">
                <a:latin typeface="Arial "/>
              </a:rPr>
              <a:t>obligations</a:t>
            </a:r>
          </a:p>
        </p:txBody>
      </p:sp>
      <p:pic>
        <p:nvPicPr>
          <p:cNvPr id="6" name="Audio 5">
            <a:hlinkClick r:id="" action="ppaction://media"/>
            <a:extLst>
              <a:ext uri="{FF2B5EF4-FFF2-40B4-BE49-F238E27FC236}">
                <a16:creationId xmlns:a16="http://schemas.microsoft.com/office/drawing/2014/main" id="{8288652E-0967-4DBB-8285-469E076E14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48106046"/>
      </p:ext>
    </p:extLst>
  </p:cSld>
  <p:clrMapOvr>
    <a:masterClrMapping/>
  </p:clrMapOvr>
  <mc:AlternateContent xmlns:mc="http://schemas.openxmlformats.org/markup-compatibility/2006" xmlns:p14="http://schemas.microsoft.com/office/powerpoint/2010/main">
    <mc:Choice Requires="p14">
      <p:transition spd="slow" p14:dur="2000" advTm="56926"/>
    </mc:Choice>
    <mc:Fallback xmlns="">
      <p:transition spd="slow" advTm="56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04D3-F6FF-4CE3-9A27-7B84D9CB8B5B}"/>
              </a:ext>
            </a:extLst>
          </p:cNvPr>
          <p:cNvSpPr>
            <a:spLocks noGrp="1"/>
          </p:cNvSpPr>
          <p:nvPr>
            <p:ph type="title"/>
          </p:nvPr>
        </p:nvSpPr>
        <p:spPr/>
        <p:txBody>
          <a:bodyPr/>
          <a:lstStyle/>
          <a:p>
            <a:r>
              <a:rPr lang="en-CA" dirty="0"/>
              <a:t>Accepting Blame</a:t>
            </a:r>
          </a:p>
        </p:txBody>
      </p:sp>
      <p:sp>
        <p:nvSpPr>
          <p:cNvPr id="3" name="Content Placeholder 2">
            <a:extLst>
              <a:ext uri="{FF2B5EF4-FFF2-40B4-BE49-F238E27FC236}">
                <a16:creationId xmlns:a16="http://schemas.microsoft.com/office/drawing/2014/main" id="{9445EC4F-0B51-4182-887E-959AD48DEB5F}"/>
              </a:ext>
            </a:extLst>
          </p:cNvPr>
          <p:cNvSpPr>
            <a:spLocks noGrp="1"/>
          </p:cNvSpPr>
          <p:nvPr>
            <p:ph idx="1"/>
          </p:nvPr>
        </p:nvSpPr>
        <p:spPr>
          <a:xfrm>
            <a:off x="457199" y="1600200"/>
            <a:ext cx="2818657" cy="4525963"/>
          </a:xfrm>
        </p:spPr>
        <p:txBody>
          <a:bodyPr/>
          <a:lstStyle/>
          <a:p>
            <a:r>
              <a:rPr lang="en-CA" dirty="0"/>
              <a:t>Why is this important? Or is it?</a:t>
            </a:r>
          </a:p>
          <a:p>
            <a:endParaRPr lang="en-CA" dirty="0"/>
          </a:p>
          <a:p>
            <a:pPr marL="0" indent="0">
              <a:buNone/>
            </a:pPr>
            <a:r>
              <a:rPr lang="en-CA" dirty="0">
                <a:hlinkClick r:id="rId5"/>
              </a:rPr>
              <a:t>https://www.youtube.com/watch?v=RZWf2_2L2v8</a:t>
            </a:r>
            <a:endParaRPr lang="en-CA" dirty="0"/>
          </a:p>
        </p:txBody>
      </p:sp>
      <p:pic>
        <p:nvPicPr>
          <p:cNvPr id="4" name="Picture 3">
            <a:extLst>
              <a:ext uri="{FF2B5EF4-FFF2-40B4-BE49-F238E27FC236}">
                <a16:creationId xmlns:a16="http://schemas.microsoft.com/office/drawing/2014/main" id="{609D30FD-D3D1-4F1A-8E2B-8499D00C53B4}"/>
              </a:ext>
            </a:extLst>
          </p:cNvPr>
          <p:cNvPicPr>
            <a:picLocks noChangeAspect="1"/>
          </p:cNvPicPr>
          <p:nvPr/>
        </p:nvPicPr>
        <p:blipFill>
          <a:blip r:embed="rId6"/>
          <a:stretch>
            <a:fillRect/>
          </a:stretch>
        </p:blipFill>
        <p:spPr>
          <a:xfrm>
            <a:off x="3563888" y="1755774"/>
            <a:ext cx="5341997" cy="4525963"/>
          </a:xfrm>
          <a:prstGeom prst="rect">
            <a:avLst/>
          </a:prstGeom>
        </p:spPr>
      </p:pic>
      <p:pic>
        <p:nvPicPr>
          <p:cNvPr id="5" name="Audio 4">
            <a:hlinkClick r:id="" action="ppaction://media"/>
            <a:extLst>
              <a:ext uri="{FF2B5EF4-FFF2-40B4-BE49-F238E27FC236}">
                <a16:creationId xmlns:a16="http://schemas.microsoft.com/office/drawing/2014/main" id="{4BFA1EAB-565B-4F48-92E9-03B8679A33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3570260"/>
      </p:ext>
    </p:extLst>
  </p:cSld>
  <p:clrMapOvr>
    <a:masterClrMapping/>
  </p:clrMapOvr>
  <mc:AlternateContent xmlns:mc="http://schemas.openxmlformats.org/markup-compatibility/2006" xmlns:p14="http://schemas.microsoft.com/office/powerpoint/2010/main">
    <mc:Choice Requires="p14">
      <p:transition spd="slow" p14:dur="2000" advTm="15287"/>
    </mc:Choice>
    <mc:Fallback xmlns="">
      <p:transition spd="slow" advTm="1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EC45D9B-E1BE-4A20-A8AB-038DBAFD6411}"/>
              </a:ext>
            </a:extLst>
          </p:cNvPr>
          <p:cNvSpPr>
            <a:spLocks noGrp="1"/>
          </p:cNvSpPr>
          <p:nvPr>
            <p:ph type="title"/>
          </p:nvPr>
        </p:nvSpPr>
        <p:spPr>
          <a:xfrm>
            <a:off x="331788" y="3886200"/>
            <a:ext cx="8572500" cy="2286000"/>
          </a:xfrm>
        </p:spPr>
        <p:txBody>
          <a:bodyPr/>
          <a:lstStyle/>
          <a:p>
            <a:pPr eaLnBrk="1" hangingPunct="1"/>
            <a:r>
              <a:rPr lang="en-CA" altLang="en-US" sz="2400" u="sng"/>
              <a:t>Vision:</a:t>
            </a:r>
            <a:br>
              <a:rPr lang="en-CA" altLang="en-US" sz="2400"/>
            </a:br>
            <a:r>
              <a:rPr lang="en-CA" altLang="en-US" sz="2400" i="1"/>
              <a:t>Our vision is that all Manitobans have access to the Essential Skills knowledge and training required to determine and pursue their goals related to learning, the workplace and life.</a:t>
            </a:r>
            <a:br>
              <a:rPr lang="en-CA" altLang="en-US"/>
            </a:br>
            <a:endParaRPr lang="en-CA" altLang="en-US"/>
          </a:p>
        </p:txBody>
      </p:sp>
      <p:sp>
        <p:nvSpPr>
          <p:cNvPr id="17411" name="Subtitle 2">
            <a:extLst>
              <a:ext uri="{FF2B5EF4-FFF2-40B4-BE49-F238E27FC236}">
                <a16:creationId xmlns:a16="http://schemas.microsoft.com/office/drawing/2014/main" id="{53881237-370E-46E1-B948-4C7BFB129F10}"/>
              </a:ext>
            </a:extLst>
          </p:cNvPr>
          <p:cNvSpPr>
            <a:spLocks noGrp="1"/>
          </p:cNvSpPr>
          <p:nvPr>
            <p:ph sz="half" idx="1"/>
          </p:nvPr>
        </p:nvSpPr>
        <p:spPr>
          <a:xfrm>
            <a:off x="3357563" y="928688"/>
            <a:ext cx="5643562" cy="2714625"/>
          </a:xfrm>
        </p:spPr>
        <p:txBody>
          <a:bodyPr/>
          <a:lstStyle/>
          <a:p>
            <a:pPr algn="ctr" eaLnBrk="1" hangingPunct="1">
              <a:buFontTx/>
              <a:buNone/>
            </a:pPr>
            <a:r>
              <a:rPr lang="en-CA" altLang="en-US" sz="6000" b="1" dirty="0">
                <a:solidFill>
                  <a:srgbClr val="00B050"/>
                </a:solidFill>
              </a:rPr>
              <a:t> </a:t>
            </a:r>
            <a:r>
              <a:rPr lang="en-CA" altLang="en-US" sz="5500" b="1" dirty="0">
                <a:solidFill>
                  <a:srgbClr val="0070C0"/>
                </a:solidFill>
              </a:rPr>
              <a:t>WORKPLACE   EDUCATION   MANITOBA</a:t>
            </a:r>
          </a:p>
        </p:txBody>
      </p:sp>
      <p:pic>
        <p:nvPicPr>
          <p:cNvPr id="17412" name="Picture 3">
            <a:extLst>
              <a:ext uri="{FF2B5EF4-FFF2-40B4-BE49-F238E27FC236}">
                <a16:creationId xmlns:a16="http://schemas.microsoft.com/office/drawing/2014/main" id="{F8E20B0F-8687-49B4-AF45-34520DE8D2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357188" y="1475453"/>
            <a:ext cx="2614612" cy="62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5">
            <a:extLst>
              <a:ext uri="{FF2B5EF4-FFF2-40B4-BE49-F238E27FC236}">
                <a16:creationId xmlns:a16="http://schemas.microsoft.com/office/drawing/2014/main" id="{A62CE1DD-3264-442C-9EE4-3CD12F4138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anose="02020603050405020304" pitchFamily="18" charset="0"/>
              </a:defRPr>
            </a:lvl1pPr>
            <a:lvl2pPr marL="742950" indent="-285750">
              <a:defRPr sz="2200">
                <a:solidFill>
                  <a:schemeClr val="tx1"/>
                </a:solidFill>
                <a:latin typeface="Times" panose="02020603050405020304" pitchFamily="18" charset="0"/>
              </a:defRPr>
            </a:lvl2pPr>
            <a:lvl3pPr marL="1143000" indent="-228600">
              <a:defRPr sz="2200">
                <a:solidFill>
                  <a:schemeClr val="tx1"/>
                </a:solidFill>
                <a:latin typeface="Times" panose="02020603050405020304" pitchFamily="18" charset="0"/>
              </a:defRPr>
            </a:lvl3pPr>
            <a:lvl4pPr marL="1600200" indent="-228600">
              <a:defRPr sz="2200">
                <a:solidFill>
                  <a:schemeClr val="tx1"/>
                </a:solidFill>
                <a:latin typeface="Times" panose="02020603050405020304" pitchFamily="18" charset="0"/>
              </a:defRPr>
            </a:lvl4pPr>
            <a:lvl5pPr marL="2057400" indent="-228600">
              <a:defRPr sz="2200">
                <a:solidFill>
                  <a:schemeClr val="tx1"/>
                </a:solidFill>
                <a:latin typeface="Times" panose="02020603050405020304" pitchFamily="18" charset="0"/>
              </a:defRPr>
            </a:lvl5pPr>
            <a:lvl6pPr marL="2514600" indent="-228600" eaLnBrk="0" fontAlgn="base" hangingPunct="0">
              <a:spcBef>
                <a:spcPct val="0"/>
              </a:spcBef>
              <a:spcAft>
                <a:spcPct val="0"/>
              </a:spcAft>
              <a:defRPr sz="2200">
                <a:solidFill>
                  <a:schemeClr val="tx1"/>
                </a:solidFill>
                <a:latin typeface="Times" panose="02020603050405020304" pitchFamily="18" charset="0"/>
              </a:defRPr>
            </a:lvl6pPr>
            <a:lvl7pPr marL="2971800" indent="-228600" eaLnBrk="0" fontAlgn="base" hangingPunct="0">
              <a:spcBef>
                <a:spcPct val="0"/>
              </a:spcBef>
              <a:spcAft>
                <a:spcPct val="0"/>
              </a:spcAft>
              <a:defRPr sz="2200">
                <a:solidFill>
                  <a:schemeClr val="tx1"/>
                </a:solidFill>
                <a:latin typeface="Times" panose="02020603050405020304" pitchFamily="18" charset="0"/>
              </a:defRPr>
            </a:lvl7pPr>
            <a:lvl8pPr marL="3429000" indent="-228600" eaLnBrk="0" fontAlgn="base" hangingPunct="0">
              <a:spcBef>
                <a:spcPct val="0"/>
              </a:spcBef>
              <a:spcAft>
                <a:spcPct val="0"/>
              </a:spcAft>
              <a:defRPr sz="2200">
                <a:solidFill>
                  <a:schemeClr val="tx1"/>
                </a:solidFill>
                <a:latin typeface="Times" panose="02020603050405020304" pitchFamily="18" charset="0"/>
              </a:defRPr>
            </a:lvl8pPr>
            <a:lvl9pPr marL="3886200" indent="-228600" eaLnBrk="0" fontAlgn="base" hangingPunct="0">
              <a:spcBef>
                <a:spcPct val="0"/>
              </a:spcBef>
              <a:spcAft>
                <a:spcPct val="0"/>
              </a:spcAft>
              <a:defRPr sz="2200">
                <a:solidFill>
                  <a:schemeClr val="tx1"/>
                </a:solidFill>
                <a:latin typeface="Times" panose="02020603050405020304" pitchFamily="18" charset="0"/>
              </a:defRPr>
            </a:lvl9pPr>
          </a:lstStyle>
          <a:p>
            <a:r>
              <a:rPr lang="en-US" altLang="en-US" sz="1200">
                <a:solidFill>
                  <a:srgbClr val="045C75"/>
                </a:solidFill>
              </a:rPr>
              <a:t> </a:t>
            </a:r>
            <a:fld id="{298418E6-C9A4-4262-B9AB-9B3D888D873E}" type="slidenum">
              <a:rPr lang="en-US" altLang="en-US" sz="1200" smtClean="0">
                <a:solidFill>
                  <a:srgbClr val="045C75"/>
                </a:solidFill>
              </a:rPr>
              <a:pPr/>
              <a:t>2</a:t>
            </a:fld>
            <a:endParaRPr lang="en-US" altLang="en-US" sz="1200">
              <a:solidFill>
                <a:srgbClr val="045C75"/>
              </a:solidFill>
            </a:endParaRPr>
          </a:p>
        </p:txBody>
      </p:sp>
      <p:sp>
        <p:nvSpPr>
          <p:cNvPr id="8" name="TextBox 7">
            <a:extLst>
              <a:ext uri="{FF2B5EF4-FFF2-40B4-BE49-F238E27FC236}">
                <a16:creationId xmlns:a16="http://schemas.microsoft.com/office/drawing/2014/main" id="{4B0210DD-8459-48BA-AD7D-64B4A208398D}"/>
              </a:ext>
            </a:extLst>
          </p:cNvPr>
          <p:cNvSpPr txBox="1"/>
          <p:nvPr/>
        </p:nvSpPr>
        <p:spPr>
          <a:xfrm>
            <a:off x="0" y="6350000"/>
            <a:ext cx="4643438" cy="246063"/>
          </a:xfrm>
          <a:prstGeom prst="rect">
            <a:avLst/>
          </a:prstGeom>
          <a:noFill/>
        </p:spPr>
        <p:txBody>
          <a:bodyPr>
            <a:spAutoFit/>
          </a:bodyPr>
          <a:lstStyle/>
          <a:p>
            <a:pPr>
              <a:defRPr/>
            </a:pPr>
            <a:r>
              <a:rPr lang="en-CA" sz="1000" dirty="0">
                <a:solidFill>
                  <a:schemeClr val="tx1">
                    <a:lumMod val="50000"/>
                    <a:lumOff val="50000"/>
                  </a:schemeClr>
                </a:solidFill>
              </a:rPr>
              <a:t>© 2020 Workplace Education Manitoba.  All Rights Reserved.</a:t>
            </a:r>
          </a:p>
        </p:txBody>
      </p:sp>
      <p:pic>
        <p:nvPicPr>
          <p:cNvPr id="2" name="Audio 1">
            <a:hlinkClick r:id="" action="ppaction://media"/>
            <a:extLst>
              <a:ext uri="{FF2B5EF4-FFF2-40B4-BE49-F238E27FC236}">
                <a16:creationId xmlns:a16="http://schemas.microsoft.com/office/drawing/2014/main" id="{88CAB0AB-0054-46A5-BF0B-152AEFAF21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5098073"/>
      </p:ext>
    </p:extLst>
  </p:cSld>
  <p:clrMapOvr>
    <a:masterClrMapping/>
  </p:clrMapOvr>
  <p:transition spd="slow" advTm="242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5617-71D3-4CE8-8D77-304BBF2115DA}"/>
              </a:ext>
            </a:extLst>
          </p:cNvPr>
          <p:cNvSpPr>
            <a:spLocks noGrp="1"/>
          </p:cNvSpPr>
          <p:nvPr>
            <p:ph type="title"/>
          </p:nvPr>
        </p:nvSpPr>
        <p:spPr/>
        <p:txBody>
          <a:bodyPr/>
          <a:lstStyle/>
          <a:p>
            <a:r>
              <a:rPr lang="en-US" dirty="0"/>
              <a:t>Worksheet #2</a:t>
            </a:r>
            <a:endParaRPr lang="en-CA" dirty="0"/>
          </a:p>
        </p:txBody>
      </p:sp>
      <p:sp>
        <p:nvSpPr>
          <p:cNvPr id="5" name="Content Placeholder 4">
            <a:extLst>
              <a:ext uri="{FF2B5EF4-FFF2-40B4-BE49-F238E27FC236}">
                <a16:creationId xmlns:a16="http://schemas.microsoft.com/office/drawing/2014/main" id="{F3866A41-7EAD-46BA-ABB3-8B775C4C801E}"/>
              </a:ext>
            </a:extLst>
          </p:cNvPr>
          <p:cNvSpPr>
            <a:spLocks noGrp="1"/>
          </p:cNvSpPr>
          <p:nvPr>
            <p:ph idx="1"/>
          </p:nvPr>
        </p:nvSpPr>
        <p:spPr>
          <a:xfrm>
            <a:off x="457200" y="2132856"/>
            <a:ext cx="8229600" cy="4525963"/>
          </a:xfrm>
        </p:spPr>
        <p:txBody>
          <a:bodyPr/>
          <a:lstStyle/>
          <a:p>
            <a:pPr marL="0" indent="0" algn="ctr">
              <a:buNone/>
            </a:pPr>
            <a:r>
              <a:rPr lang="en-CA" b="1" dirty="0"/>
              <a:t>Complete Revisiting Case Studies </a:t>
            </a:r>
            <a:endParaRPr lang="en-CA" dirty="0"/>
          </a:p>
        </p:txBody>
      </p:sp>
      <p:pic>
        <p:nvPicPr>
          <p:cNvPr id="2" name="Audio 1">
            <a:hlinkClick r:id="" action="ppaction://media"/>
            <a:extLst>
              <a:ext uri="{FF2B5EF4-FFF2-40B4-BE49-F238E27FC236}">
                <a16:creationId xmlns:a16="http://schemas.microsoft.com/office/drawing/2014/main" id="{7CB0768C-88E4-4229-832B-139194F0AE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2926465"/>
      </p:ext>
    </p:extLst>
  </p:cSld>
  <p:clrMapOvr>
    <a:masterClrMapping/>
  </p:clrMapOvr>
  <mc:AlternateContent xmlns:mc="http://schemas.openxmlformats.org/markup-compatibility/2006" xmlns:p14="http://schemas.microsoft.com/office/powerpoint/2010/main">
    <mc:Choice Requires="p14">
      <p:transition spd="slow" p14:dur="2000" advTm="10705"/>
    </mc:Choice>
    <mc:Fallback xmlns="">
      <p:transition spd="slow" advTm="1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078EE-51BE-46E5-9412-B125315901DA}"/>
              </a:ext>
            </a:extLst>
          </p:cNvPr>
          <p:cNvSpPr>
            <a:spLocks noGrp="1"/>
          </p:cNvSpPr>
          <p:nvPr>
            <p:ph type="title"/>
          </p:nvPr>
        </p:nvSpPr>
        <p:spPr/>
        <p:txBody>
          <a:bodyPr/>
          <a:lstStyle/>
          <a:p>
            <a:r>
              <a:rPr lang="en-CA" dirty="0"/>
              <a:t>Revisiting the Case Studies</a:t>
            </a:r>
          </a:p>
        </p:txBody>
      </p:sp>
      <p:sp>
        <p:nvSpPr>
          <p:cNvPr id="3" name="Content Placeholder 2">
            <a:extLst>
              <a:ext uri="{FF2B5EF4-FFF2-40B4-BE49-F238E27FC236}">
                <a16:creationId xmlns:a16="http://schemas.microsoft.com/office/drawing/2014/main" id="{B1E4FB67-2974-4EC7-8D92-88020AAFB5ED}"/>
              </a:ext>
            </a:extLst>
          </p:cNvPr>
          <p:cNvSpPr>
            <a:spLocks noGrp="1"/>
          </p:cNvSpPr>
          <p:nvPr>
            <p:ph idx="1"/>
          </p:nvPr>
        </p:nvSpPr>
        <p:spPr>
          <a:xfrm>
            <a:off x="457200" y="1417638"/>
            <a:ext cx="8229600" cy="4525963"/>
          </a:xfrm>
        </p:spPr>
        <p:txBody>
          <a:bodyPr/>
          <a:lstStyle/>
          <a:p>
            <a:pPr lvl="0">
              <a:lnSpc>
                <a:spcPct val="107000"/>
              </a:lnSpc>
              <a:spcAft>
                <a:spcPts val="800"/>
              </a:spcAft>
              <a:buFont typeface="+mj-lt"/>
              <a:buAutoNum type="arabicPeriod"/>
            </a:pPr>
            <a:r>
              <a:rPr lang="en-CA" sz="2000" dirty="0">
                <a:latin typeface="Arial  "/>
                <a:ea typeface="Calibri" panose="020F0502020204030204" pitchFamily="34" charset="0"/>
                <a:cs typeface="Times New Roman" panose="02020603050405020304" pitchFamily="18" charset="0"/>
              </a:rPr>
              <a:t>Marcy worked at a retail store. She started off with a bang. Things were going very well. After a while, her friend got a promotion and was now her supervisor. After that, Marcy is the first one to admit that she stopped putting 100% into her job. Eventually she was let go, and to add insult to injury, it was her friend who fired her. She fell into depression and did not look for work for one year.</a:t>
            </a:r>
          </a:p>
          <a:p>
            <a:pPr marL="457200">
              <a:lnSpc>
                <a:spcPct val="107000"/>
              </a:lnSpc>
              <a:spcAft>
                <a:spcPts val="800"/>
              </a:spcAft>
            </a:pPr>
            <a:r>
              <a:rPr lang="en-CA" sz="2000" dirty="0">
                <a:solidFill>
                  <a:srgbClr val="C00000"/>
                </a:solidFill>
                <a:latin typeface="Arial  "/>
                <a:ea typeface="Calibri" panose="020F0502020204030204" pitchFamily="34" charset="0"/>
                <a:cs typeface="Times New Roman" panose="02020603050405020304" pitchFamily="18" charset="0"/>
              </a:rPr>
              <a:t>What were the ramifications for blaming?</a:t>
            </a:r>
          </a:p>
          <a:p>
            <a:pPr marL="457200">
              <a:lnSpc>
                <a:spcPct val="107000"/>
              </a:lnSpc>
              <a:spcAft>
                <a:spcPts val="800"/>
              </a:spcAft>
            </a:pPr>
            <a:r>
              <a:rPr lang="en-CA" sz="2000" dirty="0">
                <a:solidFill>
                  <a:srgbClr val="C00000"/>
                </a:solidFill>
                <a:latin typeface="Arial  "/>
                <a:ea typeface="Calibri" panose="020F0502020204030204" pitchFamily="34" charset="0"/>
                <a:cs typeface="Times New Roman" panose="02020603050405020304" pitchFamily="18" charset="0"/>
              </a:rPr>
              <a:t>How might this story have turned out different if she didn’t spend her energies focused on feeling betrayed by her friend?</a:t>
            </a:r>
          </a:p>
          <a:p>
            <a:endParaRPr lang="en-CA" dirty="0"/>
          </a:p>
        </p:txBody>
      </p:sp>
      <p:pic>
        <p:nvPicPr>
          <p:cNvPr id="6146" name="Picture 2" descr="Image result for retail store">
            <a:extLst>
              <a:ext uri="{FF2B5EF4-FFF2-40B4-BE49-F238E27FC236}">
                <a16:creationId xmlns:a16="http://schemas.microsoft.com/office/drawing/2014/main" id="{CE4A3790-9958-47A7-8815-BB222FBA9A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8" t="56602"/>
          <a:stretch/>
        </p:blipFill>
        <p:spPr bwMode="auto">
          <a:xfrm>
            <a:off x="3995936" y="5343542"/>
            <a:ext cx="4932040" cy="12398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285A254-23DB-47EE-B11D-17ABE7D1F5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6363324"/>
      </p:ext>
    </p:extLst>
  </p:cSld>
  <p:clrMapOvr>
    <a:masterClrMapping/>
  </p:clrMapOvr>
  <mc:AlternateContent xmlns:mc="http://schemas.openxmlformats.org/markup-compatibility/2006" xmlns:p14="http://schemas.microsoft.com/office/powerpoint/2010/main">
    <mc:Choice Requires="p14">
      <p:transition spd="slow" p14:dur="2000" advTm="48309"/>
    </mc:Choice>
    <mc:Fallback xmlns="">
      <p:transition spd="slow" advTm="48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1BDBE-8170-43A4-AB75-247F336A851A}"/>
              </a:ext>
            </a:extLst>
          </p:cNvPr>
          <p:cNvSpPr>
            <a:spLocks noGrp="1"/>
          </p:cNvSpPr>
          <p:nvPr>
            <p:ph idx="1"/>
          </p:nvPr>
        </p:nvSpPr>
        <p:spPr>
          <a:xfrm>
            <a:off x="457200" y="476672"/>
            <a:ext cx="8229600" cy="4525963"/>
          </a:xfrm>
        </p:spPr>
        <p:txBody>
          <a:bodyPr/>
          <a:lstStyle/>
          <a:p>
            <a:pPr marL="0" lvl="0" indent="0">
              <a:buNone/>
            </a:pPr>
            <a:r>
              <a:rPr lang="en-CA" sz="2000" dirty="0"/>
              <a:t>2. </a:t>
            </a:r>
            <a:r>
              <a:rPr lang="en-CA" sz="1800" dirty="0"/>
              <a:t>Tina worked in a manufacturing environment for over 15 years. She had a health problem with her eye and had to have an operation. She had some time off work, and she was hoping that when she returned that she could work in the office at her job. She asked her doctor for a doctor’s note, stating that she could not be in a dusty environment. He said that dust would not be a problem and that she could keep working in the shop, but she was so relentless that he gave in and he wrote the doctor’s note. The company gave her an entry level office position. </a:t>
            </a:r>
          </a:p>
          <a:p>
            <a:pPr marL="0" indent="0">
              <a:buNone/>
            </a:pPr>
            <a:endParaRPr lang="en-CA" sz="1800" dirty="0"/>
          </a:p>
          <a:p>
            <a:pPr marL="0" indent="0">
              <a:buNone/>
            </a:pPr>
            <a:r>
              <a:rPr lang="en-CA" sz="1800" dirty="0"/>
              <a:t>She found the office to be very different. All of her career with the company, she had only worked with men. After a short time, she confessed to someone that she already hated these women. One day, one of the women asked her to do some paperwork (part of the job) and she said no. The environment got worse and worse and eventually she took a stress leave. She did not work again anywhere for 10 years.</a:t>
            </a:r>
          </a:p>
          <a:p>
            <a:endParaRPr lang="en-CA" sz="1800" dirty="0"/>
          </a:p>
          <a:p>
            <a:r>
              <a:rPr lang="en-CA" sz="2000" dirty="0">
                <a:solidFill>
                  <a:srgbClr val="C00000"/>
                </a:solidFill>
              </a:rPr>
              <a:t>Do you think that blaming was an issue in this case? Why or why not?</a:t>
            </a:r>
          </a:p>
          <a:p>
            <a:endParaRPr lang="en-CA" sz="2000" dirty="0"/>
          </a:p>
        </p:txBody>
      </p:sp>
      <p:pic>
        <p:nvPicPr>
          <p:cNvPr id="2" name="Audio 1">
            <a:hlinkClick r:id="" action="ppaction://media"/>
            <a:extLst>
              <a:ext uri="{FF2B5EF4-FFF2-40B4-BE49-F238E27FC236}">
                <a16:creationId xmlns:a16="http://schemas.microsoft.com/office/drawing/2014/main" id="{72DABFDF-FB1C-4AB8-97D1-4B24217B18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5448926"/>
      </p:ext>
    </p:extLst>
  </p:cSld>
  <p:clrMapOvr>
    <a:masterClrMapping/>
  </p:clrMapOvr>
  <mc:AlternateContent xmlns:mc="http://schemas.openxmlformats.org/markup-compatibility/2006" xmlns:p14="http://schemas.microsoft.com/office/powerpoint/2010/main">
    <mc:Choice Requires="p14">
      <p:transition spd="slow" p14:dur="2000" advTm="72828"/>
    </mc:Choice>
    <mc:Fallback xmlns="">
      <p:transition spd="slow" advTm="7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5617-71D3-4CE8-8D77-304BBF2115DA}"/>
              </a:ext>
            </a:extLst>
          </p:cNvPr>
          <p:cNvSpPr>
            <a:spLocks noGrp="1"/>
          </p:cNvSpPr>
          <p:nvPr>
            <p:ph type="title"/>
          </p:nvPr>
        </p:nvSpPr>
        <p:spPr/>
        <p:txBody>
          <a:bodyPr/>
          <a:lstStyle/>
          <a:p>
            <a:r>
              <a:rPr lang="en-US" dirty="0"/>
              <a:t>Worksheet #2</a:t>
            </a:r>
            <a:endParaRPr lang="en-CA" dirty="0"/>
          </a:p>
        </p:txBody>
      </p:sp>
      <p:sp>
        <p:nvSpPr>
          <p:cNvPr id="5" name="Content Placeholder 4">
            <a:extLst>
              <a:ext uri="{FF2B5EF4-FFF2-40B4-BE49-F238E27FC236}">
                <a16:creationId xmlns:a16="http://schemas.microsoft.com/office/drawing/2014/main" id="{F3866A41-7EAD-46BA-ABB3-8B775C4C801E}"/>
              </a:ext>
            </a:extLst>
          </p:cNvPr>
          <p:cNvSpPr>
            <a:spLocks noGrp="1"/>
          </p:cNvSpPr>
          <p:nvPr>
            <p:ph idx="1"/>
          </p:nvPr>
        </p:nvSpPr>
        <p:spPr>
          <a:xfrm>
            <a:off x="457200" y="2132856"/>
            <a:ext cx="8229600" cy="4525963"/>
          </a:xfrm>
        </p:spPr>
        <p:txBody>
          <a:bodyPr/>
          <a:lstStyle/>
          <a:p>
            <a:pPr marL="0" indent="0" algn="ctr">
              <a:buNone/>
            </a:pPr>
            <a:r>
              <a:rPr lang="en-CA" b="1" dirty="0"/>
              <a:t>Complete Revisiting Case Studies</a:t>
            </a:r>
          </a:p>
          <a:p>
            <a:pPr marL="0" indent="0" algn="ctr">
              <a:buNone/>
            </a:pPr>
            <a:endParaRPr lang="en-CA" b="1" dirty="0"/>
          </a:p>
          <a:p>
            <a:pPr marL="0" indent="0" algn="ctr">
              <a:buNone/>
            </a:pPr>
            <a:r>
              <a:rPr lang="en-CA" b="1" dirty="0"/>
              <a:t>DEBRIEF </a:t>
            </a:r>
            <a:endParaRPr lang="en-CA" dirty="0"/>
          </a:p>
        </p:txBody>
      </p:sp>
      <p:pic>
        <p:nvPicPr>
          <p:cNvPr id="3" name="Audio 2">
            <a:hlinkClick r:id="" action="ppaction://media"/>
            <a:extLst>
              <a:ext uri="{FF2B5EF4-FFF2-40B4-BE49-F238E27FC236}">
                <a16:creationId xmlns:a16="http://schemas.microsoft.com/office/drawing/2014/main" id="{098418EB-4AA7-4836-B2DD-A15E6D33F1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4756753"/>
      </p:ext>
    </p:extLst>
  </p:cSld>
  <p:clrMapOvr>
    <a:masterClrMapping/>
  </p:clrMapOvr>
  <mc:AlternateContent xmlns:mc="http://schemas.openxmlformats.org/markup-compatibility/2006" xmlns:p14="http://schemas.microsoft.com/office/powerpoint/2010/main">
    <mc:Choice Requires="p14">
      <p:transition spd="slow" p14:dur="2000" advTm="142976"/>
    </mc:Choice>
    <mc:Fallback xmlns="">
      <p:transition spd="slow" advTm="14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5617-71D3-4CE8-8D77-304BBF2115DA}"/>
              </a:ext>
            </a:extLst>
          </p:cNvPr>
          <p:cNvSpPr>
            <a:spLocks noGrp="1"/>
          </p:cNvSpPr>
          <p:nvPr>
            <p:ph type="title"/>
          </p:nvPr>
        </p:nvSpPr>
        <p:spPr/>
        <p:txBody>
          <a:bodyPr/>
          <a:lstStyle/>
          <a:p>
            <a:r>
              <a:rPr lang="en-US" dirty="0"/>
              <a:t>Worksheet #3</a:t>
            </a:r>
            <a:endParaRPr lang="en-CA" dirty="0"/>
          </a:p>
        </p:txBody>
      </p:sp>
      <p:sp>
        <p:nvSpPr>
          <p:cNvPr id="5" name="Content Placeholder 4">
            <a:extLst>
              <a:ext uri="{FF2B5EF4-FFF2-40B4-BE49-F238E27FC236}">
                <a16:creationId xmlns:a16="http://schemas.microsoft.com/office/drawing/2014/main" id="{F3866A41-7EAD-46BA-ABB3-8B775C4C801E}"/>
              </a:ext>
            </a:extLst>
          </p:cNvPr>
          <p:cNvSpPr>
            <a:spLocks noGrp="1"/>
          </p:cNvSpPr>
          <p:nvPr>
            <p:ph idx="1"/>
          </p:nvPr>
        </p:nvSpPr>
        <p:spPr>
          <a:xfrm>
            <a:off x="457200" y="2132856"/>
            <a:ext cx="8229600" cy="4525963"/>
          </a:xfrm>
        </p:spPr>
        <p:txBody>
          <a:bodyPr/>
          <a:lstStyle/>
          <a:p>
            <a:pPr marL="0" indent="0" algn="ctr">
              <a:buNone/>
            </a:pPr>
            <a:r>
              <a:rPr lang="en-CA" b="1" dirty="0"/>
              <a:t>Complete Participant Worksheet #3: </a:t>
            </a:r>
          </a:p>
          <a:p>
            <a:pPr marL="0" indent="0" algn="ctr">
              <a:buNone/>
            </a:pPr>
            <a:endParaRPr lang="en-CA" b="1" dirty="0"/>
          </a:p>
          <a:p>
            <a:pPr marL="0" indent="0" algn="ctr">
              <a:buNone/>
            </a:pPr>
            <a:r>
              <a:rPr lang="en-CA" dirty="0"/>
              <a:t>To prepare for future work opportunities, practice writing out your responses on the </a:t>
            </a:r>
            <a:r>
              <a:rPr lang="en-CA" b="1" dirty="0"/>
              <a:t>Interview Questions on Responsibility -  Worksheet. </a:t>
            </a:r>
          </a:p>
          <a:p>
            <a:pPr marL="0" indent="0" algn="ctr">
              <a:buNone/>
            </a:pPr>
            <a:endParaRPr lang="en-CA" dirty="0"/>
          </a:p>
          <a:p>
            <a:endParaRPr lang="en-CA" dirty="0"/>
          </a:p>
        </p:txBody>
      </p:sp>
      <p:pic>
        <p:nvPicPr>
          <p:cNvPr id="2" name="Audio 1">
            <a:hlinkClick r:id="" action="ppaction://media"/>
            <a:extLst>
              <a:ext uri="{FF2B5EF4-FFF2-40B4-BE49-F238E27FC236}">
                <a16:creationId xmlns:a16="http://schemas.microsoft.com/office/drawing/2014/main" id="{323F60EB-B2E3-4412-BF25-585C0F059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8219374"/>
      </p:ext>
    </p:extLst>
  </p:cSld>
  <p:clrMapOvr>
    <a:masterClrMapping/>
  </p:clrMapOvr>
  <mc:AlternateContent xmlns:mc="http://schemas.openxmlformats.org/markup-compatibility/2006" xmlns:p14="http://schemas.microsoft.com/office/powerpoint/2010/main">
    <mc:Choice Requires="p14">
      <p:transition spd="slow" p14:dur="2000" advTm="48064"/>
    </mc:Choice>
    <mc:Fallback xmlns="">
      <p:transition spd="slow" advTm="4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49844-1F65-498D-8E21-EC12FC1AECBE}"/>
              </a:ext>
            </a:extLst>
          </p:cNvPr>
          <p:cNvSpPr>
            <a:spLocks noGrp="1"/>
          </p:cNvSpPr>
          <p:nvPr>
            <p:ph type="title"/>
          </p:nvPr>
        </p:nvSpPr>
        <p:spPr/>
        <p:txBody>
          <a:bodyPr/>
          <a:lstStyle/>
          <a:p>
            <a:r>
              <a:rPr lang="en-CA" sz="4000" dirty="0"/>
              <a:t>Interview Questions on Responsibility</a:t>
            </a:r>
          </a:p>
        </p:txBody>
      </p:sp>
      <p:sp>
        <p:nvSpPr>
          <p:cNvPr id="3" name="Content Placeholder 2">
            <a:extLst>
              <a:ext uri="{FF2B5EF4-FFF2-40B4-BE49-F238E27FC236}">
                <a16:creationId xmlns:a16="http://schemas.microsoft.com/office/drawing/2014/main" id="{D33C335B-88D7-4D6E-9433-803B7042635E}"/>
              </a:ext>
            </a:extLst>
          </p:cNvPr>
          <p:cNvSpPr>
            <a:spLocks noGrp="1"/>
          </p:cNvSpPr>
          <p:nvPr>
            <p:ph idx="1"/>
          </p:nvPr>
        </p:nvSpPr>
        <p:spPr/>
        <p:txBody>
          <a:bodyPr/>
          <a:lstStyle/>
          <a:p>
            <a:r>
              <a:rPr lang="en-US" sz="2000" dirty="0"/>
              <a:t>Describe a time when you went out of your way to demonstrate dependability. (These can be small examples. It is the small things that, over time, count the most.) Who benefited from your efforts?</a:t>
            </a:r>
          </a:p>
          <a:p>
            <a:pPr marL="0" indent="0">
              <a:buNone/>
            </a:pPr>
            <a:endParaRPr lang="en-CA" sz="2000" dirty="0"/>
          </a:p>
          <a:p>
            <a:r>
              <a:rPr lang="en-US" sz="2000" dirty="0"/>
              <a:t>Have there been times in the past three months when you did not deliver as you promised? (e.g., you missed a deadline, you were late, you failed to follow through, etc.) Who did your </a:t>
            </a:r>
            <a:r>
              <a:rPr lang="en-US" sz="2000" dirty="0" err="1"/>
              <a:t>behaviour</a:t>
            </a:r>
            <a:r>
              <a:rPr lang="en-US" sz="2000" dirty="0"/>
              <a:t> impact and how can you do better in the future?</a:t>
            </a:r>
          </a:p>
          <a:p>
            <a:endParaRPr lang="en-CA" sz="2000" dirty="0"/>
          </a:p>
          <a:p>
            <a:r>
              <a:rPr lang="en-US" sz="2000" dirty="0"/>
              <a:t>Do you know what your reputation is in the area of responsibility? Do others believe they can consistently count on you? How do they know?</a:t>
            </a:r>
            <a:endParaRPr lang="en-CA" sz="2000" dirty="0"/>
          </a:p>
          <a:p>
            <a:endParaRPr lang="en-CA" dirty="0"/>
          </a:p>
        </p:txBody>
      </p:sp>
      <p:pic>
        <p:nvPicPr>
          <p:cNvPr id="4" name="Audio 3">
            <a:hlinkClick r:id="" action="ppaction://media"/>
            <a:extLst>
              <a:ext uri="{FF2B5EF4-FFF2-40B4-BE49-F238E27FC236}">
                <a16:creationId xmlns:a16="http://schemas.microsoft.com/office/drawing/2014/main" id="{438C0ADB-BEE1-4962-BD1D-CC7F0BB90C6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69007809"/>
      </p:ext>
    </p:extLst>
  </p:cSld>
  <p:clrMapOvr>
    <a:masterClrMapping/>
  </p:clrMapOvr>
  <mc:AlternateContent xmlns:mc="http://schemas.openxmlformats.org/markup-compatibility/2006" xmlns:p14="http://schemas.microsoft.com/office/powerpoint/2010/main">
    <mc:Choice Requires="p14">
      <p:transition spd="slow" p14:dur="2000" advTm="8269"/>
    </mc:Choice>
    <mc:Fallback xmlns="">
      <p:transition spd="slow" advTm="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49844-1F65-498D-8E21-EC12FC1AECBE}"/>
              </a:ext>
            </a:extLst>
          </p:cNvPr>
          <p:cNvSpPr>
            <a:spLocks noGrp="1"/>
          </p:cNvSpPr>
          <p:nvPr>
            <p:ph type="title"/>
          </p:nvPr>
        </p:nvSpPr>
        <p:spPr/>
        <p:txBody>
          <a:bodyPr/>
          <a:lstStyle/>
          <a:p>
            <a:r>
              <a:rPr lang="en-CA" sz="4000" dirty="0"/>
              <a:t>Interview Questions on Responsibility</a:t>
            </a:r>
          </a:p>
        </p:txBody>
      </p:sp>
      <p:sp>
        <p:nvSpPr>
          <p:cNvPr id="3" name="Content Placeholder 2">
            <a:extLst>
              <a:ext uri="{FF2B5EF4-FFF2-40B4-BE49-F238E27FC236}">
                <a16:creationId xmlns:a16="http://schemas.microsoft.com/office/drawing/2014/main" id="{D33C335B-88D7-4D6E-9433-803B7042635E}"/>
              </a:ext>
            </a:extLst>
          </p:cNvPr>
          <p:cNvSpPr>
            <a:spLocks noGrp="1"/>
          </p:cNvSpPr>
          <p:nvPr>
            <p:ph idx="1"/>
          </p:nvPr>
        </p:nvSpPr>
        <p:spPr>
          <a:xfrm>
            <a:off x="457200" y="2088753"/>
            <a:ext cx="8229600" cy="4525963"/>
          </a:xfrm>
        </p:spPr>
        <p:txBody>
          <a:bodyPr/>
          <a:lstStyle/>
          <a:p>
            <a:r>
              <a:rPr lang="en-CA" sz="2000" dirty="0"/>
              <a:t>Do others seem to have confidence in your ability to deliver? When someone asks you to complete a task, do they then "let go" and assume that it will be taken care of by you?</a:t>
            </a:r>
          </a:p>
          <a:p>
            <a:pPr marL="0" indent="0">
              <a:buNone/>
            </a:pPr>
            <a:endParaRPr lang="en-CA" sz="2000" dirty="0"/>
          </a:p>
          <a:p>
            <a:r>
              <a:rPr lang="en-CA" sz="2000" dirty="0"/>
              <a:t>Working on potential is part of being responsible. Describe something that you are doing right now that is helping you to reach your potential.</a:t>
            </a:r>
          </a:p>
          <a:p>
            <a:endParaRPr lang="en-CA" sz="2000" dirty="0"/>
          </a:p>
          <a:p>
            <a:r>
              <a:rPr lang="en-CA" sz="2000" dirty="0"/>
              <a:t>Do you tend to be a blamer or someone who takes responsibility for mistakes? Share an example.</a:t>
            </a:r>
          </a:p>
        </p:txBody>
      </p:sp>
      <p:pic>
        <p:nvPicPr>
          <p:cNvPr id="4" name="Audio 3">
            <a:hlinkClick r:id="" action="ppaction://media"/>
            <a:extLst>
              <a:ext uri="{FF2B5EF4-FFF2-40B4-BE49-F238E27FC236}">
                <a16:creationId xmlns:a16="http://schemas.microsoft.com/office/drawing/2014/main" id="{A6C73F44-E7F7-4D72-A73F-14FD41D66E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87713836"/>
      </p:ext>
    </p:extLst>
  </p:cSld>
  <p:clrMapOvr>
    <a:masterClrMapping/>
  </p:clrMapOvr>
  <mc:AlternateContent xmlns:mc="http://schemas.openxmlformats.org/markup-compatibility/2006" xmlns:p14="http://schemas.microsoft.com/office/powerpoint/2010/main">
    <mc:Choice Requires="p14">
      <p:transition spd="slow" p14:dur="2000" advTm="23375"/>
    </mc:Choice>
    <mc:Fallback xmlns="">
      <p:transition spd="slow" advTm="23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265428-BDE6-471A-B1B4-65BBCE94C759}"/>
              </a:ext>
            </a:extLst>
          </p:cNvPr>
          <p:cNvSpPr>
            <a:spLocks noGrp="1"/>
          </p:cNvSpPr>
          <p:nvPr>
            <p:ph type="title"/>
          </p:nvPr>
        </p:nvSpPr>
        <p:spPr/>
        <p:txBody>
          <a:bodyPr/>
          <a:lstStyle/>
          <a:p>
            <a:r>
              <a:rPr lang="en-US" dirty="0"/>
              <a:t>Worksheet #4 </a:t>
            </a:r>
            <a:endParaRPr lang="en-CA" dirty="0"/>
          </a:p>
        </p:txBody>
      </p:sp>
      <p:sp>
        <p:nvSpPr>
          <p:cNvPr id="6" name="Content Placeholder 5">
            <a:extLst>
              <a:ext uri="{FF2B5EF4-FFF2-40B4-BE49-F238E27FC236}">
                <a16:creationId xmlns:a16="http://schemas.microsoft.com/office/drawing/2014/main" id="{F7142FC4-DE22-4551-93A9-E692993732A8}"/>
              </a:ext>
            </a:extLst>
          </p:cNvPr>
          <p:cNvSpPr>
            <a:spLocks noGrp="1"/>
          </p:cNvSpPr>
          <p:nvPr>
            <p:ph idx="1"/>
          </p:nvPr>
        </p:nvSpPr>
        <p:spPr/>
        <p:txBody>
          <a:bodyPr/>
          <a:lstStyle/>
          <a:p>
            <a:r>
              <a:rPr lang="en-US" dirty="0"/>
              <a:t>Using the Worksheet: </a:t>
            </a:r>
            <a:r>
              <a:rPr lang="en-US" b="1" dirty="0"/>
              <a:t>Building Responsibility</a:t>
            </a:r>
            <a:r>
              <a:rPr lang="en-US" dirty="0"/>
              <a:t>, answer the questions on workplace responsibility. </a:t>
            </a:r>
          </a:p>
          <a:p>
            <a:r>
              <a:rPr lang="en-US" dirty="0"/>
              <a:t>Be honest with yourself on the areas of improvement you may have. </a:t>
            </a:r>
          </a:p>
          <a:p>
            <a:r>
              <a:rPr lang="en-US" dirty="0"/>
              <a:t>Set a goal for yourself on how to build these areas and skills. </a:t>
            </a:r>
          </a:p>
          <a:p>
            <a:pPr marL="0" indent="0">
              <a:buNone/>
            </a:pPr>
            <a:endParaRPr lang="en-CA" dirty="0"/>
          </a:p>
        </p:txBody>
      </p:sp>
      <p:pic>
        <p:nvPicPr>
          <p:cNvPr id="2" name="Audio 1">
            <a:hlinkClick r:id="" action="ppaction://media"/>
            <a:extLst>
              <a:ext uri="{FF2B5EF4-FFF2-40B4-BE49-F238E27FC236}">
                <a16:creationId xmlns:a16="http://schemas.microsoft.com/office/drawing/2014/main" id="{785C6B86-7873-46BF-B15D-DFBD5E36C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1403971"/>
      </p:ext>
    </p:extLst>
  </p:cSld>
  <p:clrMapOvr>
    <a:masterClrMapping/>
  </p:clrMapOvr>
  <mc:AlternateContent xmlns:mc="http://schemas.openxmlformats.org/markup-compatibility/2006" xmlns:p14="http://schemas.microsoft.com/office/powerpoint/2010/main">
    <mc:Choice Requires="p14">
      <p:transition spd="slow" p14:dur="2000" advTm="35824"/>
    </mc:Choice>
    <mc:Fallback xmlns="">
      <p:transition spd="slow" advTm="3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5617-71D3-4CE8-8D77-304BBF2115DA}"/>
              </a:ext>
            </a:extLst>
          </p:cNvPr>
          <p:cNvSpPr>
            <a:spLocks noGrp="1"/>
          </p:cNvSpPr>
          <p:nvPr>
            <p:ph type="title"/>
          </p:nvPr>
        </p:nvSpPr>
        <p:spPr/>
        <p:txBody>
          <a:bodyPr/>
          <a:lstStyle/>
          <a:p>
            <a:r>
              <a:rPr lang="en-US" dirty="0"/>
              <a:t>Worksheet #5</a:t>
            </a:r>
            <a:endParaRPr lang="en-CA" dirty="0"/>
          </a:p>
        </p:txBody>
      </p:sp>
      <p:sp>
        <p:nvSpPr>
          <p:cNvPr id="5" name="Content Placeholder 4">
            <a:extLst>
              <a:ext uri="{FF2B5EF4-FFF2-40B4-BE49-F238E27FC236}">
                <a16:creationId xmlns:a16="http://schemas.microsoft.com/office/drawing/2014/main" id="{F3866A41-7EAD-46BA-ABB3-8B775C4C801E}"/>
              </a:ext>
            </a:extLst>
          </p:cNvPr>
          <p:cNvSpPr>
            <a:spLocks noGrp="1"/>
          </p:cNvSpPr>
          <p:nvPr>
            <p:ph idx="1"/>
          </p:nvPr>
        </p:nvSpPr>
        <p:spPr>
          <a:xfrm>
            <a:off x="457200" y="2132856"/>
            <a:ext cx="8229600" cy="4525963"/>
          </a:xfrm>
        </p:spPr>
        <p:txBody>
          <a:bodyPr/>
          <a:lstStyle/>
          <a:p>
            <a:pPr marL="0" indent="0" algn="ctr">
              <a:buNone/>
            </a:pPr>
            <a:r>
              <a:rPr lang="en-CA" dirty="0"/>
              <a:t>Complete </a:t>
            </a:r>
            <a:r>
              <a:rPr lang="en-CA" b="1" dirty="0"/>
              <a:t>Worksheet #5:</a:t>
            </a:r>
          </a:p>
          <a:p>
            <a:pPr marL="0" indent="0" algn="ctr">
              <a:buNone/>
            </a:pPr>
            <a:r>
              <a:rPr lang="en-CA" b="1" dirty="0"/>
              <a:t> More Responsibility Case Studies </a:t>
            </a:r>
            <a:endParaRPr lang="en-CA" dirty="0"/>
          </a:p>
        </p:txBody>
      </p:sp>
      <p:pic>
        <p:nvPicPr>
          <p:cNvPr id="2" name="Audio 1">
            <a:hlinkClick r:id="" action="ppaction://media"/>
            <a:extLst>
              <a:ext uri="{FF2B5EF4-FFF2-40B4-BE49-F238E27FC236}">
                <a16:creationId xmlns:a16="http://schemas.microsoft.com/office/drawing/2014/main" id="{208F0447-FC42-4CD3-94FF-E591157A35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0221078"/>
      </p:ext>
    </p:extLst>
  </p:cSld>
  <p:clrMapOvr>
    <a:masterClrMapping/>
  </p:clrMapOvr>
  <mc:AlternateContent xmlns:mc="http://schemas.openxmlformats.org/markup-compatibility/2006" xmlns:p14="http://schemas.microsoft.com/office/powerpoint/2010/main">
    <mc:Choice Requires="p14">
      <p:transition spd="slow" p14:dur="2000" advTm="10003"/>
    </mc:Choice>
    <mc:Fallback xmlns="">
      <p:transition spd="slow" advTm="1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04E9B9-F705-4CC1-942F-205D6813D7FB}"/>
              </a:ext>
            </a:extLst>
          </p:cNvPr>
          <p:cNvSpPr>
            <a:spLocks noGrp="1"/>
          </p:cNvSpPr>
          <p:nvPr>
            <p:ph idx="1"/>
          </p:nvPr>
        </p:nvSpPr>
        <p:spPr>
          <a:xfrm>
            <a:off x="323528" y="672578"/>
            <a:ext cx="8229600" cy="4525963"/>
          </a:xfrm>
        </p:spPr>
        <p:txBody>
          <a:bodyPr/>
          <a:lstStyle/>
          <a:p>
            <a:pPr marL="0" indent="0">
              <a:buNone/>
            </a:pPr>
            <a:r>
              <a:rPr lang="en-CA" sz="2000" b="1" dirty="0"/>
              <a:t>Case Study #1 – </a:t>
            </a:r>
          </a:p>
          <a:p>
            <a:pPr marL="0" indent="0">
              <a:buNone/>
            </a:pPr>
            <a:r>
              <a:rPr lang="en-CA" sz="2000" dirty="0"/>
              <a:t>A panel of business owners told an audience that “employees not taking responsibility” was one of their biggest complaints. As an example, an owner of a roofing company said that a person who is getting to get up on the roof may not take the time to think about where the ladder should be placed. As a result, the rain gutter has now been wrecked and the company has to incur the cost of fixing the rain gutter. </a:t>
            </a:r>
          </a:p>
          <a:p>
            <a:pPr marL="0" indent="0">
              <a:buNone/>
            </a:pPr>
            <a:endParaRPr lang="en-CA" sz="2000" dirty="0"/>
          </a:p>
          <a:p>
            <a:pPr marL="0" indent="0">
              <a:buNone/>
            </a:pPr>
            <a:r>
              <a:rPr lang="en-CA" sz="2400" b="1" dirty="0">
                <a:solidFill>
                  <a:srgbClr val="FF0000"/>
                </a:solidFill>
              </a:rPr>
              <a:t>Would you say that these actions are responsible? </a:t>
            </a:r>
          </a:p>
          <a:p>
            <a:pPr marL="0" indent="0">
              <a:buNone/>
            </a:pPr>
            <a:r>
              <a:rPr lang="en-CA" sz="2400" b="1" dirty="0">
                <a:solidFill>
                  <a:srgbClr val="FF0000"/>
                </a:solidFill>
              </a:rPr>
              <a:t>Yes or no? Which elements of being responsible comes into play?</a:t>
            </a:r>
          </a:p>
          <a:p>
            <a:pPr marL="0" indent="0">
              <a:buNone/>
            </a:pPr>
            <a:endParaRPr lang="en-CA" sz="2400" dirty="0">
              <a:solidFill>
                <a:srgbClr val="FF0000"/>
              </a:solidFill>
            </a:endParaRPr>
          </a:p>
          <a:p>
            <a:pPr marL="0" indent="0">
              <a:buNone/>
            </a:pPr>
            <a:endParaRPr lang="en-CA" sz="2000" dirty="0"/>
          </a:p>
        </p:txBody>
      </p:sp>
      <p:pic>
        <p:nvPicPr>
          <p:cNvPr id="7172" name="Picture 4" descr="Image result for gutter roof ladder broken">
            <a:extLst>
              <a:ext uri="{FF2B5EF4-FFF2-40B4-BE49-F238E27FC236}">
                <a16:creationId xmlns:a16="http://schemas.microsoft.com/office/drawing/2014/main" id="{108F242B-8526-45D1-9442-30CD88AAE2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4308" y="4653136"/>
            <a:ext cx="2915816" cy="1822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496E91-9909-4208-80B1-7102C25CBE62}"/>
              </a:ext>
            </a:extLst>
          </p:cNvPr>
          <p:cNvPicPr>
            <a:picLocks noChangeAspect="1"/>
          </p:cNvPicPr>
          <p:nvPr/>
        </p:nvPicPr>
        <p:blipFill>
          <a:blip r:embed="rId6"/>
          <a:stretch>
            <a:fillRect/>
          </a:stretch>
        </p:blipFill>
        <p:spPr>
          <a:xfrm>
            <a:off x="453876" y="4808646"/>
            <a:ext cx="5076825" cy="1666875"/>
          </a:xfrm>
          <a:prstGeom prst="rect">
            <a:avLst/>
          </a:prstGeom>
        </p:spPr>
      </p:pic>
      <p:pic>
        <p:nvPicPr>
          <p:cNvPr id="2" name="Audio 1">
            <a:hlinkClick r:id="" action="ppaction://media"/>
            <a:extLst>
              <a:ext uri="{FF2B5EF4-FFF2-40B4-BE49-F238E27FC236}">
                <a16:creationId xmlns:a16="http://schemas.microsoft.com/office/drawing/2014/main" id="{D81738EE-366A-491A-B3CF-799D2CF50C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9757202"/>
      </p:ext>
    </p:extLst>
  </p:cSld>
  <p:clrMapOvr>
    <a:masterClrMapping/>
  </p:clrMapOvr>
  <mc:AlternateContent xmlns:mc="http://schemas.openxmlformats.org/markup-compatibility/2006" xmlns:p14="http://schemas.microsoft.com/office/powerpoint/2010/main">
    <mc:Choice Requires="p14">
      <p:transition spd="slow" p14:dur="2000" advTm="44610"/>
    </mc:Choice>
    <mc:Fallback xmlns="">
      <p:transition spd="slow" advTm="4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C69CD0-98E5-45F6-B545-1D7E197F5F9E}"/>
              </a:ext>
            </a:extLst>
          </p:cNvPr>
          <p:cNvSpPr>
            <a:spLocks noGrp="1"/>
          </p:cNvSpPr>
          <p:nvPr>
            <p:ph type="title"/>
          </p:nvPr>
        </p:nvSpPr>
        <p:spPr/>
        <p:txBody>
          <a:bodyPr/>
          <a:lstStyle/>
          <a:p>
            <a:br>
              <a:rPr lang="en-US" dirty="0"/>
            </a:br>
            <a:r>
              <a:rPr lang="en-US" dirty="0"/>
              <a:t>Module 3</a:t>
            </a:r>
            <a:endParaRPr lang="en-CA" dirty="0"/>
          </a:p>
        </p:txBody>
      </p:sp>
      <p:sp>
        <p:nvSpPr>
          <p:cNvPr id="6" name="Content Placeholder 5">
            <a:extLst>
              <a:ext uri="{FF2B5EF4-FFF2-40B4-BE49-F238E27FC236}">
                <a16:creationId xmlns:a16="http://schemas.microsoft.com/office/drawing/2014/main" id="{01E1429A-1458-4114-AEDF-8D7C76F1D753}"/>
              </a:ext>
            </a:extLst>
          </p:cNvPr>
          <p:cNvSpPr>
            <a:spLocks noGrp="1"/>
          </p:cNvSpPr>
          <p:nvPr>
            <p:ph idx="1"/>
          </p:nvPr>
        </p:nvSpPr>
        <p:spPr>
          <a:xfrm>
            <a:off x="457200" y="2564904"/>
            <a:ext cx="8229600" cy="4525963"/>
          </a:xfrm>
        </p:spPr>
        <p:txBody>
          <a:bodyPr/>
          <a:lstStyle/>
          <a:p>
            <a:r>
              <a:rPr lang="en-CA" sz="4800" b="1" dirty="0"/>
              <a:t>Responsibility</a:t>
            </a:r>
            <a:r>
              <a:rPr lang="en-CA" b="1" dirty="0"/>
              <a:t> in the Workplace</a:t>
            </a:r>
            <a:endParaRPr lang="en-CA" dirty="0"/>
          </a:p>
        </p:txBody>
      </p:sp>
      <p:pic>
        <p:nvPicPr>
          <p:cNvPr id="2" name="Audio 1">
            <a:hlinkClick r:id="" action="ppaction://media"/>
            <a:extLst>
              <a:ext uri="{FF2B5EF4-FFF2-40B4-BE49-F238E27FC236}">
                <a16:creationId xmlns:a16="http://schemas.microsoft.com/office/drawing/2014/main" id="{E4FB08B0-3215-4A9B-ADD7-F4A712E21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3702006"/>
      </p:ext>
    </p:extLst>
  </p:cSld>
  <p:clrMapOvr>
    <a:masterClrMapping/>
  </p:clrMapOvr>
  <mc:AlternateContent xmlns:mc="http://schemas.openxmlformats.org/markup-compatibility/2006" xmlns:p14="http://schemas.microsoft.com/office/powerpoint/2010/main">
    <mc:Choice Requires="p14">
      <p:transition spd="slow" p14:dur="2000" advTm="15242"/>
    </mc:Choice>
    <mc:Fallback xmlns="">
      <p:transition spd="slow" advTm="1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5F7C10-48D6-4E21-B768-3149C9164677}"/>
              </a:ext>
            </a:extLst>
          </p:cNvPr>
          <p:cNvSpPr>
            <a:spLocks noGrp="1"/>
          </p:cNvSpPr>
          <p:nvPr>
            <p:ph idx="1"/>
          </p:nvPr>
        </p:nvSpPr>
        <p:spPr>
          <a:xfrm>
            <a:off x="539552" y="908720"/>
            <a:ext cx="8229600" cy="4525963"/>
          </a:xfrm>
        </p:spPr>
        <p:txBody>
          <a:bodyPr/>
          <a:lstStyle/>
          <a:p>
            <a:pPr marL="0" indent="0">
              <a:buNone/>
            </a:pPr>
            <a:r>
              <a:rPr lang="en-CA" sz="2000" b="1" dirty="0"/>
              <a:t>Case Study #2 – </a:t>
            </a:r>
          </a:p>
          <a:p>
            <a:pPr marL="0" indent="0">
              <a:buNone/>
            </a:pPr>
            <a:r>
              <a:rPr lang="en-CA" sz="2000" dirty="0"/>
              <a:t>Marnie has worked at the same grocery store for 15 years. She hates her job. She is doing the same thing over and over and is getting a repetitive strain 	injury.  Furthermore, this store does not give employees full time hours, so she doesn’t make enough money to live on and falls further and further behind every month. Her friends ask her if she ever thought of applying for a management position. She said, “</a:t>
            </a:r>
            <a:r>
              <a:rPr lang="en-CA" sz="2000" dirty="0" err="1"/>
              <a:t>Ya</a:t>
            </a:r>
            <a:r>
              <a:rPr lang="en-CA" sz="2000" dirty="0"/>
              <a:t>, I thought of it, but then I might have to work on Sundays and I don’t want to work on Sundays.” </a:t>
            </a:r>
          </a:p>
          <a:p>
            <a:pPr marL="0" indent="0">
              <a:buNone/>
            </a:pPr>
            <a:endParaRPr lang="en-CA" sz="2000" dirty="0"/>
          </a:p>
          <a:p>
            <a:pPr marL="0" indent="0">
              <a:buNone/>
            </a:pPr>
            <a:r>
              <a:rPr lang="en-CA" sz="2000" dirty="0"/>
              <a:t>Her friends also suggested that she get a 2nd job, such as serving since she has experience in that as well. She says, “</a:t>
            </a:r>
            <a:r>
              <a:rPr lang="en-CA" sz="2000" dirty="0" err="1"/>
              <a:t>Ya</a:t>
            </a:r>
            <a:r>
              <a:rPr lang="en-CA" sz="2000" dirty="0"/>
              <a:t> I know, I just don’t feel like I should be working more than one job. I feel like all my income should come from one job only”. </a:t>
            </a:r>
          </a:p>
          <a:p>
            <a:endParaRPr lang="en-CA" sz="1600" dirty="0"/>
          </a:p>
        </p:txBody>
      </p:sp>
      <p:pic>
        <p:nvPicPr>
          <p:cNvPr id="2" name="Audio 1">
            <a:hlinkClick r:id="" action="ppaction://media"/>
            <a:extLst>
              <a:ext uri="{FF2B5EF4-FFF2-40B4-BE49-F238E27FC236}">
                <a16:creationId xmlns:a16="http://schemas.microsoft.com/office/drawing/2014/main" id="{EAACE7AE-EF5F-4D7E-9D71-8E45101CC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04027991"/>
      </p:ext>
    </p:extLst>
  </p:cSld>
  <p:clrMapOvr>
    <a:masterClrMapping/>
  </p:clrMapOvr>
  <mc:AlternateContent xmlns:mc="http://schemas.openxmlformats.org/markup-compatibility/2006" xmlns:p14="http://schemas.microsoft.com/office/powerpoint/2010/main">
    <mc:Choice Requires="p14">
      <p:transition spd="slow" p14:dur="2000" advTm="52939"/>
    </mc:Choice>
    <mc:Fallback xmlns="">
      <p:transition spd="slow" advTm="5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F0BC70-411F-4566-928F-93B67DAC8712}"/>
              </a:ext>
            </a:extLst>
          </p:cNvPr>
          <p:cNvSpPr/>
          <p:nvPr/>
        </p:nvSpPr>
        <p:spPr>
          <a:xfrm>
            <a:off x="557808" y="404664"/>
            <a:ext cx="8046640" cy="4216539"/>
          </a:xfrm>
          <a:prstGeom prst="rect">
            <a:avLst/>
          </a:prstGeom>
        </p:spPr>
        <p:txBody>
          <a:bodyPr wrap="square">
            <a:spAutoFit/>
          </a:bodyPr>
          <a:lstStyle/>
          <a:p>
            <a:pPr marL="0" indent="0" algn="l">
              <a:buNone/>
            </a:pPr>
            <a:r>
              <a:rPr lang="en-CA" sz="2000" b="0" dirty="0">
                <a:latin typeface="Arial "/>
              </a:rPr>
              <a:t>Years ago, when she was already miserable in her new job, she did take a step. She went to an organization that helps with writing resumes. She had very few computer skills and the teacher basically did the whole resume for her. After she got a copy of the resume, she called the teacher and left a message. She said that she didn’t like the resume and wanted her to start over. The teacher did not return the call.</a:t>
            </a:r>
          </a:p>
          <a:p>
            <a:pPr algn="l"/>
            <a:endParaRPr lang="en-CA" sz="2000" b="0" dirty="0">
              <a:latin typeface="Arial "/>
            </a:endParaRPr>
          </a:p>
          <a:p>
            <a:pPr algn="l"/>
            <a:r>
              <a:rPr lang="en-CA" sz="2000" dirty="0">
                <a:solidFill>
                  <a:srgbClr val="FF0000"/>
                </a:solidFill>
                <a:latin typeface="Arial "/>
              </a:rPr>
              <a:t>Would you say that Marnie is responsible? Yes or no?</a:t>
            </a:r>
          </a:p>
          <a:p>
            <a:pPr algn="l"/>
            <a:endParaRPr lang="en-CA" sz="2000" dirty="0">
              <a:latin typeface="Arial "/>
            </a:endParaRPr>
          </a:p>
          <a:p>
            <a:pPr algn="l"/>
            <a:endParaRPr lang="en-CA" sz="2000" b="0" dirty="0">
              <a:latin typeface="Arial "/>
            </a:endParaRPr>
          </a:p>
          <a:p>
            <a:endParaRPr lang="en-CA" sz="2400" dirty="0">
              <a:latin typeface="+mj-lt"/>
            </a:endParaRPr>
          </a:p>
          <a:p>
            <a:endParaRPr lang="en-CA" sz="2400" dirty="0">
              <a:latin typeface="+mj-lt"/>
            </a:endParaRPr>
          </a:p>
        </p:txBody>
      </p:sp>
      <p:pic>
        <p:nvPicPr>
          <p:cNvPr id="5" name="Picture 4">
            <a:extLst>
              <a:ext uri="{FF2B5EF4-FFF2-40B4-BE49-F238E27FC236}">
                <a16:creationId xmlns:a16="http://schemas.microsoft.com/office/drawing/2014/main" id="{BBA14297-5103-40FD-BEC3-1C66182C3A3D}"/>
              </a:ext>
            </a:extLst>
          </p:cNvPr>
          <p:cNvPicPr>
            <a:picLocks noChangeAspect="1"/>
          </p:cNvPicPr>
          <p:nvPr/>
        </p:nvPicPr>
        <p:blipFill>
          <a:blip r:embed="rId5"/>
          <a:stretch>
            <a:fillRect/>
          </a:stretch>
        </p:blipFill>
        <p:spPr>
          <a:xfrm>
            <a:off x="1259632" y="3573016"/>
            <a:ext cx="6798790" cy="2232248"/>
          </a:xfrm>
          <a:prstGeom prst="rect">
            <a:avLst/>
          </a:prstGeom>
        </p:spPr>
      </p:pic>
      <p:pic>
        <p:nvPicPr>
          <p:cNvPr id="2" name="Audio 1">
            <a:hlinkClick r:id="" action="ppaction://media"/>
            <a:extLst>
              <a:ext uri="{FF2B5EF4-FFF2-40B4-BE49-F238E27FC236}">
                <a16:creationId xmlns:a16="http://schemas.microsoft.com/office/drawing/2014/main" id="{5BA19403-C45B-4FD8-BEF6-E5978856F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7602465"/>
      </p:ext>
    </p:extLst>
  </p:cSld>
  <p:clrMapOvr>
    <a:masterClrMapping/>
  </p:clrMapOvr>
  <mc:AlternateContent xmlns:mc="http://schemas.openxmlformats.org/markup-compatibility/2006" xmlns:p14="http://schemas.microsoft.com/office/powerpoint/2010/main">
    <mc:Choice Requires="p14">
      <p:transition spd="slow" p14:dur="2000" advTm="39663"/>
    </mc:Choice>
    <mc:Fallback xmlns="">
      <p:transition spd="slow" advTm="3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9480B-8D9B-4C77-A5B1-88D22BC2AF6F}"/>
              </a:ext>
            </a:extLst>
          </p:cNvPr>
          <p:cNvPicPr>
            <a:picLocks noChangeAspect="1"/>
          </p:cNvPicPr>
          <p:nvPr/>
        </p:nvPicPr>
        <p:blipFill>
          <a:blip r:embed="rId5"/>
          <a:stretch>
            <a:fillRect/>
          </a:stretch>
        </p:blipFill>
        <p:spPr>
          <a:xfrm>
            <a:off x="611560" y="836712"/>
            <a:ext cx="3528392" cy="2316030"/>
          </a:xfrm>
          <a:prstGeom prst="rect">
            <a:avLst/>
          </a:prstGeom>
        </p:spPr>
      </p:pic>
      <p:sp>
        <p:nvSpPr>
          <p:cNvPr id="3" name="TextBox 2">
            <a:extLst>
              <a:ext uri="{FF2B5EF4-FFF2-40B4-BE49-F238E27FC236}">
                <a16:creationId xmlns:a16="http://schemas.microsoft.com/office/drawing/2014/main" id="{307DEE9A-55C4-468C-A695-6DF9A0933FD0}"/>
              </a:ext>
            </a:extLst>
          </p:cNvPr>
          <p:cNvSpPr txBox="1"/>
          <p:nvPr/>
        </p:nvSpPr>
        <p:spPr>
          <a:xfrm>
            <a:off x="4860032" y="908720"/>
            <a:ext cx="3024336" cy="584775"/>
          </a:xfrm>
          <a:prstGeom prst="rect">
            <a:avLst/>
          </a:prstGeom>
          <a:noFill/>
        </p:spPr>
        <p:txBody>
          <a:bodyPr wrap="square" rtlCol="0">
            <a:spAutoFit/>
          </a:bodyPr>
          <a:lstStyle/>
          <a:p>
            <a:pPr algn="l"/>
            <a:r>
              <a:rPr lang="en-CA" sz="1600" b="0" dirty="0">
                <a:latin typeface="Arial "/>
              </a:rPr>
              <a:t>An example of people who do not take responsibility.</a:t>
            </a:r>
          </a:p>
        </p:txBody>
      </p:sp>
      <p:cxnSp>
        <p:nvCxnSpPr>
          <p:cNvPr id="5" name="Straight Arrow Connector 4">
            <a:extLst>
              <a:ext uri="{FF2B5EF4-FFF2-40B4-BE49-F238E27FC236}">
                <a16:creationId xmlns:a16="http://schemas.microsoft.com/office/drawing/2014/main" id="{7C31A92A-32F5-496D-95C0-CEA21A8355B0}"/>
              </a:ext>
            </a:extLst>
          </p:cNvPr>
          <p:cNvCxnSpPr/>
          <p:nvPr/>
        </p:nvCxnSpPr>
        <p:spPr bwMode="auto">
          <a:xfrm flipH="1">
            <a:off x="4499992" y="1628800"/>
            <a:ext cx="1656184" cy="0"/>
          </a:xfrm>
          <a:prstGeom prst="straightConnector1">
            <a:avLst/>
          </a:prstGeom>
          <a:solidFill>
            <a:srgbClr val="FFFFFF"/>
          </a:solidFill>
          <a:ln w="9525" cap="flat" cmpd="sng" algn="ctr">
            <a:solidFill>
              <a:srgbClr val="000000"/>
            </a:solidFill>
            <a:prstDash val="solid"/>
            <a:round/>
            <a:headEnd type="none" w="med" len="med"/>
            <a:tailEnd type="triangle"/>
          </a:ln>
          <a:effectLst/>
        </p:spPr>
      </p:cxnSp>
      <p:sp>
        <p:nvSpPr>
          <p:cNvPr id="8" name="Rectangle 7">
            <a:extLst>
              <a:ext uri="{FF2B5EF4-FFF2-40B4-BE49-F238E27FC236}">
                <a16:creationId xmlns:a16="http://schemas.microsoft.com/office/drawing/2014/main" id="{2BB664FD-9329-48A8-80ED-78376AE5A44F}"/>
              </a:ext>
            </a:extLst>
          </p:cNvPr>
          <p:cNvSpPr/>
          <p:nvPr/>
        </p:nvSpPr>
        <p:spPr>
          <a:xfrm>
            <a:off x="431540" y="5243542"/>
            <a:ext cx="8136904" cy="1200329"/>
          </a:xfrm>
          <a:prstGeom prst="rect">
            <a:avLst/>
          </a:prstGeom>
        </p:spPr>
        <p:txBody>
          <a:bodyPr wrap="square">
            <a:spAutoFit/>
          </a:bodyPr>
          <a:lstStyle/>
          <a:p>
            <a:r>
              <a:rPr lang="en-CA" b="0" dirty="0">
                <a:latin typeface="Ariel"/>
                <a:hlinkClick r:id="rId6"/>
              </a:rPr>
              <a:t>https://www.youtube.com/watch?v=7_5yKacBnjA</a:t>
            </a:r>
            <a:endParaRPr lang="en-CA" b="0" dirty="0">
              <a:latin typeface="Ariel"/>
            </a:endParaRPr>
          </a:p>
        </p:txBody>
      </p:sp>
      <p:sp>
        <p:nvSpPr>
          <p:cNvPr id="9" name="TextBox 8">
            <a:extLst>
              <a:ext uri="{FF2B5EF4-FFF2-40B4-BE49-F238E27FC236}">
                <a16:creationId xmlns:a16="http://schemas.microsoft.com/office/drawing/2014/main" id="{88B8E53D-5E29-4F6D-8A2C-B0A00B52A072}"/>
              </a:ext>
            </a:extLst>
          </p:cNvPr>
          <p:cNvSpPr txBox="1"/>
          <p:nvPr/>
        </p:nvSpPr>
        <p:spPr>
          <a:xfrm>
            <a:off x="4788024" y="3574795"/>
            <a:ext cx="3024336" cy="830997"/>
          </a:xfrm>
          <a:prstGeom prst="rect">
            <a:avLst/>
          </a:prstGeom>
          <a:noFill/>
        </p:spPr>
        <p:txBody>
          <a:bodyPr wrap="square" rtlCol="0">
            <a:spAutoFit/>
          </a:bodyPr>
          <a:lstStyle/>
          <a:p>
            <a:pPr algn="l"/>
            <a:r>
              <a:rPr lang="en-CA" sz="1600" b="0" dirty="0">
                <a:latin typeface="Arial "/>
              </a:rPr>
              <a:t>An example of someone who takes responsibility in an elevator.</a:t>
            </a:r>
          </a:p>
        </p:txBody>
      </p:sp>
      <p:cxnSp>
        <p:nvCxnSpPr>
          <p:cNvPr id="10" name="Straight Arrow Connector 9">
            <a:extLst>
              <a:ext uri="{FF2B5EF4-FFF2-40B4-BE49-F238E27FC236}">
                <a16:creationId xmlns:a16="http://schemas.microsoft.com/office/drawing/2014/main" id="{A9811BFB-7B84-4ADD-939C-55011056794A}"/>
              </a:ext>
            </a:extLst>
          </p:cNvPr>
          <p:cNvCxnSpPr>
            <a:cxnSpLocks/>
          </p:cNvCxnSpPr>
          <p:nvPr/>
        </p:nvCxnSpPr>
        <p:spPr bwMode="auto">
          <a:xfrm>
            <a:off x="4572000" y="3789040"/>
            <a:ext cx="0" cy="1368152"/>
          </a:xfrm>
          <a:prstGeom prst="straightConnector1">
            <a:avLst/>
          </a:prstGeom>
          <a:solidFill>
            <a:srgbClr val="FFFFFF"/>
          </a:solidFill>
          <a:ln w="9525" cap="flat" cmpd="sng" algn="ctr">
            <a:solidFill>
              <a:srgbClr val="000000"/>
            </a:solidFill>
            <a:prstDash val="solid"/>
            <a:round/>
            <a:headEnd type="none" w="med" len="med"/>
            <a:tailEnd type="triangle"/>
          </a:ln>
          <a:effectLst/>
        </p:spPr>
      </p:cxnSp>
      <p:pic>
        <p:nvPicPr>
          <p:cNvPr id="4" name="Audio 3">
            <a:hlinkClick r:id="" action="ppaction://media"/>
            <a:extLst>
              <a:ext uri="{FF2B5EF4-FFF2-40B4-BE49-F238E27FC236}">
                <a16:creationId xmlns:a16="http://schemas.microsoft.com/office/drawing/2014/main" id="{E9CB8744-6378-4488-8D85-5A6D75E22F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0251087"/>
      </p:ext>
    </p:extLst>
  </p:cSld>
  <p:clrMapOvr>
    <a:masterClrMapping/>
  </p:clrMapOvr>
  <mc:AlternateContent xmlns:mc="http://schemas.openxmlformats.org/markup-compatibility/2006" xmlns:p14="http://schemas.microsoft.com/office/powerpoint/2010/main">
    <mc:Choice Requires="p14">
      <p:transition spd="slow" p14:dur="2000" advTm="26159"/>
    </mc:Choice>
    <mc:Fallback xmlns="">
      <p:transition spd="slow" advTm="2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3A123-BF04-4F0C-A1BD-4E5DADE39B4A}"/>
              </a:ext>
            </a:extLst>
          </p:cNvPr>
          <p:cNvPicPr>
            <a:picLocks noChangeAspect="1"/>
          </p:cNvPicPr>
          <p:nvPr/>
        </p:nvPicPr>
        <p:blipFill>
          <a:blip r:embed="rId6"/>
          <a:stretch>
            <a:fillRect/>
          </a:stretch>
        </p:blipFill>
        <p:spPr>
          <a:xfrm>
            <a:off x="29766" y="340537"/>
            <a:ext cx="9144000" cy="634313"/>
          </a:xfrm>
          <a:prstGeom prst="rect">
            <a:avLst/>
          </a:prstGeom>
        </p:spPr>
      </p:pic>
      <p:pic>
        <p:nvPicPr>
          <p:cNvPr id="5" name="Picture 4">
            <a:extLst>
              <a:ext uri="{FF2B5EF4-FFF2-40B4-BE49-F238E27FC236}">
                <a16:creationId xmlns:a16="http://schemas.microsoft.com/office/drawing/2014/main" id="{9132797F-3026-4C84-A002-8EB9DA951D0C}"/>
              </a:ext>
            </a:extLst>
          </p:cNvPr>
          <p:cNvPicPr>
            <a:picLocks noChangeAspect="1"/>
          </p:cNvPicPr>
          <p:nvPr/>
        </p:nvPicPr>
        <p:blipFill>
          <a:blip r:embed="rId7"/>
          <a:stretch>
            <a:fillRect/>
          </a:stretch>
        </p:blipFill>
        <p:spPr>
          <a:xfrm>
            <a:off x="1979712" y="1052736"/>
            <a:ext cx="1535824" cy="1008112"/>
          </a:xfrm>
          <a:prstGeom prst="rect">
            <a:avLst/>
          </a:prstGeom>
        </p:spPr>
      </p:pic>
      <p:sp>
        <p:nvSpPr>
          <p:cNvPr id="6" name="TextBox 5">
            <a:extLst>
              <a:ext uri="{FF2B5EF4-FFF2-40B4-BE49-F238E27FC236}">
                <a16:creationId xmlns:a16="http://schemas.microsoft.com/office/drawing/2014/main" id="{282B7DEF-1D53-4FE1-871B-2FD7EE186836}"/>
              </a:ext>
            </a:extLst>
          </p:cNvPr>
          <p:cNvSpPr txBox="1"/>
          <p:nvPr/>
        </p:nvSpPr>
        <p:spPr>
          <a:xfrm>
            <a:off x="611560" y="966969"/>
            <a:ext cx="1224136" cy="769441"/>
          </a:xfrm>
          <a:prstGeom prst="rect">
            <a:avLst/>
          </a:prstGeom>
          <a:noFill/>
        </p:spPr>
        <p:txBody>
          <a:bodyPr wrap="square" rtlCol="0">
            <a:spAutoFit/>
          </a:bodyPr>
          <a:lstStyle/>
          <a:p>
            <a:pPr algn="l"/>
            <a:r>
              <a:rPr lang="en-CA" sz="1400" b="0" dirty="0">
                <a:latin typeface="Arial "/>
              </a:rPr>
              <a:t>Taking responsibility is important</a:t>
            </a:r>
            <a:r>
              <a:rPr lang="en-CA" sz="1600" b="0" dirty="0">
                <a:latin typeface="Arial "/>
              </a:rPr>
              <a:t>.</a:t>
            </a:r>
          </a:p>
        </p:txBody>
      </p:sp>
      <p:sp>
        <p:nvSpPr>
          <p:cNvPr id="7" name="TextBox 6">
            <a:extLst>
              <a:ext uri="{FF2B5EF4-FFF2-40B4-BE49-F238E27FC236}">
                <a16:creationId xmlns:a16="http://schemas.microsoft.com/office/drawing/2014/main" id="{473E07EA-BFFD-4D6A-8E72-2FEA390C74B2}"/>
              </a:ext>
            </a:extLst>
          </p:cNvPr>
          <p:cNvSpPr txBox="1"/>
          <p:nvPr/>
        </p:nvSpPr>
        <p:spPr>
          <a:xfrm>
            <a:off x="3851920" y="908720"/>
            <a:ext cx="1296144" cy="1631216"/>
          </a:xfrm>
          <a:prstGeom prst="rect">
            <a:avLst/>
          </a:prstGeom>
          <a:noFill/>
        </p:spPr>
        <p:txBody>
          <a:bodyPr wrap="square" rtlCol="0">
            <a:spAutoFit/>
          </a:bodyPr>
          <a:lstStyle/>
          <a:p>
            <a:pPr algn="l"/>
            <a:r>
              <a:rPr lang="en-CA" sz="1400" b="0" dirty="0">
                <a:latin typeface="Arial "/>
              </a:rPr>
              <a:t>Brainstormed what we are responsible for in the workplace and then filled in the blanks</a:t>
            </a:r>
            <a:r>
              <a:rPr lang="en-CA" sz="1600" b="0" dirty="0">
                <a:latin typeface="Arial "/>
              </a:rPr>
              <a:t>.</a:t>
            </a:r>
          </a:p>
        </p:txBody>
      </p:sp>
      <p:pic>
        <p:nvPicPr>
          <p:cNvPr id="9218" name="Picture 1">
            <a:extLst>
              <a:ext uri="{FF2B5EF4-FFF2-40B4-BE49-F238E27FC236}">
                <a16:creationId xmlns:a16="http://schemas.microsoft.com/office/drawing/2014/main" id="{22CB7774-27EF-47BA-AC6B-41078BE21B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943355"/>
            <a:ext cx="14859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161286ED-E8B8-40F1-B06F-92C798DC67F0}"/>
              </a:ext>
            </a:extLst>
          </p:cNvPr>
          <p:cNvCxnSpPr/>
          <p:nvPr/>
        </p:nvCxnSpPr>
        <p:spPr bwMode="auto">
          <a:xfrm>
            <a:off x="4499992" y="2708920"/>
            <a:ext cx="648072" cy="0"/>
          </a:xfrm>
          <a:prstGeom prst="straightConnector1">
            <a:avLst/>
          </a:prstGeom>
          <a:solidFill>
            <a:srgbClr val="FFFFFF"/>
          </a:solidFill>
          <a:ln w="9525" cap="flat" cmpd="sng" algn="ctr">
            <a:solidFill>
              <a:srgbClr val="000000"/>
            </a:solidFill>
            <a:prstDash val="solid"/>
            <a:round/>
            <a:headEnd type="none" w="med" len="med"/>
            <a:tailEnd type="triangle"/>
          </a:ln>
          <a:effectLst/>
        </p:spPr>
      </p:cxnSp>
      <p:pic>
        <p:nvPicPr>
          <p:cNvPr id="11" name="Picture 10">
            <a:extLst>
              <a:ext uri="{FF2B5EF4-FFF2-40B4-BE49-F238E27FC236}">
                <a16:creationId xmlns:a16="http://schemas.microsoft.com/office/drawing/2014/main" id="{0D362CB3-5869-4532-B743-835B79D2D545}"/>
              </a:ext>
            </a:extLst>
          </p:cNvPr>
          <p:cNvPicPr>
            <a:picLocks noChangeAspect="1"/>
          </p:cNvPicPr>
          <p:nvPr/>
        </p:nvPicPr>
        <p:blipFill>
          <a:blip r:embed="rId9"/>
          <a:stretch>
            <a:fillRect/>
          </a:stretch>
        </p:blipFill>
        <p:spPr>
          <a:xfrm>
            <a:off x="7066012" y="1893358"/>
            <a:ext cx="2007230" cy="1700609"/>
          </a:xfrm>
          <a:prstGeom prst="rect">
            <a:avLst/>
          </a:prstGeom>
        </p:spPr>
      </p:pic>
      <p:sp>
        <p:nvSpPr>
          <p:cNvPr id="12" name="TextBox 11">
            <a:extLst>
              <a:ext uri="{FF2B5EF4-FFF2-40B4-BE49-F238E27FC236}">
                <a16:creationId xmlns:a16="http://schemas.microsoft.com/office/drawing/2014/main" id="{B56CE033-494E-425C-BAD0-4E5E1F8A16C4}"/>
              </a:ext>
            </a:extLst>
          </p:cNvPr>
          <p:cNvSpPr txBox="1"/>
          <p:nvPr/>
        </p:nvSpPr>
        <p:spPr>
          <a:xfrm>
            <a:off x="7474682" y="1370138"/>
            <a:ext cx="1224136" cy="523220"/>
          </a:xfrm>
          <a:prstGeom prst="rect">
            <a:avLst/>
          </a:prstGeom>
          <a:noFill/>
        </p:spPr>
        <p:txBody>
          <a:bodyPr wrap="square" rtlCol="0">
            <a:spAutoFit/>
          </a:bodyPr>
          <a:lstStyle/>
          <a:p>
            <a:pPr algn="l"/>
            <a:r>
              <a:rPr lang="en-CA" sz="1400" b="0" dirty="0">
                <a:latin typeface="Arial "/>
              </a:rPr>
              <a:t>Accepting Blame</a:t>
            </a:r>
            <a:endParaRPr lang="en-CA" sz="1600" b="0" dirty="0">
              <a:latin typeface="Arial "/>
            </a:endParaRPr>
          </a:p>
        </p:txBody>
      </p:sp>
      <p:cxnSp>
        <p:nvCxnSpPr>
          <p:cNvPr id="13" name="Straight Arrow Connector 12">
            <a:extLst>
              <a:ext uri="{FF2B5EF4-FFF2-40B4-BE49-F238E27FC236}">
                <a16:creationId xmlns:a16="http://schemas.microsoft.com/office/drawing/2014/main" id="{9CC3B2AF-5CBD-4FA4-9459-DD3BF83B11DC}"/>
              </a:ext>
            </a:extLst>
          </p:cNvPr>
          <p:cNvCxnSpPr/>
          <p:nvPr/>
        </p:nvCxnSpPr>
        <p:spPr bwMode="auto">
          <a:xfrm>
            <a:off x="7596336" y="3645024"/>
            <a:ext cx="0" cy="288032"/>
          </a:xfrm>
          <a:prstGeom prst="straightConnector1">
            <a:avLst/>
          </a:prstGeom>
          <a:solidFill>
            <a:srgbClr val="FFFFFF"/>
          </a:solidFill>
          <a:ln w="9525" cap="flat" cmpd="sng" algn="ctr">
            <a:solidFill>
              <a:srgbClr val="000000"/>
            </a:solidFill>
            <a:prstDash val="solid"/>
            <a:round/>
            <a:headEnd type="none" w="med" len="med"/>
            <a:tailEnd type="triangle"/>
          </a:ln>
          <a:effectLst/>
        </p:spPr>
      </p:cxnSp>
      <p:sp>
        <p:nvSpPr>
          <p:cNvPr id="15" name="TextBox 14">
            <a:extLst>
              <a:ext uri="{FF2B5EF4-FFF2-40B4-BE49-F238E27FC236}">
                <a16:creationId xmlns:a16="http://schemas.microsoft.com/office/drawing/2014/main" id="{DE65613B-37F3-4EB1-B69C-7AE1B1AC3D99}"/>
              </a:ext>
            </a:extLst>
          </p:cNvPr>
          <p:cNvSpPr txBox="1"/>
          <p:nvPr/>
        </p:nvSpPr>
        <p:spPr>
          <a:xfrm>
            <a:off x="6156178" y="4096020"/>
            <a:ext cx="2376262" cy="1600438"/>
          </a:xfrm>
          <a:prstGeom prst="rect">
            <a:avLst/>
          </a:prstGeom>
          <a:noFill/>
        </p:spPr>
        <p:txBody>
          <a:bodyPr wrap="square" rtlCol="0">
            <a:spAutoFit/>
          </a:bodyPr>
          <a:lstStyle/>
          <a:p>
            <a:pPr marL="342900" indent="-342900" algn="l">
              <a:buAutoNum type="arabicPeriod"/>
            </a:pPr>
            <a:r>
              <a:rPr lang="en-CA" sz="1400" b="0" dirty="0">
                <a:latin typeface="Arial "/>
              </a:rPr>
              <a:t>Marcy – slacked and was fired by her friend</a:t>
            </a:r>
          </a:p>
          <a:p>
            <a:pPr marL="342900" indent="-342900" algn="l">
              <a:buAutoNum type="arabicPeriod"/>
            </a:pPr>
            <a:r>
              <a:rPr lang="en-CA" sz="1400" b="0" dirty="0">
                <a:latin typeface="Arial "/>
              </a:rPr>
              <a:t>Tina – spend her day being offended by the women she was working with instead of doing her job.</a:t>
            </a:r>
            <a:endParaRPr lang="en-CA" sz="1600" b="0" dirty="0">
              <a:latin typeface="Arial "/>
            </a:endParaRPr>
          </a:p>
        </p:txBody>
      </p:sp>
      <p:sp>
        <p:nvSpPr>
          <p:cNvPr id="16" name="TextBox 15">
            <a:extLst>
              <a:ext uri="{FF2B5EF4-FFF2-40B4-BE49-F238E27FC236}">
                <a16:creationId xmlns:a16="http://schemas.microsoft.com/office/drawing/2014/main" id="{EAFAAFC2-40A8-4602-88F8-56E81E4AF685}"/>
              </a:ext>
            </a:extLst>
          </p:cNvPr>
          <p:cNvSpPr txBox="1"/>
          <p:nvPr/>
        </p:nvSpPr>
        <p:spPr>
          <a:xfrm>
            <a:off x="4601766" y="3711299"/>
            <a:ext cx="1410394" cy="1384995"/>
          </a:xfrm>
          <a:prstGeom prst="rect">
            <a:avLst/>
          </a:prstGeom>
          <a:noFill/>
        </p:spPr>
        <p:txBody>
          <a:bodyPr wrap="square" rtlCol="0">
            <a:spAutoFit/>
          </a:bodyPr>
          <a:lstStyle/>
          <a:p>
            <a:pPr algn="l"/>
            <a:r>
              <a:rPr lang="en-CA" sz="1400" b="0" dirty="0">
                <a:latin typeface="Arial "/>
              </a:rPr>
              <a:t>Interview Questions on Responsibility and prepared your responses.</a:t>
            </a:r>
            <a:endParaRPr lang="en-CA" sz="1600" b="0" dirty="0">
              <a:latin typeface="Arial "/>
            </a:endParaRPr>
          </a:p>
        </p:txBody>
      </p:sp>
      <p:pic>
        <p:nvPicPr>
          <p:cNvPr id="17" name="Picture 4" descr="Image result for gutter roof ladder broken">
            <a:extLst>
              <a:ext uri="{FF2B5EF4-FFF2-40B4-BE49-F238E27FC236}">
                <a16:creationId xmlns:a16="http://schemas.microsoft.com/office/drawing/2014/main" id="{54032A26-91C7-452F-9A56-573940A7B4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7744" y="2977297"/>
            <a:ext cx="1789956" cy="11187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5649EB4-E2E1-493A-8AAB-F584BDDE1A47}"/>
              </a:ext>
            </a:extLst>
          </p:cNvPr>
          <p:cNvSpPr txBox="1"/>
          <p:nvPr/>
        </p:nvSpPr>
        <p:spPr>
          <a:xfrm>
            <a:off x="863588" y="3044279"/>
            <a:ext cx="1224136" cy="2462213"/>
          </a:xfrm>
          <a:prstGeom prst="rect">
            <a:avLst/>
          </a:prstGeom>
          <a:noFill/>
        </p:spPr>
        <p:txBody>
          <a:bodyPr wrap="square" rtlCol="0">
            <a:spAutoFit/>
          </a:bodyPr>
          <a:lstStyle/>
          <a:p>
            <a:pPr algn="l"/>
            <a:r>
              <a:rPr lang="en-CA" sz="1400" b="0" dirty="0">
                <a:latin typeface="Arial "/>
              </a:rPr>
              <a:t>Case studies</a:t>
            </a:r>
          </a:p>
          <a:p>
            <a:pPr algn="l"/>
            <a:endParaRPr lang="en-CA" sz="1400" b="0" dirty="0">
              <a:latin typeface="Arial "/>
            </a:endParaRPr>
          </a:p>
          <a:p>
            <a:pPr algn="l"/>
            <a:r>
              <a:rPr lang="en-CA" sz="1400" b="0" dirty="0">
                <a:latin typeface="Arial "/>
              </a:rPr>
              <a:t>The ladder and the rain gutter.</a:t>
            </a:r>
          </a:p>
          <a:p>
            <a:pPr algn="l"/>
            <a:endParaRPr lang="en-CA" sz="1400" b="0" dirty="0">
              <a:latin typeface="Arial "/>
            </a:endParaRPr>
          </a:p>
          <a:p>
            <a:pPr algn="l"/>
            <a:r>
              <a:rPr lang="en-CA" sz="1400" b="0" dirty="0">
                <a:latin typeface="Arial "/>
              </a:rPr>
              <a:t>The woman with all the excuses at the job she hates.</a:t>
            </a:r>
            <a:endParaRPr lang="en-CA" sz="1600" b="0" dirty="0">
              <a:latin typeface="Arial "/>
            </a:endParaRPr>
          </a:p>
        </p:txBody>
      </p:sp>
      <p:pic>
        <p:nvPicPr>
          <p:cNvPr id="14" name="Picture 13">
            <a:extLst>
              <a:ext uri="{FF2B5EF4-FFF2-40B4-BE49-F238E27FC236}">
                <a16:creationId xmlns:a16="http://schemas.microsoft.com/office/drawing/2014/main" id="{D45F2566-5BD5-41BD-8182-54F19748AD70}"/>
              </a:ext>
            </a:extLst>
          </p:cNvPr>
          <p:cNvPicPr>
            <a:picLocks noChangeAspect="1"/>
          </p:cNvPicPr>
          <p:nvPr/>
        </p:nvPicPr>
        <p:blipFill>
          <a:blip r:embed="rId11"/>
          <a:stretch>
            <a:fillRect/>
          </a:stretch>
        </p:blipFill>
        <p:spPr>
          <a:xfrm>
            <a:off x="4057700" y="5380910"/>
            <a:ext cx="1942476" cy="1067469"/>
          </a:xfrm>
          <a:prstGeom prst="rect">
            <a:avLst/>
          </a:prstGeom>
        </p:spPr>
      </p:pic>
      <p:pic>
        <p:nvPicPr>
          <p:cNvPr id="9220" name="Picture 4" descr="Image result for grocery aisle">
            <a:extLst>
              <a:ext uri="{FF2B5EF4-FFF2-40B4-BE49-F238E27FC236}">
                <a16:creationId xmlns:a16="http://schemas.microsoft.com/office/drawing/2014/main" id="{2F2CCBC4-F061-42D9-AC99-CB224BBACF9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62159" y="4524063"/>
            <a:ext cx="1535825" cy="115186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70E4181-6AB5-4A65-80EB-2CC3DADE284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1356731"/>
      </p:ext>
    </p:extLst>
  </p:cSld>
  <p:clrMapOvr>
    <a:masterClrMapping/>
  </p:clrMapOvr>
  <mc:AlternateContent xmlns:mc="http://schemas.openxmlformats.org/markup-compatibility/2006" xmlns:p14="http://schemas.microsoft.com/office/powerpoint/2010/main">
    <mc:Choice Requires="p14">
      <p:transition spd="slow" p14:dur="2000" advTm="101615"/>
    </mc:Choice>
    <mc:Fallback xmlns="">
      <p:transition spd="slow" advTm="10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2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2"/>
                </p:tgtEl>
              </p:cMediaNode>
            </p:audio>
          </p:childTnLst>
        </p:cTn>
      </p:par>
    </p:tnLst>
    <p:bldLst>
      <p:bldP spid="6" grpId="0"/>
      <p:bldP spid="7" grpId="0"/>
      <p:bldP spid="12"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sz="half" idx="1"/>
          </p:nvPr>
        </p:nvSpPr>
        <p:spPr>
          <a:xfrm>
            <a:off x="457200" y="1600200"/>
            <a:ext cx="7874000" cy="4525963"/>
          </a:xfrm>
        </p:spPr>
        <p:txBody>
          <a:bodyPr>
            <a:normAutofit/>
          </a:bodyPr>
          <a:lstStyle/>
          <a:p>
            <a:r>
              <a:rPr lang="en-GB" sz="4200" dirty="0"/>
              <a:t>Responsibility:</a:t>
            </a:r>
          </a:p>
          <a:p>
            <a:pPr marL="457200" lvl="1" indent="0">
              <a:buNone/>
            </a:pPr>
            <a:endParaRPr lang="en-US" b="1" dirty="0"/>
          </a:p>
          <a:p>
            <a:pPr marL="457200" lvl="1" indent="0">
              <a:buNone/>
            </a:pPr>
            <a:r>
              <a:rPr lang="en-US" b="1" dirty="0"/>
              <a:t>What Does</a:t>
            </a:r>
            <a:r>
              <a:rPr lang="en-US" dirty="0"/>
              <a:t> It </a:t>
            </a:r>
            <a:r>
              <a:rPr lang="en-US" b="1" dirty="0"/>
              <a:t>Mean</a:t>
            </a:r>
            <a:r>
              <a:rPr lang="en-US" dirty="0"/>
              <a:t> To </a:t>
            </a:r>
            <a:r>
              <a:rPr lang="en-US" b="1" dirty="0"/>
              <a:t>Take Responsibility For Your Actions</a:t>
            </a:r>
            <a:r>
              <a:rPr lang="en-US" dirty="0"/>
              <a:t>? </a:t>
            </a:r>
          </a:p>
          <a:p>
            <a:pPr marL="457200" lvl="1" indent="0">
              <a:buNone/>
            </a:pPr>
            <a:endParaRPr lang="en-US" dirty="0"/>
          </a:p>
          <a:p>
            <a:pPr marL="457200" lvl="1" indent="0">
              <a:buNone/>
            </a:pPr>
            <a:r>
              <a:rPr lang="en-US" dirty="0"/>
              <a:t>Essentially, this </a:t>
            </a:r>
            <a:r>
              <a:rPr lang="en-US" b="1" dirty="0"/>
              <a:t>means</a:t>
            </a:r>
            <a:r>
              <a:rPr lang="en-US" dirty="0"/>
              <a:t> acknowledging the role you play in </a:t>
            </a:r>
            <a:r>
              <a:rPr lang="en-US" b="1" dirty="0"/>
              <a:t>your</a:t>
            </a:r>
            <a:r>
              <a:rPr lang="en-US" dirty="0"/>
              <a:t> own life – the good bits and the bad bits. Rather than looking around for someone or something else to blame, you must accept that you are in charge of what is going on.</a:t>
            </a:r>
            <a:endParaRPr lang="en-GB" sz="4200" dirty="0"/>
          </a:p>
          <a:p>
            <a:pPr marL="0" indent="0">
              <a:buNone/>
            </a:pPr>
            <a:endParaRPr lang="en-GB" dirty="0"/>
          </a:p>
          <a:p>
            <a:endParaRPr lang="en-GB" dirty="0"/>
          </a:p>
        </p:txBody>
      </p:sp>
      <p:pic>
        <p:nvPicPr>
          <p:cNvPr id="5" name="Audio 4">
            <a:hlinkClick r:id="" action="ppaction://media"/>
            <a:extLst>
              <a:ext uri="{FF2B5EF4-FFF2-40B4-BE49-F238E27FC236}">
                <a16:creationId xmlns:a16="http://schemas.microsoft.com/office/drawing/2014/main" id="{641699F1-F384-44DE-A9E3-86FC616FC8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3010475"/>
      </p:ext>
    </p:extLst>
  </p:cSld>
  <p:clrMapOvr>
    <a:masterClrMapping/>
  </p:clrMapOvr>
  <mc:AlternateContent xmlns:mc="http://schemas.openxmlformats.org/markup-compatibility/2006" xmlns:p14="http://schemas.microsoft.com/office/powerpoint/2010/main">
    <mc:Choice Requires="p14">
      <p:transition spd="slow" p14:dur="2000" advTm="26188"/>
    </mc:Choice>
    <mc:Fallback xmlns="">
      <p:transition spd="slow" advTm="2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36FF0288-1716-41F0-8E8C-7D737EDF0D0C}"/>
              </a:ext>
            </a:extLst>
          </p:cNvPr>
          <p:cNvSpPr>
            <a:spLocks noGrp="1"/>
          </p:cNvSpPr>
          <p:nvPr>
            <p:ph type="title"/>
          </p:nvPr>
        </p:nvSpPr>
        <p:spPr/>
        <p:txBody>
          <a:bodyPr/>
          <a:lstStyle/>
          <a:p>
            <a:r>
              <a:rPr lang="en-US" altLang="en-US" sz="3800" b="1">
                <a:latin typeface="Tahoma" panose="020B0604030504040204" pitchFamily="34" charset="0"/>
                <a:cs typeface="Tahoma" panose="020B0604030504040204" pitchFamily="34" charset="0"/>
              </a:rPr>
              <a:t>Post-Training Assessment</a:t>
            </a:r>
            <a:endParaRPr lang="en-CA" altLang="en-US" sz="3800" b="1">
              <a:latin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DA65B55-803F-416E-AA47-08FED1BB1E10}"/>
              </a:ext>
            </a:extLst>
          </p:cNvPr>
          <p:cNvSpPr>
            <a:spLocks noGrp="1"/>
          </p:cNvSpPr>
          <p:nvPr>
            <p:ph idx="1"/>
          </p:nvPr>
        </p:nvSpPr>
        <p:spPr>
          <a:xfrm>
            <a:off x="304800" y="2165350"/>
            <a:ext cx="8229600" cy="4389438"/>
          </a:xfrm>
        </p:spPr>
        <p:txBody>
          <a:bodyPr/>
          <a:lstStyle/>
          <a:p>
            <a:pPr>
              <a:defRPr/>
            </a:pPr>
            <a:r>
              <a:rPr lang="en-US" dirty="0">
                <a:latin typeface="+mj-lt"/>
              </a:rPr>
              <a:t>How will you use what you have learned in this session?</a:t>
            </a:r>
          </a:p>
          <a:p>
            <a:pPr>
              <a:defRPr/>
            </a:pPr>
            <a:endParaRPr lang="en-US" dirty="0">
              <a:latin typeface="+mj-lt"/>
            </a:endParaRPr>
          </a:p>
          <a:p>
            <a:pPr>
              <a:defRPr/>
            </a:pPr>
            <a:r>
              <a:rPr lang="en-US" dirty="0">
                <a:latin typeface="+mj-lt"/>
              </a:rPr>
              <a:t>What are the benefits of learning this knowledge and skills?</a:t>
            </a:r>
          </a:p>
        </p:txBody>
      </p:sp>
      <p:sp>
        <p:nvSpPr>
          <p:cNvPr id="5" name="TextBox 4">
            <a:extLst>
              <a:ext uri="{FF2B5EF4-FFF2-40B4-BE49-F238E27FC236}">
                <a16:creationId xmlns:a16="http://schemas.microsoft.com/office/drawing/2014/main" id="{F91DEC42-AC0C-41F5-98C8-83EB1022325A}"/>
              </a:ext>
            </a:extLst>
          </p:cNvPr>
          <p:cNvSpPr txBox="1"/>
          <p:nvPr/>
        </p:nvSpPr>
        <p:spPr>
          <a:xfrm>
            <a:off x="0" y="6350000"/>
            <a:ext cx="4643438" cy="246063"/>
          </a:xfrm>
          <a:prstGeom prst="rect">
            <a:avLst/>
          </a:prstGeom>
          <a:noFill/>
        </p:spPr>
        <p:txBody>
          <a:bodyPr>
            <a:spAutoFit/>
          </a:bodyPr>
          <a:lstStyle/>
          <a:p>
            <a:pPr>
              <a:defRPr/>
            </a:pPr>
            <a:r>
              <a:rPr lang="en-CA" sz="1000" dirty="0">
                <a:solidFill>
                  <a:schemeClr val="tx1">
                    <a:lumMod val="50000"/>
                    <a:lumOff val="50000"/>
                  </a:schemeClr>
                </a:solidFill>
              </a:rPr>
              <a:t>© 2020 Workplace Education Manitoba.  All Rights Reserved.</a:t>
            </a:r>
          </a:p>
        </p:txBody>
      </p:sp>
      <p:pic>
        <p:nvPicPr>
          <p:cNvPr id="2" name="Audio 1">
            <a:hlinkClick r:id="" action="ppaction://media"/>
            <a:extLst>
              <a:ext uri="{FF2B5EF4-FFF2-40B4-BE49-F238E27FC236}">
                <a16:creationId xmlns:a16="http://schemas.microsoft.com/office/drawing/2014/main" id="{6E43AF90-675D-484D-9E56-CAE3F7C3A8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0487654"/>
      </p:ext>
    </p:extLst>
  </p:cSld>
  <p:clrMapOvr>
    <a:masterClrMapping/>
  </p:clrMapOvr>
  <p:transition spd="slow" advTm="120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1562-0477-48BA-BA08-28825C3285C8}"/>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DCB4A025-5CE5-4CEA-ACA6-BA8781EA35C8}"/>
              </a:ext>
            </a:extLst>
          </p:cNvPr>
          <p:cNvSpPr>
            <a:spLocks noGrp="1"/>
          </p:cNvSpPr>
          <p:nvPr>
            <p:ph idx="1"/>
          </p:nvPr>
        </p:nvSpPr>
        <p:spPr>
          <a:xfrm>
            <a:off x="457076" y="2276872"/>
            <a:ext cx="8229600" cy="4165923"/>
          </a:xfrm>
        </p:spPr>
        <p:txBody>
          <a:bodyPr/>
          <a:lstStyle/>
          <a:p>
            <a:pPr marL="0" indent="0" algn="ctr">
              <a:buNone/>
            </a:pPr>
            <a:r>
              <a:rPr lang="en-US" dirty="0"/>
              <a:t> </a:t>
            </a:r>
            <a:r>
              <a:rPr lang="en-US" sz="2800" dirty="0"/>
              <a:t>“‎Hold yourself responsible for a higher standard than anybody else expects of you. Never excuse yourself. Never pity yourself. Be a hard master to yourself-and be lenient to everybody else.”</a:t>
            </a:r>
          </a:p>
          <a:p>
            <a:pPr marL="0" indent="0" algn="ctr">
              <a:buNone/>
            </a:pPr>
            <a:endParaRPr lang="en-US" dirty="0"/>
          </a:p>
          <a:p>
            <a:pPr marL="0" indent="0" algn="r">
              <a:buNone/>
            </a:pPr>
            <a:r>
              <a:rPr lang="en-US" sz="2200" b="1" dirty="0"/>
              <a:t>― Henry Ward Beecher</a:t>
            </a:r>
            <a:r>
              <a:rPr lang="en-US" sz="2200" dirty="0"/>
              <a:t> </a:t>
            </a:r>
            <a:endParaRPr lang="en-CA" sz="2200" dirty="0"/>
          </a:p>
        </p:txBody>
      </p:sp>
      <p:pic>
        <p:nvPicPr>
          <p:cNvPr id="4" name="Audio 3">
            <a:hlinkClick r:id="" action="ppaction://media"/>
            <a:extLst>
              <a:ext uri="{FF2B5EF4-FFF2-40B4-BE49-F238E27FC236}">
                <a16:creationId xmlns:a16="http://schemas.microsoft.com/office/drawing/2014/main" id="{B284F572-672F-4C72-9B93-28654D9BC9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263496"/>
      </p:ext>
    </p:extLst>
  </p:cSld>
  <p:clrMapOvr>
    <a:masterClrMapping/>
  </p:clrMapOvr>
  <mc:AlternateContent xmlns:mc="http://schemas.openxmlformats.org/markup-compatibility/2006" xmlns:p14="http://schemas.microsoft.com/office/powerpoint/2010/main">
    <mc:Choice Requires="p14">
      <p:transition spd="slow" p14:dur="2000" advTm="23099"/>
    </mc:Choice>
    <mc:Fallback xmlns="">
      <p:transition spd="slow" advTm="2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80BA416-BE97-4F13-A555-70A1DFC9DC50}"/>
              </a:ext>
            </a:extLst>
          </p:cNvPr>
          <p:cNvSpPr>
            <a:spLocks noGrp="1"/>
          </p:cNvSpPr>
          <p:nvPr>
            <p:ph type="title"/>
          </p:nvPr>
        </p:nvSpPr>
        <p:spPr>
          <a:xfrm>
            <a:off x="457200" y="457200"/>
            <a:ext cx="8229600" cy="1143000"/>
          </a:xfrm>
        </p:spPr>
        <p:txBody>
          <a:bodyPr/>
          <a:lstStyle/>
          <a:p>
            <a:pPr algn="ctr"/>
            <a:r>
              <a:rPr lang="en-CA" altLang="en-US" sz="3800" b="1" dirty="0">
                <a:latin typeface="Tahoma" panose="020B0604030504040204" pitchFamily="34" charset="0"/>
                <a:cs typeface="Tahoma" panose="020B0604030504040204" pitchFamily="34" charset="0"/>
              </a:rPr>
              <a:t>Check-in </a:t>
            </a:r>
          </a:p>
        </p:txBody>
      </p:sp>
      <p:sp>
        <p:nvSpPr>
          <p:cNvPr id="3" name="Content Placeholder 2">
            <a:extLst>
              <a:ext uri="{FF2B5EF4-FFF2-40B4-BE49-F238E27FC236}">
                <a16:creationId xmlns:a16="http://schemas.microsoft.com/office/drawing/2014/main" id="{42B96C1C-BB6C-462B-B8F5-1F40DBDBCB75}"/>
              </a:ext>
            </a:extLst>
          </p:cNvPr>
          <p:cNvSpPr>
            <a:spLocks noGrp="1"/>
          </p:cNvSpPr>
          <p:nvPr>
            <p:ph idx="1"/>
          </p:nvPr>
        </p:nvSpPr>
        <p:spPr>
          <a:xfrm>
            <a:off x="457200" y="1828800"/>
            <a:ext cx="8229600" cy="4389438"/>
          </a:xfrm>
        </p:spPr>
        <p:txBody>
          <a:bodyPr/>
          <a:lstStyle/>
          <a:p>
            <a:pPr>
              <a:defRPr/>
            </a:pPr>
            <a:r>
              <a:rPr lang="en-US" dirty="0">
                <a:latin typeface="+mj-lt"/>
              </a:rPr>
              <a:t>What is Responsibility?</a:t>
            </a:r>
          </a:p>
          <a:p>
            <a:pPr marL="457200" lvl="1" indent="0">
              <a:buNone/>
            </a:pPr>
            <a:endParaRPr lang="en-US" dirty="0"/>
          </a:p>
          <a:p>
            <a:pPr>
              <a:buFont typeface="Arial" panose="020B0604020202020204" pitchFamily="34" charset="0"/>
              <a:buChar char="•"/>
            </a:pPr>
            <a:r>
              <a:rPr lang="en-US" dirty="0"/>
              <a:t>What is the relationship between responsibility and excuses?</a:t>
            </a:r>
          </a:p>
          <a:p>
            <a:pPr marL="57150" indent="0">
              <a:buNone/>
            </a:pPr>
            <a:endParaRPr lang="en-US" dirty="0"/>
          </a:p>
          <a:p>
            <a:pPr>
              <a:buFont typeface="Arial" panose="020B0604020202020204" pitchFamily="34" charset="0"/>
              <a:buChar char="•"/>
            </a:pPr>
            <a:r>
              <a:rPr lang="en-US" dirty="0"/>
              <a:t>How can you be responsible in the workplace?</a:t>
            </a:r>
          </a:p>
          <a:p>
            <a:pPr marL="0" indent="0">
              <a:buNone/>
              <a:defRPr/>
            </a:pPr>
            <a:endParaRPr lang="en-CA" sz="2800" dirty="0">
              <a:latin typeface="+mj-lt"/>
            </a:endParaRPr>
          </a:p>
          <a:p>
            <a:pPr>
              <a:defRPr/>
            </a:pPr>
            <a:endParaRPr lang="en-CA" dirty="0"/>
          </a:p>
        </p:txBody>
      </p:sp>
      <p:sp>
        <p:nvSpPr>
          <p:cNvPr id="5" name="TextBox 4">
            <a:extLst>
              <a:ext uri="{FF2B5EF4-FFF2-40B4-BE49-F238E27FC236}">
                <a16:creationId xmlns:a16="http://schemas.microsoft.com/office/drawing/2014/main" id="{F874C12F-E85B-4D53-B566-F74631AB8125}"/>
              </a:ext>
            </a:extLst>
          </p:cNvPr>
          <p:cNvSpPr txBox="1"/>
          <p:nvPr/>
        </p:nvSpPr>
        <p:spPr>
          <a:xfrm>
            <a:off x="0" y="6350000"/>
            <a:ext cx="4643438" cy="246063"/>
          </a:xfrm>
          <a:prstGeom prst="rect">
            <a:avLst/>
          </a:prstGeom>
          <a:noFill/>
        </p:spPr>
        <p:txBody>
          <a:bodyPr>
            <a:spAutoFit/>
          </a:bodyPr>
          <a:lstStyle/>
          <a:p>
            <a:pPr>
              <a:defRPr/>
            </a:pPr>
            <a:r>
              <a:rPr lang="en-CA" sz="1000" dirty="0">
                <a:solidFill>
                  <a:schemeClr val="tx1">
                    <a:lumMod val="50000"/>
                    <a:lumOff val="50000"/>
                  </a:schemeClr>
                </a:solidFill>
              </a:rPr>
              <a:t>© 2020 Workplace Education Manitoba.  All Rights Reserved.</a:t>
            </a:r>
          </a:p>
        </p:txBody>
      </p:sp>
      <p:pic>
        <p:nvPicPr>
          <p:cNvPr id="2" name="Audio 1">
            <a:hlinkClick r:id="" action="ppaction://media"/>
            <a:extLst>
              <a:ext uri="{FF2B5EF4-FFF2-40B4-BE49-F238E27FC236}">
                <a16:creationId xmlns:a16="http://schemas.microsoft.com/office/drawing/2014/main" id="{E42B9486-0269-4067-B4CB-1334345AB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7964179"/>
      </p:ext>
    </p:extLst>
  </p:cSld>
  <p:clrMapOvr>
    <a:masterClrMapping/>
  </p:clrMapOvr>
  <p:transition spd="slow" advTm="322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E112-EA95-471D-9F54-8C27B71C6592}"/>
              </a:ext>
            </a:extLst>
          </p:cNvPr>
          <p:cNvSpPr>
            <a:spLocks noGrp="1"/>
          </p:cNvSpPr>
          <p:nvPr>
            <p:ph type="title"/>
          </p:nvPr>
        </p:nvSpPr>
        <p:spPr>
          <a:xfrm>
            <a:off x="457200" y="457200"/>
            <a:ext cx="8229600" cy="1143000"/>
          </a:xfrm>
        </p:spPr>
        <p:txBody>
          <a:bodyPr/>
          <a:lstStyle/>
          <a:p>
            <a:r>
              <a:rPr lang="en-US" dirty="0"/>
              <a:t>Learning Objectives</a:t>
            </a:r>
            <a:endParaRPr lang="en-CA" dirty="0"/>
          </a:p>
        </p:txBody>
      </p:sp>
      <p:sp>
        <p:nvSpPr>
          <p:cNvPr id="3" name="Content Placeholder 2">
            <a:extLst>
              <a:ext uri="{FF2B5EF4-FFF2-40B4-BE49-F238E27FC236}">
                <a16:creationId xmlns:a16="http://schemas.microsoft.com/office/drawing/2014/main" id="{FA9C41C1-C8B0-4B4F-B2B4-CB27BEDEC9C3}"/>
              </a:ext>
            </a:extLst>
          </p:cNvPr>
          <p:cNvSpPr>
            <a:spLocks noGrp="1"/>
          </p:cNvSpPr>
          <p:nvPr>
            <p:ph idx="1"/>
          </p:nvPr>
        </p:nvSpPr>
        <p:spPr/>
        <p:txBody>
          <a:bodyPr/>
          <a:lstStyle/>
          <a:p>
            <a:pPr lvl="0"/>
            <a:r>
              <a:rPr lang="en-US" dirty="0"/>
              <a:t>Acquire of clear understanding of Responsibility and why it is important in the workplace</a:t>
            </a:r>
            <a:endParaRPr lang="en-CA" dirty="0"/>
          </a:p>
          <a:p>
            <a:pPr lvl="0"/>
            <a:r>
              <a:rPr lang="en-CA" dirty="0"/>
              <a:t>Demonstrate responsible behaviours at work and the impacts if people are not responsible</a:t>
            </a:r>
          </a:p>
          <a:p>
            <a:pPr lvl="0"/>
            <a:r>
              <a:rPr lang="en-CA" dirty="0"/>
              <a:t>Practice reacting to specific workplace situations where a high level of responsibility is required </a:t>
            </a:r>
          </a:p>
          <a:p>
            <a:endParaRPr lang="en-CA" dirty="0"/>
          </a:p>
        </p:txBody>
      </p:sp>
      <p:pic>
        <p:nvPicPr>
          <p:cNvPr id="4" name="Audio 3">
            <a:hlinkClick r:id="" action="ppaction://media"/>
            <a:extLst>
              <a:ext uri="{FF2B5EF4-FFF2-40B4-BE49-F238E27FC236}">
                <a16:creationId xmlns:a16="http://schemas.microsoft.com/office/drawing/2014/main" id="{90446A40-FC08-41A5-BDA6-D9EFB19B3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041640"/>
      </p:ext>
    </p:extLst>
  </p:cSld>
  <p:clrMapOvr>
    <a:masterClrMapping/>
  </p:clrMapOvr>
  <mc:AlternateContent xmlns:mc="http://schemas.openxmlformats.org/markup-compatibility/2006" xmlns:p14="http://schemas.microsoft.com/office/powerpoint/2010/main">
    <mc:Choice Requires="p14">
      <p:transition spd="slow" p14:dur="2000" advTm="30213"/>
    </mc:Choice>
    <mc:Fallback xmlns="">
      <p:transition spd="slow" advTm="30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E3C1-1286-4E65-9B5B-49FB7312B14C}"/>
              </a:ext>
            </a:extLst>
          </p:cNvPr>
          <p:cNvSpPr>
            <a:spLocks noGrp="1"/>
          </p:cNvSpPr>
          <p:nvPr>
            <p:ph type="title"/>
          </p:nvPr>
        </p:nvSpPr>
        <p:spPr>
          <a:xfrm>
            <a:off x="457200" y="457200"/>
            <a:ext cx="8229600" cy="1143000"/>
          </a:xfrm>
        </p:spPr>
        <p:txBody>
          <a:bodyPr/>
          <a:lstStyle/>
          <a:p>
            <a:r>
              <a:rPr lang="en-CA" dirty="0"/>
              <a:t>Definition of Responsibility</a:t>
            </a:r>
          </a:p>
        </p:txBody>
      </p:sp>
      <p:sp>
        <p:nvSpPr>
          <p:cNvPr id="3" name="Content Placeholder 2">
            <a:extLst>
              <a:ext uri="{FF2B5EF4-FFF2-40B4-BE49-F238E27FC236}">
                <a16:creationId xmlns:a16="http://schemas.microsoft.com/office/drawing/2014/main" id="{2EB084AB-9B46-4F43-875A-61FB4F012C0F}"/>
              </a:ext>
            </a:extLst>
          </p:cNvPr>
          <p:cNvSpPr>
            <a:spLocks noGrp="1"/>
          </p:cNvSpPr>
          <p:nvPr>
            <p:ph idx="1"/>
          </p:nvPr>
        </p:nvSpPr>
        <p:spPr>
          <a:xfrm>
            <a:off x="457200" y="1600200"/>
            <a:ext cx="8229600" cy="1595313"/>
          </a:xfrm>
        </p:spPr>
        <p:txBody>
          <a:bodyPr/>
          <a:lstStyle/>
          <a:p>
            <a:endParaRPr lang="en-CA" dirty="0"/>
          </a:p>
          <a:p>
            <a:pPr marL="0" indent="0">
              <a:buNone/>
            </a:pPr>
            <a:endParaRPr lang="en-CA" dirty="0"/>
          </a:p>
        </p:txBody>
      </p:sp>
      <p:sp>
        <p:nvSpPr>
          <p:cNvPr id="5" name="TextBox 4">
            <a:extLst>
              <a:ext uri="{FF2B5EF4-FFF2-40B4-BE49-F238E27FC236}">
                <a16:creationId xmlns:a16="http://schemas.microsoft.com/office/drawing/2014/main" id="{50B2E802-5D29-4C5D-A168-B27821431E5B}"/>
              </a:ext>
            </a:extLst>
          </p:cNvPr>
          <p:cNvSpPr txBox="1"/>
          <p:nvPr/>
        </p:nvSpPr>
        <p:spPr>
          <a:xfrm>
            <a:off x="354360" y="1861995"/>
            <a:ext cx="8435280" cy="3046988"/>
          </a:xfrm>
          <a:prstGeom prst="rect">
            <a:avLst/>
          </a:prstGeom>
          <a:noFill/>
        </p:spPr>
        <p:txBody>
          <a:bodyPr wrap="square" rtlCol="0">
            <a:spAutoFit/>
          </a:bodyPr>
          <a:lstStyle/>
          <a:p>
            <a:pPr marL="0" lvl="1" indent="0">
              <a:buNone/>
            </a:pPr>
            <a:endParaRPr lang="en-US" dirty="0"/>
          </a:p>
          <a:p>
            <a:pPr marL="400050" lvl="1" indent="0">
              <a:buNone/>
            </a:pPr>
            <a:r>
              <a:rPr lang="en-US" sz="2900" dirty="0"/>
              <a:t>The state or fact of being responsible, answerable, or accountable for something within one's power, control, or management.</a:t>
            </a:r>
          </a:p>
          <a:p>
            <a:pPr algn="l"/>
            <a:r>
              <a:rPr lang="en-CA" sz="2000" b="0" dirty="0">
                <a:latin typeface="+mj-lt"/>
              </a:rPr>
              <a:t> </a:t>
            </a:r>
          </a:p>
          <a:p>
            <a:pPr algn="l"/>
            <a:r>
              <a:rPr lang="en-CA" sz="2000" b="0" dirty="0">
                <a:latin typeface="+mj-lt"/>
              </a:rPr>
              <a:t>     </a:t>
            </a:r>
            <a:endParaRPr lang="en-CA" sz="2000" dirty="0">
              <a:latin typeface="+mj-lt"/>
            </a:endParaRPr>
          </a:p>
        </p:txBody>
      </p:sp>
      <p:pic>
        <p:nvPicPr>
          <p:cNvPr id="4" name="Audio 3">
            <a:hlinkClick r:id="" action="ppaction://media"/>
            <a:extLst>
              <a:ext uri="{FF2B5EF4-FFF2-40B4-BE49-F238E27FC236}">
                <a16:creationId xmlns:a16="http://schemas.microsoft.com/office/drawing/2014/main" id="{589FAC8C-C9B5-45DD-9DB7-6845F4EA8CA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58592777"/>
      </p:ext>
    </p:extLst>
  </p:cSld>
  <p:clrMapOvr>
    <a:masterClrMapping/>
  </p:clrMapOvr>
  <mc:AlternateContent xmlns:mc="http://schemas.openxmlformats.org/markup-compatibility/2006" xmlns:p14="http://schemas.microsoft.com/office/powerpoint/2010/main">
    <mc:Choice Requires="p14">
      <p:transition spd="slow" p14:dur="2000" advTm="23340"/>
    </mc:Choice>
    <mc:Fallback xmlns="">
      <p:transition spd="slow" advTm="2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38E7-F281-40CF-B6D3-CC45FD9599CA}"/>
              </a:ext>
            </a:extLst>
          </p:cNvPr>
          <p:cNvSpPr>
            <a:spLocks noGrp="1"/>
          </p:cNvSpPr>
          <p:nvPr>
            <p:ph type="title"/>
          </p:nvPr>
        </p:nvSpPr>
        <p:spPr>
          <a:xfrm>
            <a:off x="457200" y="457200"/>
            <a:ext cx="8229600" cy="1143000"/>
          </a:xfrm>
        </p:spPr>
        <p:txBody>
          <a:bodyPr/>
          <a:lstStyle/>
          <a:p>
            <a:r>
              <a:rPr lang="en-US" dirty="0"/>
              <a:t>Video </a:t>
            </a:r>
            <a:endParaRPr lang="en-CA" dirty="0"/>
          </a:p>
        </p:txBody>
      </p:sp>
      <p:sp>
        <p:nvSpPr>
          <p:cNvPr id="3" name="Content Placeholder 2">
            <a:extLst>
              <a:ext uri="{FF2B5EF4-FFF2-40B4-BE49-F238E27FC236}">
                <a16:creationId xmlns:a16="http://schemas.microsoft.com/office/drawing/2014/main" id="{099D90DC-9C79-4D02-8FC4-6019602E70F9}"/>
              </a:ext>
            </a:extLst>
          </p:cNvPr>
          <p:cNvSpPr>
            <a:spLocks noGrp="1"/>
          </p:cNvSpPr>
          <p:nvPr>
            <p:ph idx="1"/>
          </p:nvPr>
        </p:nvSpPr>
        <p:spPr/>
        <p:txBody>
          <a:bodyPr/>
          <a:lstStyle/>
          <a:p>
            <a:r>
              <a:rPr lang="en-CA" dirty="0">
                <a:hlinkClick r:id="rId6"/>
              </a:rPr>
              <a:t>https://www.youtube.com/watch?v=Mv2D8KEbXPk</a:t>
            </a:r>
            <a:endParaRPr lang="en-CA" dirty="0"/>
          </a:p>
          <a:p>
            <a:endParaRPr lang="en-CA" dirty="0"/>
          </a:p>
          <a:p>
            <a:endParaRPr lang="en-CA" dirty="0"/>
          </a:p>
          <a:p>
            <a:endParaRPr lang="en-CA" dirty="0"/>
          </a:p>
          <a:p>
            <a:endParaRPr lang="en-CA" dirty="0"/>
          </a:p>
          <a:p>
            <a:r>
              <a:rPr lang="en-CA" dirty="0"/>
              <a:t>What are your initial thoughts about the video? What are your thoughts about the people stuck on the escalator?</a:t>
            </a:r>
          </a:p>
          <a:p>
            <a:endParaRPr lang="en-CA" dirty="0"/>
          </a:p>
        </p:txBody>
      </p:sp>
      <p:pic>
        <p:nvPicPr>
          <p:cNvPr id="4" name="Picture 3">
            <a:extLst>
              <a:ext uri="{FF2B5EF4-FFF2-40B4-BE49-F238E27FC236}">
                <a16:creationId xmlns:a16="http://schemas.microsoft.com/office/drawing/2014/main" id="{2A20905A-5986-4674-A876-31BBDDB9D9DB}"/>
              </a:ext>
            </a:extLst>
          </p:cNvPr>
          <p:cNvPicPr>
            <a:picLocks noChangeAspect="1"/>
          </p:cNvPicPr>
          <p:nvPr/>
        </p:nvPicPr>
        <p:blipFill>
          <a:blip r:embed="rId7"/>
          <a:stretch>
            <a:fillRect/>
          </a:stretch>
        </p:blipFill>
        <p:spPr>
          <a:xfrm>
            <a:off x="4283968" y="2420889"/>
            <a:ext cx="3510455" cy="2304256"/>
          </a:xfrm>
          <a:prstGeom prst="rect">
            <a:avLst/>
          </a:prstGeom>
        </p:spPr>
      </p:pic>
      <p:pic>
        <p:nvPicPr>
          <p:cNvPr id="6" name="Audio 5">
            <a:hlinkClick r:id="" action="ppaction://media"/>
            <a:extLst>
              <a:ext uri="{FF2B5EF4-FFF2-40B4-BE49-F238E27FC236}">
                <a16:creationId xmlns:a16="http://schemas.microsoft.com/office/drawing/2014/main" id="{E0019A34-25AF-4D95-90A9-DC43333E5CE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54379875"/>
      </p:ext>
    </p:extLst>
  </p:cSld>
  <p:clrMapOvr>
    <a:masterClrMapping/>
  </p:clrMapOvr>
  <mc:AlternateContent xmlns:mc="http://schemas.openxmlformats.org/markup-compatibility/2006" xmlns:p14="http://schemas.microsoft.com/office/powerpoint/2010/main">
    <mc:Choice Requires="p14">
      <p:transition spd="slow" p14:dur="2000" advTm="22736"/>
    </mc:Choice>
    <mc:Fallback xmlns="">
      <p:transition spd="slow" advTm="2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AC1B-4492-40E9-BC8B-F78E06C7DF49}"/>
              </a:ext>
            </a:extLst>
          </p:cNvPr>
          <p:cNvSpPr>
            <a:spLocks noGrp="1"/>
          </p:cNvSpPr>
          <p:nvPr>
            <p:ph type="title"/>
          </p:nvPr>
        </p:nvSpPr>
        <p:spPr>
          <a:xfrm>
            <a:off x="457200" y="476672"/>
            <a:ext cx="8229600" cy="1143000"/>
          </a:xfrm>
        </p:spPr>
        <p:txBody>
          <a:bodyPr/>
          <a:lstStyle/>
          <a:p>
            <a:r>
              <a:rPr lang="en-US" dirty="0"/>
              <a:t>Which are Elements of Responsibility?</a:t>
            </a:r>
            <a:endParaRPr lang="en-CA" dirty="0"/>
          </a:p>
        </p:txBody>
      </p:sp>
      <p:graphicFrame>
        <p:nvGraphicFramePr>
          <p:cNvPr id="8" name="Table 8">
            <a:extLst>
              <a:ext uri="{FF2B5EF4-FFF2-40B4-BE49-F238E27FC236}">
                <a16:creationId xmlns:a16="http://schemas.microsoft.com/office/drawing/2014/main" id="{44921621-9DCF-4863-9B1A-3D5DEC24595D}"/>
              </a:ext>
            </a:extLst>
          </p:cNvPr>
          <p:cNvGraphicFramePr>
            <a:graphicFrameLocks noGrp="1"/>
          </p:cNvGraphicFramePr>
          <p:nvPr>
            <p:ph idx="1"/>
            <p:extLst>
              <p:ext uri="{D42A27DB-BD31-4B8C-83A1-F6EECF244321}">
                <p14:modId xmlns:p14="http://schemas.microsoft.com/office/powerpoint/2010/main" val="3786043815"/>
              </p:ext>
            </p:extLst>
          </p:nvPr>
        </p:nvGraphicFramePr>
        <p:xfrm>
          <a:off x="457200" y="2492896"/>
          <a:ext cx="8229600" cy="3312369"/>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473774994"/>
                    </a:ext>
                  </a:extLst>
                </a:gridCol>
                <a:gridCol w="2743200">
                  <a:extLst>
                    <a:ext uri="{9D8B030D-6E8A-4147-A177-3AD203B41FA5}">
                      <a16:colId xmlns:a16="http://schemas.microsoft.com/office/drawing/2014/main" val="3383482170"/>
                    </a:ext>
                  </a:extLst>
                </a:gridCol>
                <a:gridCol w="2743200">
                  <a:extLst>
                    <a:ext uri="{9D8B030D-6E8A-4147-A177-3AD203B41FA5}">
                      <a16:colId xmlns:a16="http://schemas.microsoft.com/office/drawing/2014/main" val="3937138925"/>
                    </a:ext>
                  </a:extLst>
                </a:gridCol>
              </a:tblGrid>
              <a:tr h="1104123">
                <a:tc>
                  <a:txBody>
                    <a:bodyPr/>
                    <a:lstStyle/>
                    <a:p>
                      <a:r>
                        <a:rPr lang="en-US" b="0" dirty="0">
                          <a:solidFill>
                            <a:schemeClr val="tx1"/>
                          </a:solidFill>
                        </a:rPr>
                        <a:t>Being dependable</a:t>
                      </a:r>
                      <a:endParaRPr lang="en-CA" b="0" dirty="0">
                        <a:solidFill>
                          <a:schemeClr val="tx1"/>
                        </a:solidFill>
                      </a:endParaRPr>
                    </a:p>
                  </a:txBody>
                  <a:tcPr/>
                </a:tc>
                <a:tc>
                  <a:txBody>
                    <a:bodyPr/>
                    <a:lstStyle/>
                    <a:p>
                      <a:r>
                        <a:rPr lang="en-US" b="0" dirty="0">
                          <a:solidFill>
                            <a:schemeClr val="tx1"/>
                          </a:solidFill>
                        </a:rPr>
                        <a:t>Keeping promises</a:t>
                      </a:r>
                      <a:endParaRPr lang="en-CA" b="0" dirty="0">
                        <a:solidFill>
                          <a:schemeClr val="tx1"/>
                        </a:solidFill>
                      </a:endParaRPr>
                    </a:p>
                  </a:txBody>
                  <a:tcPr/>
                </a:tc>
                <a:tc>
                  <a:txBody>
                    <a:bodyPr/>
                    <a:lstStyle/>
                    <a:p>
                      <a:r>
                        <a:rPr lang="en-US" b="0" dirty="0">
                          <a:solidFill>
                            <a:schemeClr val="tx1"/>
                          </a:solidFill>
                        </a:rPr>
                        <a:t>Accepting the consequences for choices</a:t>
                      </a:r>
                      <a:endParaRPr lang="en-CA" b="0" dirty="0">
                        <a:solidFill>
                          <a:schemeClr val="tx1"/>
                        </a:solidFill>
                      </a:endParaRPr>
                    </a:p>
                  </a:txBody>
                  <a:tcPr/>
                </a:tc>
                <a:extLst>
                  <a:ext uri="{0D108BD9-81ED-4DB2-BD59-A6C34878D82A}">
                    <a16:rowId xmlns:a16="http://schemas.microsoft.com/office/drawing/2014/main" val="991595314"/>
                  </a:ext>
                </a:extLst>
              </a:tr>
              <a:tr h="1104123">
                <a:tc>
                  <a:txBody>
                    <a:bodyPr/>
                    <a:lstStyle/>
                    <a:p>
                      <a:r>
                        <a:rPr lang="en-US" dirty="0"/>
                        <a:t>Developing one’s potential</a:t>
                      </a:r>
                      <a:endParaRPr lang="en-CA" dirty="0"/>
                    </a:p>
                  </a:txBody>
                  <a:tcPr/>
                </a:tc>
                <a:tc>
                  <a:txBody>
                    <a:bodyPr/>
                    <a:lstStyle/>
                    <a:p>
                      <a:r>
                        <a:rPr lang="en-US" dirty="0"/>
                        <a:t>Make excuses for one’s actions (or inactions)</a:t>
                      </a:r>
                      <a:endParaRPr lang="en-CA" dirty="0"/>
                    </a:p>
                  </a:txBody>
                  <a:tcPr/>
                </a:tc>
                <a:tc>
                  <a:txBody>
                    <a:bodyPr/>
                    <a:lstStyle/>
                    <a:p>
                      <a:r>
                        <a:rPr lang="en-US" dirty="0"/>
                        <a:t>Blaming others</a:t>
                      </a:r>
                      <a:endParaRPr lang="en-CA" dirty="0"/>
                    </a:p>
                  </a:txBody>
                  <a:tcPr/>
                </a:tc>
                <a:extLst>
                  <a:ext uri="{0D108BD9-81ED-4DB2-BD59-A6C34878D82A}">
                    <a16:rowId xmlns:a16="http://schemas.microsoft.com/office/drawing/2014/main" val="540501782"/>
                  </a:ext>
                </a:extLst>
              </a:tr>
              <a:tr h="1104123">
                <a:tc>
                  <a:txBody>
                    <a:bodyPr/>
                    <a:lstStyle/>
                    <a:p>
                      <a:r>
                        <a:rPr lang="en-US" dirty="0"/>
                        <a:t>Using good judgment before taking action</a:t>
                      </a:r>
                      <a:endParaRPr lang="en-CA" dirty="0"/>
                    </a:p>
                  </a:txBody>
                  <a:tcPr/>
                </a:tc>
                <a:tc>
                  <a:txBody>
                    <a:bodyPr/>
                    <a:lstStyle/>
                    <a:p>
                      <a:r>
                        <a:rPr lang="en-US" dirty="0"/>
                        <a:t>Taking charge of one’s life</a:t>
                      </a:r>
                      <a:endParaRPr lang="en-CA" dirty="0"/>
                    </a:p>
                  </a:txBody>
                  <a:tcPr/>
                </a:tc>
                <a:tc>
                  <a:txBody>
                    <a:bodyPr/>
                    <a:lstStyle/>
                    <a:p>
                      <a:r>
                        <a:rPr lang="en-US" dirty="0"/>
                        <a:t>Setting goals</a:t>
                      </a:r>
                      <a:endParaRPr lang="en-CA" dirty="0"/>
                    </a:p>
                  </a:txBody>
                  <a:tcPr/>
                </a:tc>
                <a:extLst>
                  <a:ext uri="{0D108BD9-81ED-4DB2-BD59-A6C34878D82A}">
                    <a16:rowId xmlns:a16="http://schemas.microsoft.com/office/drawing/2014/main" val="892238690"/>
                  </a:ext>
                </a:extLst>
              </a:tr>
            </a:tbl>
          </a:graphicData>
        </a:graphic>
      </p:graphicFrame>
      <p:pic>
        <p:nvPicPr>
          <p:cNvPr id="3" name="Audio 2">
            <a:hlinkClick r:id="" action="ppaction://media"/>
            <a:extLst>
              <a:ext uri="{FF2B5EF4-FFF2-40B4-BE49-F238E27FC236}">
                <a16:creationId xmlns:a16="http://schemas.microsoft.com/office/drawing/2014/main" id="{B9BF4E95-F175-4DAF-9863-99118BD7A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1526410"/>
      </p:ext>
    </p:extLst>
  </p:cSld>
  <p:clrMapOvr>
    <a:masterClrMapping/>
  </p:clrMapOvr>
  <mc:AlternateContent xmlns:mc="http://schemas.openxmlformats.org/markup-compatibility/2006" xmlns:p14="http://schemas.microsoft.com/office/powerpoint/2010/main">
    <mc:Choice Requires="p14">
      <p:transition spd="slow" p14:dur="2000" advTm="23271"/>
    </mc:Choice>
    <mc:Fallback xmlns="">
      <p:transition spd="slow" advTm="2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AC1B-4492-40E9-BC8B-F78E06C7DF49}"/>
              </a:ext>
            </a:extLst>
          </p:cNvPr>
          <p:cNvSpPr>
            <a:spLocks noGrp="1"/>
          </p:cNvSpPr>
          <p:nvPr>
            <p:ph type="title"/>
          </p:nvPr>
        </p:nvSpPr>
        <p:spPr/>
        <p:txBody>
          <a:bodyPr/>
          <a:lstStyle/>
          <a:p>
            <a:r>
              <a:rPr lang="en-US" dirty="0"/>
              <a:t>Which are Elements of Responsibility?</a:t>
            </a:r>
            <a:endParaRPr lang="en-CA" dirty="0"/>
          </a:p>
        </p:txBody>
      </p:sp>
      <p:sp>
        <p:nvSpPr>
          <p:cNvPr id="4" name="Content Placeholder 3">
            <a:extLst>
              <a:ext uri="{FF2B5EF4-FFF2-40B4-BE49-F238E27FC236}">
                <a16:creationId xmlns:a16="http://schemas.microsoft.com/office/drawing/2014/main" id="{032E1B2D-D603-40DA-ACC3-F07F214E9E90}"/>
              </a:ext>
            </a:extLst>
          </p:cNvPr>
          <p:cNvSpPr>
            <a:spLocks noGrp="1"/>
          </p:cNvSpPr>
          <p:nvPr>
            <p:ph idx="1"/>
          </p:nvPr>
        </p:nvSpPr>
        <p:spPr>
          <a:xfrm>
            <a:off x="487723" y="2060848"/>
            <a:ext cx="8229600" cy="4353347"/>
          </a:xfrm>
        </p:spPr>
        <p:txBody>
          <a:bodyPr/>
          <a:lstStyle/>
          <a:p>
            <a:pPr marL="0" indent="0">
              <a:buNone/>
            </a:pPr>
            <a:r>
              <a:rPr lang="en-US" dirty="0">
                <a:solidFill>
                  <a:srgbClr val="C00000"/>
                </a:solidFill>
              </a:rPr>
              <a:t>ANSWERS:</a:t>
            </a:r>
          </a:p>
          <a:p>
            <a:r>
              <a:rPr lang="en-CA" sz="2800" dirty="0"/>
              <a:t>Being dependable</a:t>
            </a:r>
          </a:p>
          <a:p>
            <a:r>
              <a:rPr lang="en-CA" sz="2800" dirty="0"/>
              <a:t>Keeping promises</a:t>
            </a:r>
          </a:p>
          <a:p>
            <a:r>
              <a:rPr lang="en-CA" sz="2800" dirty="0"/>
              <a:t>Accepting the consequences for choices</a:t>
            </a:r>
          </a:p>
          <a:p>
            <a:r>
              <a:rPr lang="en-CA" sz="2800" dirty="0"/>
              <a:t>Developing one’s potential</a:t>
            </a:r>
          </a:p>
          <a:p>
            <a:r>
              <a:rPr lang="en-CA" sz="2800" dirty="0"/>
              <a:t>Using good judgment before taking action</a:t>
            </a:r>
          </a:p>
          <a:p>
            <a:r>
              <a:rPr lang="en-CA" sz="2800" dirty="0"/>
              <a:t>Taking charge of one’s life</a:t>
            </a:r>
          </a:p>
          <a:p>
            <a:r>
              <a:rPr lang="en-CA" sz="2800" dirty="0"/>
              <a:t>Setting goals</a:t>
            </a:r>
          </a:p>
          <a:p>
            <a:endParaRPr lang="en-CA" dirty="0"/>
          </a:p>
          <a:p>
            <a:endParaRPr lang="en-CA" dirty="0"/>
          </a:p>
          <a:p>
            <a:endParaRPr lang="en-CA" dirty="0"/>
          </a:p>
        </p:txBody>
      </p:sp>
      <p:pic>
        <p:nvPicPr>
          <p:cNvPr id="3" name="Audio 2">
            <a:hlinkClick r:id="" action="ppaction://media"/>
            <a:extLst>
              <a:ext uri="{FF2B5EF4-FFF2-40B4-BE49-F238E27FC236}">
                <a16:creationId xmlns:a16="http://schemas.microsoft.com/office/drawing/2014/main" id="{BC95C16A-0BC3-4A51-B608-3E82DA0E3D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810661"/>
      </p:ext>
    </p:extLst>
  </p:cSld>
  <p:clrMapOvr>
    <a:masterClrMapping/>
  </p:clrMapOvr>
  <mc:AlternateContent xmlns:mc="http://schemas.openxmlformats.org/markup-compatibility/2006" xmlns:p14="http://schemas.microsoft.com/office/powerpoint/2010/main">
    <mc:Choice Requires="p14">
      <p:transition spd="slow" p14:dur="2000" advTm="40059"/>
    </mc:Choice>
    <mc:Fallback xmlns="">
      <p:transition spd="slow" advTm="4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1.4|14.8"/>
</p:tagLst>
</file>

<file path=ppt/tags/tag2.xml><?xml version="1.0" encoding="utf-8"?>
<p:tagLst xmlns:a="http://schemas.openxmlformats.org/drawingml/2006/main" xmlns:r="http://schemas.openxmlformats.org/officeDocument/2006/relationships" xmlns:p="http://schemas.openxmlformats.org/presentationml/2006/main">
  <p:tag name="TIMING" val="|11.3"/>
</p:tagLst>
</file>

<file path=ppt/tags/tag3.xml><?xml version="1.0" encoding="utf-8"?>
<p:tagLst xmlns:a="http://schemas.openxmlformats.org/drawingml/2006/main" xmlns:r="http://schemas.openxmlformats.org/officeDocument/2006/relationships" xmlns:p="http://schemas.openxmlformats.org/presentationml/2006/main">
  <p:tag name="TIMING" val="|32.1|11.2|13.9"/>
</p:tagLst>
</file>

<file path=ppt/tags/tag4.xml><?xml version="1.0" encoding="utf-8"?>
<p:tagLst xmlns:a="http://schemas.openxmlformats.org/drawingml/2006/main" xmlns:r="http://schemas.openxmlformats.org/officeDocument/2006/relationships" xmlns:p="http://schemas.openxmlformats.org/presentationml/2006/main">
  <p:tag name="TIMING" val="|8.4|2.3|3.9|4.6|4.4|1.4|4.5|2.9|5.9|3|3.5|4.7|1.6"/>
</p:tagLst>
</file>

<file path=ppt/tags/tag5.xml><?xml version="1.0" encoding="utf-8"?>
<p:tagLst xmlns:a="http://schemas.openxmlformats.org/drawingml/2006/main" xmlns:r="http://schemas.openxmlformats.org/officeDocument/2006/relationships" xmlns:p="http://schemas.openxmlformats.org/presentationml/2006/main">
  <p:tag name="TIMING" val="|1|0.9|1.1"/>
</p:tagLst>
</file>

<file path=ppt/tags/tag6.xml><?xml version="1.0" encoding="utf-8"?>
<p:tagLst xmlns:a="http://schemas.openxmlformats.org/drawingml/2006/main" xmlns:r="http://schemas.openxmlformats.org/officeDocument/2006/relationships" xmlns:p="http://schemas.openxmlformats.org/presentationml/2006/main">
  <p:tag name="TIMING" val="|0.8|1.2|0.9"/>
</p:tagLst>
</file>

<file path=ppt/tags/tag7.xml><?xml version="1.0" encoding="utf-8"?>
<p:tagLst xmlns:a="http://schemas.openxmlformats.org/drawingml/2006/main" xmlns:r="http://schemas.openxmlformats.org/officeDocument/2006/relationships" xmlns:p="http://schemas.openxmlformats.org/presentationml/2006/main">
  <p:tag name="TIMING" val="|10.1|1.2|2.5|5.5|0.6|1.3|0.8|5.7|0.5|23.9|20.3|0.9|1.1|0.7|0.8|6.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3600" b="1" i="0" u="none" strike="noStrike" cap="none" normalizeH="0" baseline="0" smtClean="0">
            <a:ln>
              <a:noFill/>
            </a:ln>
            <a:solidFill>
              <a:schemeClr val="tx2"/>
            </a:solidFill>
            <a:effectLst/>
            <a:latin typeface="Comic Sans MS" pitchFamily="66"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3600" b="1" i="0" u="none" strike="noStrike" cap="none" normalizeH="0" baseline="0" smtClean="0">
            <a:ln>
              <a:noFill/>
            </a:ln>
            <a:solidFill>
              <a:schemeClr val="tx2"/>
            </a:solidFill>
            <a:effectLst/>
            <a:latin typeface="Comic Sans MS" pitchFamily="66" charset="0"/>
            <a:cs typeface="Arial" charset="0"/>
          </a:defRPr>
        </a:defPPr>
      </a:lstStyle>
    </a:lnDef>
    <a:txDef>
      <a:spPr>
        <a:noFill/>
      </a:spPr>
      <a:bodyPr wrap="square" rtlCol="0">
        <a:spAutoFit/>
      </a:bodyPr>
      <a:lstStyle>
        <a:defPPr algn="l">
          <a:defRPr sz="1600" b="0" dirty="0">
            <a:latin typeface="Arial "/>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88480</TotalTime>
  <Words>2959</Words>
  <Application>Microsoft Office PowerPoint</Application>
  <PresentationFormat>On-screen Show (4:3)</PresentationFormat>
  <Paragraphs>274</Paragraphs>
  <Slides>36</Slides>
  <Notes>36</Notes>
  <HiddenSlides>0</HiddenSlides>
  <MMClips>36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 </vt:lpstr>
      <vt:lpstr>Arial  </vt:lpstr>
      <vt:lpstr>Ariel</vt:lpstr>
      <vt:lpstr>Calibri</vt:lpstr>
      <vt:lpstr>Comic Sans MS</vt:lpstr>
      <vt:lpstr>Tahoma</vt:lpstr>
      <vt:lpstr>Times</vt:lpstr>
      <vt:lpstr>Times New Roman</vt:lpstr>
      <vt:lpstr>Default Design</vt:lpstr>
      <vt:lpstr>  Resilience, Responsibility and Respect in the Workplace </vt:lpstr>
      <vt:lpstr>Vision: Our vision is that all Manitobans have access to the Essential Skills knowledge and training required to determine and pursue their goals related to learning, the workplace and life. </vt:lpstr>
      <vt:lpstr> Module 3</vt:lpstr>
      <vt:lpstr>Check-in </vt:lpstr>
      <vt:lpstr>Learning Objectives</vt:lpstr>
      <vt:lpstr>Definition of Responsibility</vt:lpstr>
      <vt:lpstr>Video </vt:lpstr>
      <vt:lpstr>Which are Elements of Responsibility?</vt:lpstr>
      <vt:lpstr>Which are Elements of Responsibility?</vt:lpstr>
      <vt:lpstr>PowerPoint Presentation</vt:lpstr>
      <vt:lpstr>PowerPoint Presentation</vt:lpstr>
      <vt:lpstr>PowerPoint Presentation</vt:lpstr>
      <vt:lpstr>Video</vt:lpstr>
      <vt:lpstr>Worksheet #1</vt:lpstr>
      <vt:lpstr>Worksheet #1</vt:lpstr>
      <vt:lpstr>What are we responsible for in the workplace?  Some examples: - being on time - getting our tasks completed - admitting to mistakes and learning from them - communicating to our co-workers and supervisors - practising safe work  - respecting others  - maintaining cleanliness   </vt:lpstr>
      <vt:lpstr>PowerPoint Presentation</vt:lpstr>
      <vt:lpstr>PowerPoint Presentation</vt:lpstr>
      <vt:lpstr>Accepting Blame</vt:lpstr>
      <vt:lpstr>Worksheet #2</vt:lpstr>
      <vt:lpstr>Revisiting the Case Studies</vt:lpstr>
      <vt:lpstr>PowerPoint Presentation</vt:lpstr>
      <vt:lpstr>Worksheet #2</vt:lpstr>
      <vt:lpstr>Worksheet #3</vt:lpstr>
      <vt:lpstr>Interview Questions on Responsibility</vt:lpstr>
      <vt:lpstr>Interview Questions on Responsibility</vt:lpstr>
      <vt:lpstr>Worksheet #4 </vt:lpstr>
      <vt:lpstr>Worksheet #5</vt:lpstr>
      <vt:lpstr>PowerPoint Presentation</vt:lpstr>
      <vt:lpstr>PowerPoint Presentation</vt:lpstr>
      <vt:lpstr>PowerPoint Presentation</vt:lpstr>
      <vt:lpstr>PowerPoint Presentation</vt:lpstr>
      <vt:lpstr>PowerPoint Presentation</vt:lpstr>
      <vt:lpstr>Summary</vt:lpstr>
      <vt:lpstr>Post-Training Assessment</vt:lpstr>
      <vt:lpstr>PowerPoint Presentation</vt:lpstr>
    </vt:vector>
  </TitlesOfParts>
  <Company>- ETH0 -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 ressup</dc:creator>
  <cp:lastModifiedBy>Chuxian Cui</cp:lastModifiedBy>
  <cp:revision>1059</cp:revision>
  <cp:lastPrinted>2020-07-26T19:00:29Z</cp:lastPrinted>
  <dcterms:created xsi:type="dcterms:W3CDTF">2009-04-28T23:34:49Z</dcterms:created>
  <dcterms:modified xsi:type="dcterms:W3CDTF">2022-11-21T20:11:30Z</dcterms:modified>
</cp:coreProperties>
</file>