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4"/>
  </p:notesMasterIdLst>
  <p:sldIdLst>
    <p:sldId id="268" r:id="rId2"/>
    <p:sldId id="257" r:id="rId3"/>
    <p:sldId id="259" r:id="rId4"/>
    <p:sldId id="270" r:id="rId5"/>
    <p:sldId id="272" r:id="rId6"/>
    <p:sldId id="273" r:id="rId7"/>
    <p:sldId id="261" r:id="rId8"/>
    <p:sldId id="276" r:id="rId9"/>
    <p:sldId id="277" r:id="rId10"/>
    <p:sldId id="263" r:id="rId11"/>
    <p:sldId id="278"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7"/>
    <p:restoredTop sz="94671"/>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8B9202-1B01-4F25-B33D-BAC98F07B2DF}" type="datetimeFigureOut">
              <a:rPr lang="en-US" smtClean="0"/>
              <a:t>11/29/2022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68D0EF-C21B-4964-ADEB-EFC20B4E28E5}" type="slidenum">
              <a:rPr lang="en-US" smtClean="0"/>
              <a:t>‹#›</a:t>
            </a:fld>
            <a:endParaRPr lang="en-US"/>
          </a:p>
        </p:txBody>
      </p:sp>
    </p:spTree>
    <p:extLst>
      <p:ext uri="{BB962C8B-B14F-4D97-AF65-F5344CB8AC3E}">
        <p14:creationId xmlns:p14="http://schemas.microsoft.com/office/powerpoint/2010/main" val="275671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CONTINUE WITH FLIP CHART ACTIVITY – SEE PAPE</a:t>
            </a:r>
            <a:r>
              <a:rPr lang="en-US" baseline="0" dirty="0"/>
              <a:t>R COPY</a:t>
            </a:r>
            <a:endParaRPr lang="en-US" dirty="0"/>
          </a:p>
        </p:txBody>
      </p:sp>
      <p:sp>
        <p:nvSpPr>
          <p:cNvPr id="4" name="Slide Number Placeholder 3"/>
          <p:cNvSpPr>
            <a:spLocks noGrp="1"/>
          </p:cNvSpPr>
          <p:nvPr>
            <p:ph type="sldNum" sz="quarter" idx="10"/>
          </p:nvPr>
        </p:nvSpPr>
        <p:spPr/>
        <p:txBody>
          <a:bodyPr/>
          <a:lstStyle/>
          <a:p>
            <a:fld id="{FD68D0EF-C21B-4964-ADEB-EFC20B4E28E5}" type="slidenum">
              <a:rPr lang="en-US" smtClean="0"/>
              <a:t>10</a:t>
            </a:fld>
            <a:endParaRPr lang="en-US"/>
          </a:p>
        </p:txBody>
      </p:sp>
    </p:spTree>
    <p:extLst>
      <p:ext uri="{BB962C8B-B14F-4D97-AF65-F5344CB8AC3E}">
        <p14:creationId xmlns:p14="http://schemas.microsoft.com/office/powerpoint/2010/main" val="1455170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4BC3C86-06F4-4748-BC36-07D38AEAD5D9}" type="datetime1">
              <a:rPr lang="en-US" smtClean="0"/>
              <a:t>11/29/2022</a:t>
            </a:fld>
            <a:endParaRPr lang="en-US"/>
          </a:p>
        </p:txBody>
      </p:sp>
      <p:sp>
        <p:nvSpPr>
          <p:cNvPr id="19" name="Footer Placeholder 18"/>
          <p:cNvSpPr>
            <a:spLocks noGrp="1"/>
          </p:cNvSpPr>
          <p:nvPr>
            <p:ph type="ftr" sz="quarter" idx="11"/>
          </p:nvPr>
        </p:nvSpPr>
        <p:spPr/>
        <p:txBody>
          <a:bodyPr/>
          <a:lstStyle/>
          <a:p>
            <a:r>
              <a:rPr lang="en-US"/>
              <a:t>Copyright 2014.  All rights reserved.  www.wem.mb.ca </a:t>
            </a:r>
          </a:p>
        </p:txBody>
      </p:sp>
      <p:sp>
        <p:nvSpPr>
          <p:cNvPr id="27" name="Slide Number Placeholder 26"/>
          <p:cNvSpPr>
            <a:spLocks noGrp="1"/>
          </p:cNvSpPr>
          <p:nvPr>
            <p:ph type="sldNum" sz="quarter" idx="12"/>
          </p:nvPr>
        </p:nvSpPr>
        <p:spPr/>
        <p:txBody>
          <a:bodyPr/>
          <a:lstStyle/>
          <a:p>
            <a:fld id="{003A8945-0AB5-434B-9E65-5ED959DCBCA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ED69A32-D2F8-4C7D-915F-F6F04CFC579C}" type="datetime1">
              <a:rPr lang="en-US" smtClean="0"/>
              <a:t>11/29/2022</a:t>
            </a:fld>
            <a:endParaRPr lang="en-US"/>
          </a:p>
        </p:txBody>
      </p:sp>
      <p:sp>
        <p:nvSpPr>
          <p:cNvPr id="5" name="Footer Placeholder 4"/>
          <p:cNvSpPr>
            <a:spLocks noGrp="1"/>
          </p:cNvSpPr>
          <p:nvPr>
            <p:ph type="ftr" sz="quarter" idx="11"/>
          </p:nvPr>
        </p:nvSpPr>
        <p:spPr/>
        <p:txBody>
          <a:bodyPr/>
          <a:lstStyle/>
          <a:p>
            <a:r>
              <a:rPr lang="en-US"/>
              <a:t>Copyright 2014.  All rights reserved.  www.wem.mb.ca </a:t>
            </a:r>
          </a:p>
        </p:txBody>
      </p:sp>
      <p:sp>
        <p:nvSpPr>
          <p:cNvPr id="6" name="Slide Number Placeholder 5"/>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F5E37E0-C881-47DA-92C5-5DA5EEE4EA42}" type="datetime1">
              <a:rPr lang="en-US" smtClean="0"/>
              <a:t>11/29/2022</a:t>
            </a:fld>
            <a:endParaRPr lang="en-US"/>
          </a:p>
        </p:txBody>
      </p:sp>
      <p:sp>
        <p:nvSpPr>
          <p:cNvPr id="5" name="Footer Placeholder 4"/>
          <p:cNvSpPr>
            <a:spLocks noGrp="1"/>
          </p:cNvSpPr>
          <p:nvPr>
            <p:ph type="ftr" sz="quarter" idx="11"/>
          </p:nvPr>
        </p:nvSpPr>
        <p:spPr/>
        <p:txBody>
          <a:bodyPr/>
          <a:lstStyle/>
          <a:p>
            <a:r>
              <a:rPr lang="en-US"/>
              <a:t>Copyright 2014.  All rights reserved.  www.wem.mb.ca </a:t>
            </a:r>
          </a:p>
        </p:txBody>
      </p:sp>
      <p:sp>
        <p:nvSpPr>
          <p:cNvPr id="6" name="Slide Number Placeholder 5"/>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3C8FC2-8603-49BA-B817-7A1759AFD0B2}" type="datetime1">
              <a:rPr lang="en-US" smtClean="0"/>
              <a:t>11/29/2022</a:t>
            </a:fld>
            <a:endParaRPr lang="en-US"/>
          </a:p>
        </p:txBody>
      </p:sp>
      <p:sp>
        <p:nvSpPr>
          <p:cNvPr id="5" name="Footer Placeholder 4"/>
          <p:cNvSpPr>
            <a:spLocks noGrp="1"/>
          </p:cNvSpPr>
          <p:nvPr>
            <p:ph type="ftr" sz="quarter" idx="11"/>
          </p:nvPr>
        </p:nvSpPr>
        <p:spPr/>
        <p:txBody>
          <a:bodyPr/>
          <a:lstStyle/>
          <a:p>
            <a:r>
              <a:rPr lang="en-US"/>
              <a:t>Copyright 2014.  All rights reserved.  www.wem.mb.ca </a:t>
            </a:r>
          </a:p>
        </p:txBody>
      </p:sp>
      <p:sp>
        <p:nvSpPr>
          <p:cNvPr id="6" name="Slide Number Placeholder 5"/>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1FC9D6A-831B-4BB9-B73D-3E9685F56B55}" type="datetime1">
              <a:rPr lang="en-US" smtClean="0"/>
              <a:t>11/29/2022</a:t>
            </a:fld>
            <a:endParaRPr lang="en-US"/>
          </a:p>
        </p:txBody>
      </p:sp>
      <p:sp>
        <p:nvSpPr>
          <p:cNvPr id="5" name="Footer Placeholder 4"/>
          <p:cNvSpPr>
            <a:spLocks noGrp="1"/>
          </p:cNvSpPr>
          <p:nvPr>
            <p:ph type="ftr" sz="quarter" idx="11"/>
          </p:nvPr>
        </p:nvSpPr>
        <p:spPr/>
        <p:txBody>
          <a:bodyPr/>
          <a:lstStyle/>
          <a:p>
            <a:r>
              <a:rPr lang="en-US"/>
              <a:t>Copyright 2014.  All rights reserved.  www.wem.mb.ca </a:t>
            </a:r>
          </a:p>
        </p:txBody>
      </p:sp>
      <p:sp>
        <p:nvSpPr>
          <p:cNvPr id="6" name="Slide Number Placeholder 5"/>
          <p:cNvSpPr>
            <a:spLocks noGrp="1"/>
          </p:cNvSpPr>
          <p:nvPr>
            <p:ph type="sldNum" sz="quarter" idx="12"/>
          </p:nvPr>
        </p:nvSpPr>
        <p:spPr/>
        <p:txBody>
          <a:bodyPr/>
          <a:lstStyle/>
          <a:p>
            <a:fld id="{003A8945-0AB5-434B-9E65-5ED959DCBCA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F431E22-0B3B-488F-9CE7-2AAE16E2AB29}" type="datetime1">
              <a:rPr lang="en-US" smtClean="0"/>
              <a:t>11/29/2022</a:t>
            </a:fld>
            <a:endParaRPr lang="en-US"/>
          </a:p>
        </p:txBody>
      </p:sp>
      <p:sp>
        <p:nvSpPr>
          <p:cNvPr id="6" name="Footer Placeholder 5"/>
          <p:cNvSpPr>
            <a:spLocks noGrp="1"/>
          </p:cNvSpPr>
          <p:nvPr>
            <p:ph type="ftr" sz="quarter" idx="11"/>
          </p:nvPr>
        </p:nvSpPr>
        <p:spPr/>
        <p:txBody>
          <a:bodyPr/>
          <a:lstStyle/>
          <a:p>
            <a:r>
              <a:rPr lang="en-US"/>
              <a:t>Copyright 2014.  All rights reserved.  www.wem.mb.ca </a:t>
            </a:r>
          </a:p>
        </p:txBody>
      </p:sp>
      <p:sp>
        <p:nvSpPr>
          <p:cNvPr id="7" name="Slide Number Placeholder 6"/>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806C456-FABE-4E4C-8D49-B31F3498593B}" type="datetime1">
              <a:rPr lang="en-US" smtClean="0"/>
              <a:t>11/29/2022</a:t>
            </a:fld>
            <a:endParaRPr lang="en-US"/>
          </a:p>
        </p:txBody>
      </p:sp>
      <p:sp>
        <p:nvSpPr>
          <p:cNvPr id="8" name="Footer Placeholder 7"/>
          <p:cNvSpPr>
            <a:spLocks noGrp="1"/>
          </p:cNvSpPr>
          <p:nvPr>
            <p:ph type="ftr" sz="quarter" idx="11"/>
          </p:nvPr>
        </p:nvSpPr>
        <p:spPr/>
        <p:txBody>
          <a:bodyPr/>
          <a:lstStyle/>
          <a:p>
            <a:r>
              <a:rPr lang="en-US"/>
              <a:t>Copyright 2014.  All rights reserved.  www.wem.mb.ca </a:t>
            </a:r>
          </a:p>
        </p:txBody>
      </p:sp>
      <p:sp>
        <p:nvSpPr>
          <p:cNvPr id="9" name="Slide Number Placeholder 8"/>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0628C90-4743-483E-A3E6-0335EC4FE542}" type="datetime1">
              <a:rPr lang="en-US" smtClean="0"/>
              <a:t>11/29/2022</a:t>
            </a:fld>
            <a:endParaRPr lang="en-US"/>
          </a:p>
        </p:txBody>
      </p:sp>
      <p:sp>
        <p:nvSpPr>
          <p:cNvPr id="4" name="Footer Placeholder 3"/>
          <p:cNvSpPr>
            <a:spLocks noGrp="1"/>
          </p:cNvSpPr>
          <p:nvPr>
            <p:ph type="ftr" sz="quarter" idx="11"/>
          </p:nvPr>
        </p:nvSpPr>
        <p:spPr/>
        <p:txBody>
          <a:bodyPr/>
          <a:lstStyle/>
          <a:p>
            <a:r>
              <a:rPr lang="en-US"/>
              <a:t>Copyright 2014.  All rights reserved.  www.wem.mb.ca </a:t>
            </a:r>
          </a:p>
        </p:txBody>
      </p:sp>
      <p:sp>
        <p:nvSpPr>
          <p:cNvPr id="5" name="Slide Number Placeholder 4"/>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7617D-E447-414C-A26C-FCEB17D57CE2}" type="datetime1">
              <a:rPr lang="en-US" smtClean="0"/>
              <a:t>11/29/2022</a:t>
            </a:fld>
            <a:endParaRPr lang="en-US"/>
          </a:p>
        </p:txBody>
      </p:sp>
      <p:sp>
        <p:nvSpPr>
          <p:cNvPr id="3" name="Footer Placeholder 2"/>
          <p:cNvSpPr>
            <a:spLocks noGrp="1"/>
          </p:cNvSpPr>
          <p:nvPr>
            <p:ph type="ftr" sz="quarter" idx="11"/>
          </p:nvPr>
        </p:nvSpPr>
        <p:spPr/>
        <p:txBody>
          <a:bodyPr/>
          <a:lstStyle/>
          <a:p>
            <a:r>
              <a:rPr lang="en-US"/>
              <a:t>Copyright 2014.  All rights reserved.  www.wem.mb.ca </a:t>
            </a:r>
          </a:p>
        </p:txBody>
      </p:sp>
      <p:sp>
        <p:nvSpPr>
          <p:cNvPr id="4" name="Slide Number Placeholder 3"/>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68C08E9-A549-4699-8597-2EFB8036178A}" type="datetime1">
              <a:rPr lang="en-US" smtClean="0"/>
              <a:t>11/29/2022</a:t>
            </a:fld>
            <a:endParaRPr lang="en-US"/>
          </a:p>
        </p:txBody>
      </p:sp>
      <p:sp>
        <p:nvSpPr>
          <p:cNvPr id="6" name="Footer Placeholder 5"/>
          <p:cNvSpPr>
            <a:spLocks noGrp="1"/>
          </p:cNvSpPr>
          <p:nvPr>
            <p:ph type="ftr" sz="quarter" idx="11"/>
          </p:nvPr>
        </p:nvSpPr>
        <p:spPr/>
        <p:txBody>
          <a:bodyPr/>
          <a:lstStyle/>
          <a:p>
            <a:r>
              <a:rPr lang="en-US"/>
              <a:t>Copyright 2014.  All rights reserved.  www.wem.mb.ca </a:t>
            </a:r>
          </a:p>
        </p:txBody>
      </p:sp>
      <p:sp>
        <p:nvSpPr>
          <p:cNvPr id="7" name="Slide Number Placeholder 6"/>
          <p:cNvSpPr>
            <a:spLocks noGrp="1"/>
          </p:cNvSpPr>
          <p:nvPr>
            <p:ph type="sldNum" sz="quarter" idx="12"/>
          </p:nvPr>
        </p:nvSpPr>
        <p:spPr/>
        <p:txBody>
          <a:bodyPr/>
          <a:lstStyle/>
          <a:p>
            <a:fld id="{003A8945-0AB5-434B-9E65-5ED959DCBCA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96D1C60-0C45-42A6-968A-8BA5200BC088}" type="datetime1">
              <a:rPr lang="en-US" smtClean="0"/>
              <a:t>11/29/2022</a:t>
            </a:fld>
            <a:endParaRPr lang="en-US"/>
          </a:p>
        </p:txBody>
      </p:sp>
      <p:sp>
        <p:nvSpPr>
          <p:cNvPr id="6" name="Footer Placeholder 5"/>
          <p:cNvSpPr>
            <a:spLocks noGrp="1"/>
          </p:cNvSpPr>
          <p:nvPr>
            <p:ph type="ftr" sz="quarter" idx="11"/>
          </p:nvPr>
        </p:nvSpPr>
        <p:spPr/>
        <p:txBody>
          <a:bodyPr/>
          <a:lstStyle/>
          <a:p>
            <a:r>
              <a:rPr lang="en-US"/>
              <a:t>Copyright 2014.  All rights reserved.  www.wem.mb.ca </a:t>
            </a:r>
          </a:p>
        </p:txBody>
      </p:sp>
      <p:sp>
        <p:nvSpPr>
          <p:cNvPr id="7" name="Slide Number Placeholder 6"/>
          <p:cNvSpPr>
            <a:spLocks noGrp="1"/>
          </p:cNvSpPr>
          <p:nvPr>
            <p:ph type="sldNum" sz="quarter" idx="12"/>
          </p:nvPr>
        </p:nvSpPr>
        <p:spPr>
          <a:xfrm>
            <a:off x="8077200" y="6356350"/>
            <a:ext cx="609600" cy="365125"/>
          </a:xfrm>
        </p:spPr>
        <p:txBody>
          <a:bodyPr/>
          <a:lstStyle/>
          <a:p>
            <a:fld id="{003A8945-0AB5-434B-9E65-5ED959DCBCA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F9A0D1-5E34-4FC8-98B8-CDEE34B8ED69}" type="datetime1">
              <a:rPr lang="en-US" smtClean="0"/>
              <a:t>11/29/2022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a:t>Copyright 2014.  All rights reserved.  www.wem.mb.ca </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03A8945-0AB5-434B-9E65-5ED959DCBCA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wem.mb.ca/"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484743" y="6172200"/>
            <a:ext cx="8202057" cy="533400"/>
          </a:xfrm>
        </p:spPr>
        <p:txBody>
          <a:bodyPr/>
          <a:lstStyle/>
          <a:p>
            <a:pPr algn="ctr"/>
            <a:r>
              <a:rPr lang="en-US" dirty="0"/>
              <a:t>Copyright 2014.  All rights reserved.  </a:t>
            </a:r>
            <a:r>
              <a:rPr lang="en-US" dirty="0">
                <a:hlinkClick r:id="rId2"/>
              </a:rPr>
              <a:t>www.wem.mb.ca</a:t>
            </a:r>
            <a:endParaRPr lang="en-US" dirty="0"/>
          </a:p>
          <a:p>
            <a:pPr algn="ctr"/>
            <a:r>
              <a:rPr lang="en-US" dirty="0"/>
              <a:t>Funded by Workplace Education Manitoba and Government of Manitoba Jobs and the Economy </a:t>
            </a:r>
          </a:p>
        </p:txBody>
      </p:sp>
      <p:grpSp>
        <p:nvGrpSpPr>
          <p:cNvPr id="6" name="Group 5"/>
          <p:cNvGrpSpPr>
            <a:grpSpLocks/>
          </p:cNvGrpSpPr>
          <p:nvPr/>
        </p:nvGrpSpPr>
        <p:grpSpPr bwMode="auto">
          <a:xfrm>
            <a:off x="228600" y="1066799"/>
            <a:ext cx="5122863" cy="5105401"/>
            <a:chOff x="0" y="0"/>
            <a:chExt cx="12240" cy="15840"/>
          </a:xfrm>
          <a:effectLst>
            <a:outerShdw blurRad="50800" dist="38100" dir="2700000" algn="tl" rotWithShape="0">
              <a:prstClr val="black">
                <a:alpha val="40000"/>
              </a:prstClr>
            </a:outerShdw>
          </a:effectLst>
        </p:grpSpPr>
        <p:sp>
          <p:nvSpPr>
            <p:cNvPr id="7" name="Rectangle 6"/>
            <p:cNvSpPr>
              <a:spLocks noChangeArrowheads="1"/>
            </p:cNvSpPr>
            <p:nvPr/>
          </p:nvSpPr>
          <p:spPr bwMode="auto">
            <a:xfrm>
              <a:off x="0" y="0"/>
              <a:ext cx="12240" cy="15840"/>
            </a:xfrm>
            <a:prstGeom prst="rect">
              <a:avLst/>
            </a:prstGeom>
            <a:solidFill>
              <a:schemeClr val="tx2">
                <a:lumMod val="60000"/>
                <a:lumOff val="40000"/>
              </a:schemeClr>
            </a:solidFill>
            <a:extLst>
              <a:ext uri="{91240B29-F687-4f45-9708-019B960494DF}">
                <a14:hiddenLine xmlns=""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612" y="638"/>
              <a:ext cx="11016" cy="14564"/>
            </a:xfrm>
            <a:prstGeom prst="rect">
              <a:avLst/>
            </a:prstGeo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pic>
        <p:nvPicPr>
          <p:cNvPr id="205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6172200" y="3154422"/>
            <a:ext cx="2489847" cy="591338"/>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pic>
        <p:nvPicPr>
          <p:cNvPr id="11" name="Picture 10" descr="C:\Users\Dawn\AppData\Local\Microsoft\Windows\Temporary Internet Files\Content.IE5\FNOBU9NZ\MP900439345[1].jpg"/>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4743" y="1323294"/>
            <a:ext cx="4699829" cy="4643271"/>
          </a:xfrm>
          <a:prstGeom prst="rect">
            <a:avLst/>
          </a:prstGeom>
          <a:ln>
            <a:noFill/>
          </a:ln>
          <a:effectLst>
            <a:softEdge rad="112500"/>
          </a:effectLst>
        </p:spPr>
      </p:pic>
      <p:sp>
        <p:nvSpPr>
          <p:cNvPr id="12" name="Text Box 3"/>
          <p:cNvSpPr txBox="1"/>
          <p:nvPr/>
        </p:nvSpPr>
        <p:spPr>
          <a:xfrm>
            <a:off x="2522538" y="8305799"/>
            <a:ext cx="3421062" cy="2045303"/>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marL="0" marR="0" algn="ctr">
              <a:lnSpc>
                <a:spcPct val="115000"/>
              </a:lnSpc>
              <a:spcBef>
                <a:spcPts val="0"/>
              </a:spcBef>
              <a:spcAft>
                <a:spcPts val="1000"/>
              </a:spcAft>
            </a:pPr>
            <a:r>
              <a:rPr lang="en-US" sz="2800" b="1" dirty="0">
                <a:ln>
                  <a:noFill/>
                </a:ln>
                <a:gradFill>
                  <a:gsLst>
                    <a:gs pos="0">
                      <a:srgbClr val="A54200"/>
                    </a:gs>
                    <a:gs pos="78000">
                      <a:srgbClr val="FF8C19"/>
                    </a:gs>
                    <a:gs pos="100000">
                      <a:srgbClr val="FFF1E9"/>
                    </a:gs>
                  </a:gsLst>
                  <a:lin ang="5400000" scaled="0"/>
                </a:gradFill>
                <a:effectLst>
                  <a:outerShdw blurRad="69850" dist="43180" dir="5400000" sx="0" sy="0">
                    <a:srgbClr val="000000">
                      <a:alpha val="65000"/>
                    </a:srgbClr>
                  </a:outerShdw>
                </a:effectLst>
                <a:latin typeface="Calibri"/>
                <a:ea typeface="Calibri"/>
                <a:cs typeface="Times New Roman"/>
              </a:rPr>
              <a:t>Validated Achievement in Essential Skills for Workplace</a:t>
            </a:r>
            <a:endParaRPr lang="en-US" sz="500" dirty="0">
              <a:effectLst/>
              <a:latin typeface="Calibri"/>
              <a:ea typeface="Calibri"/>
              <a:cs typeface="Times New Roman"/>
            </a:endParaRPr>
          </a:p>
        </p:txBody>
      </p:sp>
      <p:sp>
        <p:nvSpPr>
          <p:cNvPr id="9" name="Rectangle 9"/>
          <p:cNvSpPr>
            <a:spLocks noChangeArrowheads="1"/>
          </p:cNvSpPr>
          <p:nvPr/>
        </p:nvSpPr>
        <p:spPr bwMode="auto">
          <a:xfrm>
            <a:off x="1531938" y="4014788"/>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10"/>
          <p:cNvSpPr>
            <a:spLocks noChangeArrowheads="1"/>
          </p:cNvSpPr>
          <p:nvPr/>
        </p:nvSpPr>
        <p:spPr bwMode="auto">
          <a:xfrm>
            <a:off x="1531938" y="44719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itchFamily="34" charset="0"/>
                <a:cs typeface="Arial" pitchFamily="34" charset="0"/>
              </a:rPr>
            </a:br>
            <a:endParaRPr kumimoji="0" lang="en-US" altLang="en-US"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5" name="Rectangle 12"/>
          <p:cNvSpPr>
            <a:spLocks noChangeArrowheads="1"/>
          </p:cNvSpPr>
          <p:nvPr/>
        </p:nvSpPr>
        <p:spPr bwMode="auto">
          <a:xfrm>
            <a:off x="1531938" y="57102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3"/>
          <p:cNvSpPr>
            <a:spLocks noChangeArrowheads="1"/>
          </p:cNvSpPr>
          <p:nvPr/>
        </p:nvSpPr>
        <p:spPr bwMode="auto">
          <a:xfrm>
            <a:off x="1531938" y="1138713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itchFamily="34" charset="0"/>
                <a:cs typeface="Arial" pitchFamily="34" charset="0"/>
              </a:rPr>
            </a:br>
            <a:endParaRPr kumimoji="0" lang="en-US" altLang="en-US"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7" name="Rectangle 16"/>
          <p:cNvSpPr/>
          <p:nvPr/>
        </p:nvSpPr>
        <p:spPr>
          <a:xfrm>
            <a:off x="504031" y="2858393"/>
            <a:ext cx="4572000" cy="523220"/>
          </a:xfrm>
          <a:prstGeom prst="rect">
            <a:avLst/>
          </a:prstGeom>
        </p:spPr>
        <p:txBody>
          <a:bodyPr>
            <a:spAutoFit/>
          </a:bodyPr>
          <a:lstStyle/>
          <a:p>
            <a:pPr algn="ctr"/>
            <a:r>
              <a:rPr lang="en-US" sz="2800" b="1" dirty="0">
                <a:solidFill>
                  <a:srgbClr val="FF8A15"/>
                </a:solidFill>
              </a:rPr>
              <a:t>Positive Attitude</a:t>
            </a:r>
          </a:p>
        </p:txBody>
      </p:sp>
    </p:spTree>
    <p:extLst>
      <p:ext uri="{BB962C8B-B14F-4D97-AF65-F5344CB8AC3E}">
        <p14:creationId xmlns:p14="http://schemas.microsoft.com/office/powerpoint/2010/main" val="2409085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fontScale="92500"/>
          </a:bodyPr>
          <a:lstStyle/>
          <a:p>
            <a:r>
              <a:rPr lang="en-US" sz="2500" dirty="0"/>
              <a:t>PRIDE:   Is taken to mean self-dignity. Pride prevents you from doing just enough to get by. If you know everything you do at work has your name and signature on it, then you will give it your best shot and nothing less. </a:t>
            </a:r>
          </a:p>
          <a:p>
            <a:pPr marL="27432" indent="0">
              <a:buNone/>
            </a:pPr>
            <a:endParaRPr lang="en-US" dirty="0"/>
          </a:p>
          <a:p>
            <a:r>
              <a:rPr lang="en-US" sz="2500" dirty="0"/>
              <a:t>PASSION:   Just a simple plain ‘interest’ in any work or career you choose isn’t enough. However, a burning desire and intense enthusiasm for all things worth doing will pull you through the challenges of work. </a:t>
            </a:r>
          </a:p>
          <a:p>
            <a:endParaRPr lang="en-US" dirty="0"/>
          </a:p>
          <a:p>
            <a:r>
              <a:rPr lang="en-US" sz="2500" dirty="0"/>
              <a:t>BELIEF:  In order to generate that passion, it is important to believe. You have to take personal responsibility for your success, believe that nothing is impossible, and that you can learn from your mistakes and move on. </a:t>
            </a:r>
          </a:p>
          <a:p>
            <a:pPr marL="667512" lvl="2" indent="0">
              <a:buNone/>
            </a:pPr>
            <a:endParaRPr lang="en-US" sz="1600" dirty="0"/>
          </a:p>
          <a:p>
            <a:pPr lvl="2"/>
            <a:endParaRPr lang="en-US" dirty="0"/>
          </a:p>
        </p:txBody>
      </p:sp>
      <p:sp>
        <p:nvSpPr>
          <p:cNvPr id="4" name="Footer Placeholder 3"/>
          <p:cNvSpPr>
            <a:spLocks noGrp="1"/>
          </p:cNvSpPr>
          <p:nvPr>
            <p:ph type="ftr" sz="quarter" idx="11"/>
          </p:nvPr>
        </p:nvSpPr>
        <p:spPr>
          <a:xfrm>
            <a:off x="1676400" y="6356350"/>
            <a:ext cx="5562600" cy="365125"/>
          </a:xfrm>
        </p:spPr>
        <p:txBody>
          <a:bodyPr/>
          <a:lstStyle/>
          <a:p>
            <a:pPr algn="ctr"/>
            <a:r>
              <a:rPr lang="en-US" dirty="0"/>
              <a:t>Copyright 2014.  All rights reserved.  www.wem.mb.ca </a:t>
            </a:r>
          </a:p>
        </p:txBody>
      </p:sp>
    </p:spTree>
    <p:extLst>
      <p:ext uri="{BB962C8B-B14F-4D97-AF65-F5344CB8AC3E}">
        <p14:creationId xmlns:p14="http://schemas.microsoft.com/office/powerpoint/2010/main" val="2103549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389120"/>
          </a:xfrm>
        </p:spPr>
        <p:txBody>
          <a:bodyPr>
            <a:normAutofit/>
          </a:bodyPr>
          <a:lstStyle/>
          <a:p>
            <a:pPr marL="0" indent="0">
              <a:buNone/>
            </a:pPr>
            <a:r>
              <a:rPr lang="en-US" dirty="0"/>
              <a:t>7 Ways to Maintain A Positive Attitude</a:t>
            </a:r>
          </a:p>
          <a:p>
            <a:pPr marL="0" indent="0">
              <a:buNone/>
            </a:pPr>
            <a:endParaRPr lang="en-US" dirty="0"/>
          </a:p>
          <a:p>
            <a:pPr lvl="1"/>
            <a:r>
              <a:rPr lang="en-US" dirty="0"/>
              <a:t>Do not wait for happiness</a:t>
            </a:r>
          </a:p>
          <a:p>
            <a:pPr lvl="1"/>
            <a:r>
              <a:rPr lang="en-US" dirty="0"/>
              <a:t>Clarify &amp; prioritize – learn to know what you want</a:t>
            </a:r>
          </a:p>
          <a:p>
            <a:pPr lvl="1"/>
            <a:r>
              <a:rPr lang="en-US" dirty="0"/>
              <a:t>Be resilient</a:t>
            </a:r>
          </a:p>
          <a:p>
            <a:pPr lvl="1"/>
            <a:r>
              <a:rPr lang="en-US" dirty="0"/>
              <a:t>Self pep talk</a:t>
            </a:r>
          </a:p>
          <a:p>
            <a:pPr lvl="1"/>
            <a:r>
              <a:rPr lang="en-US" dirty="0"/>
              <a:t>Seize the day</a:t>
            </a:r>
          </a:p>
          <a:p>
            <a:pPr lvl="1"/>
            <a:r>
              <a:rPr lang="en-US" dirty="0"/>
              <a:t>Be an optimist</a:t>
            </a:r>
          </a:p>
          <a:p>
            <a:pPr marL="0" indent="0" algn="ctr">
              <a:buNone/>
            </a:pPr>
            <a:endParaRPr lang="en-US" dirty="0"/>
          </a:p>
        </p:txBody>
      </p:sp>
      <p:sp>
        <p:nvSpPr>
          <p:cNvPr id="4" name="Footer Placeholder 3"/>
          <p:cNvSpPr>
            <a:spLocks noGrp="1"/>
          </p:cNvSpPr>
          <p:nvPr>
            <p:ph type="ftr" sz="quarter" idx="11"/>
          </p:nvPr>
        </p:nvSpPr>
        <p:spPr>
          <a:xfrm>
            <a:off x="2667000" y="6356350"/>
            <a:ext cx="4800600" cy="365125"/>
          </a:xfrm>
        </p:spPr>
        <p:txBody>
          <a:bodyPr/>
          <a:lstStyle/>
          <a:p>
            <a:r>
              <a:rPr lang="en-US" dirty="0"/>
              <a:t>Copyright 2014.  All rights reserved.  www.wem.mb.ca </a:t>
            </a:r>
          </a:p>
        </p:txBody>
      </p:sp>
      <p:pic>
        <p:nvPicPr>
          <p:cNvPr id="4098" name="Picture 2" descr="C:\Users\Dawn\AppData\Local\Microsoft\Windows\Temporary Internet Files\Content.IE5\MNFSR3WP\MC90038359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399" y="3657600"/>
            <a:ext cx="2046275" cy="244085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455626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Foundations in Essential Skills</a:t>
            </a:r>
          </a:p>
        </p:txBody>
      </p:sp>
      <p:pic>
        <p:nvPicPr>
          <p:cNvPr id="5122" name="Picture 2" descr="C:\Users\Dawn\AppData\Local\Microsoft\Windows\Temporary Internet Files\Content.IE5\MNFSR3WP\MP90022755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828800"/>
            <a:ext cx="8305800" cy="464820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Content Placeholder 2"/>
          <p:cNvSpPr>
            <a:spLocks noGrp="1"/>
          </p:cNvSpPr>
          <p:nvPr>
            <p:ph idx="1"/>
          </p:nvPr>
        </p:nvSpPr>
        <p:spPr/>
        <p:txBody>
          <a:bodyPr/>
          <a:lstStyle/>
          <a:p>
            <a:pPr marL="0" indent="0" algn="ctr">
              <a:buNone/>
            </a:pPr>
            <a:endParaRPr lang="en-US" sz="4000" i="1" dirty="0"/>
          </a:p>
          <a:p>
            <a:pPr marL="0" indent="0" algn="ctr">
              <a:buNone/>
            </a:pPr>
            <a:r>
              <a:rPr lang="en-US" sz="4000" i="1" dirty="0"/>
              <a:t>“The past is history, the future is mystery.</a:t>
            </a:r>
            <a:endParaRPr lang="en-US" sz="4000" dirty="0"/>
          </a:p>
          <a:p>
            <a:pPr marL="0" indent="0" algn="ctr">
              <a:buNone/>
            </a:pPr>
            <a:r>
              <a:rPr lang="en-US" sz="4000" i="1" dirty="0"/>
              <a:t>Today is a Gift, That is why we call it the Present”</a:t>
            </a:r>
            <a:endParaRPr lang="en-US" sz="4000" dirty="0"/>
          </a:p>
          <a:p>
            <a:endParaRPr lang="en-US" dirty="0"/>
          </a:p>
        </p:txBody>
      </p:sp>
      <p:sp>
        <p:nvSpPr>
          <p:cNvPr id="4" name="Footer Placeholder 3"/>
          <p:cNvSpPr>
            <a:spLocks noGrp="1"/>
          </p:cNvSpPr>
          <p:nvPr>
            <p:ph type="ftr" sz="quarter" idx="11"/>
          </p:nvPr>
        </p:nvSpPr>
        <p:spPr>
          <a:xfrm>
            <a:off x="1676400" y="6356350"/>
            <a:ext cx="5562600" cy="365125"/>
          </a:xfrm>
        </p:spPr>
        <p:txBody>
          <a:bodyPr/>
          <a:lstStyle/>
          <a:p>
            <a:pPr algn="ctr"/>
            <a:r>
              <a:rPr lang="en-US" dirty="0"/>
              <a:t>Copyright 2014.  All rights reserved.  www.wem.mb.ca </a:t>
            </a:r>
          </a:p>
        </p:txBody>
      </p:sp>
    </p:spTree>
    <p:extLst>
      <p:ext uri="{BB962C8B-B14F-4D97-AF65-F5344CB8AC3E}">
        <p14:creationId xmlns:p14="http://schemas.microsoft.com/office/powerpoint/2010/main" val="2516112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r>
              <a:rPr lang="en-US" dirty="0"/>
              <a:t>Positive Attitude</a:t>
            </a:r>
          </a:p>
        </p:txBody>
      </p:sp>
      <p:sp>
        <p:nvSpPr>
          <p:cNvPr id="3" name="Content Placeholder 2"/>
          <p:cNvSpPr>
            <a:spLocks noGrp="1"/>
          </p:cNvSpPr>
          <p:nvPr>
            <p:ph idx="1"/>
          </p:nvPr>
        </p:nvSpPr>
        <p:spPr>
          <a:xfrm>
            <a:off x="457200" y="2514600"/>
            <a:ext cx="8153400" cy="3657600"/>
          </a:xfrm>
        </p:spPr>
        <p:txBody>
          <a:bodyPr>
            <a:normAutofit lnSpcReduction="10000"/>
          </a:bodyPr>
          <a:lstStyle/>
          <a:p>
            <a:r>
              <a:rPr lang="en-US" dirty="0"/>
              <a:t>What is a positive attitude? </a:t>
            </a:r>
          </a:p>
          <a:p>
            <a:pPr lvl="1"/>
            <a:r>
              <a:rPr lang="en-US" dirty="0"/>
              <a:t>Helps you cope more easily with the daily life. </a:t>
            </a:r>
          </a:p>
          <a:p>
            <a:pPr lvl="1"/>
            <a:r>
              <a:rPr lang="en-US" dirty="0"/>
              <a:t>It brings optimism into your life, and </a:t>
            </a:r>
          </a:p>
          <a:p>
            <a:pPr lvl="1"/>
            <a:r>
              <a:rPr lang="en-US" dirty="0"/>
              <a:t>It makes it easier to avoid worries and negative thinking.</a:t>
            </a:r>
          </a:p>
          <a:p>
            <a:pPr marL="393192" lvl="1" indent="0">
              <a:buNone/>
            </a:pPr>
            <a:endParaRPr lang="en-US" dirty="0"/>
          </a:p>
          <a:p>
            <a:pPr marL="393192" lvl="1" indent="0" algn="ctr">
              <a:buNone/>
            </a:pPr>
            <a:r>
              <a:rPr lang="en-US" b="1" i="1" dirty="0"/>
              <a:t>If you adopt a positive attitude as a way of life, it will bring constructive changes into your life, and makes them happier, brighter and more successful.</a:t>
            </a:r>
          </a:p>
          <a:p>
            <a:pPr marL="0" indent="0">
              <a:buNone/>
            </a:pPr>
            <a:endParaRPr lang="en-US" dirty="0"/>
          </a:p>
        </p:txBody>
      </p:sp>
      <p:sp>
        <p:nvSpPr>
          <p:cNvPr id="4" name="Footer Placeholder 3"/>
          <p:cNvSpPr>
            <a:spLocks noGrp="1"/>
          </p:cNvSpPr>
          <p:nvPr>
            <p:ph type="ftr" sz="quarter" idx="11"/>
          </p:nvPr>
        </p:nvSpPr>
        <p:spPr>
          <a:xfrm>
            <a:off x="1676400" y="6356350"/>
            <a:ext cx="5562600" cy="365125"/>
          </a:xfrm>
        </p:spPr>
        <p:txBody>
          <a:bodyPr/>
          <a:lstStyle/>
          <a:p>
            <a:pPr algn="ctr"/>
            <a:r>
              <a:rPr lang="en-US" dirty="0"/>
              <a:t>Copyright 2014.  All rights reserved.  www.wem.mb.ca </a:t>
            </a:r>
          </a:p>
        </p:txBody>
      </p:sp>
    </p:spTree>
    <p:extLst>
      <p:ext uri="{BB962C8B-B14F-4D97-AF65-F5344CB8AC3E}">
        <p14:creationId xmlns:p14="http://schemas.microsoft.com/office/powerpoint/2010/main" val="353128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Positive Attitude</a:t>
            </a:r>
          </a:p>
        </p:txBody>
      </p:sp>
      <p:sp>
        <p:nvSpPr>
          <p:cNvPr id="3" name="Content Placeholder 2"/>
          <p:cNvSpPr>
            <a:spLocks noGrp="1"/>
          </p:cNvSpPr>
          <p:nvPr>
            <p:ph idx="1"/>
          </p:nvPr>
        </p:nvSpPr>
        <p:spPr/>
        <p:txBody>
          <a:bodyPr/>
          <a:lstStyle/>
          <a:p>
            <a:r>
              <a:rPr lang="en-US" dirty="0"/>
              <a:t>Outcomes – How You Will Use What You Learn</a:t>
            </a:r>
          </a:p>
          <a:p>
            <a:pPr lvl="1"/>
            <a:r>
              <a:rPr lang="en-US" dirty="0"/>
              <a:t>Help you believe in your ability to do a job well</a:t>
            </a:r>
          </a:p>
          <a:p>
            <a:pPr lvl="1"/>
            <a:r>
              <a:rPr lang="en-US" dirty="0"/>
              <a:t>Trust yourself and  others</a:t>
            </a:r>
          </a:p>
          <a:p>
            <a:pPr lvl="1"/>
            <a:r>
              <a:rPr lang="en-US" dirty="0"/>
              <a:t>Avoid blaming others for things that go wrong</a:t>
            </a:r>
          </a:p>
          <a:p>
            <a:pPr lvl="1"/>
            <a:r>
              <a:rPr lang="en-US" dirty="0"/>
              <a:t>Expect positive results</a:t>
            </a:r>
          </a:p>
          <a:p>
            <a:pPr lvl="1"/>
            <a:r>
              <a:rPr lang="en-US" dirty="0"/>
              <a:t>Hopefully you will SMILE more often!</a:t>
            </a:r>
          </a:p>
        </p:txBody>
      </p:sp>
      <p:sp>
        <p:nvSpPr>
          <p:cNvPr id="4" name="Footer Placeholder 3"/>
          <p:cNvSpPr>
            <a:spLocks noGrp="1"/>
          </p:cNvSpPr>
          <p:nvPr>
            <p:ph type="ftr" sz="quarter" idx="11"/>
          </p:nvPr>
        </p:nvSpPr>
        <p:spPr>
          <a:xfrm>
            <a:off x="1676400" y="6356350"/>
            <a:ext cx="5562600" cy="365125"/>
          </a:xfrm>
        </p:spPr>
        <p:txBody>
          <a:bodyPr/>
          <a:lstStyle/>
          <a:p>
            <a:pPr algn="ctr"/>
            <a:r>
              <a:rPr lang="en-US" dirty="0"/>
              <a:t>Copyright 2014.  All rights reserved.  www.wem.mb.ca </a:t>
            </a:r>
          </a:p>
        </p:txBody>
      </p:sp>
    </p:spTree>
    <p:extLst>
      <p:ext uri="{BB962C8B-B14F-4D97-AF65-F5344CB8AC3E}">
        <p14:creationId xmlns:p14="http://schemas.microsoft.com/office/powerpoint/2010/main" val="162669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With a positive attitude you see the bright side of life, become optimistic, and expect the best to happen. </a:t>
            </a:r>
          </a:p>
          <a:p>
            <a:endParaRPr lang="en-US" dirty="0"/>
          </a:p>
          <a:p>
            <a:pPr marL="0" indent="0" algn="ctr">
              <a:buNone/>
            </a:pPr>
            <a:r>
              <a:rPr lang="en-US" b="1" i="1" dirty="0"/>
              <a:t>It is certainly a state of mind that is well worth developing. </a:t>
            </a:r>
          </a:p>
          <a:p>
            <a:pPr marL="0" indent="0" algn="ctr">
              <a:buNone/>
            </a:pPr>
            <a:endParaRPr lang="en-US" dirty="0"/>
          </a:p>
        </p:txBody>
      </p:sp>
      <p:sp>
        <p:nvSpPr>
          <p:cNvPr id="4" name="Footer Placeholder 3"/>
          <p:cNvSpPr>
            <a:spLocks noGrp="1"/>
          </p:cNvSpPr>
          <p:nvPr>
            <p:ph type="ftr" sz="quarter" idx="11"/>
          </p:nvPr>
        </p:nvSpPr>
        <p:spPr>
          <a:xfrm>
            <a:off x="2667000" y="6356350"/>
            <a:ext cx="4419600" cy="365125"/>
          </a:xfrm>
        </p:spPr>
        <p:txBody>
          <a:bodyPr/>
          <a:lstStyle/>
          <a:p>
            <a:r>
              <a:rPr lang="en-US" dirty="0"/>
              <a:t>Copyright 2014.  All rights reserved.  www.wem.mb.ca </a:t>
            </a:r>
          </a:p>
        </p:txBody>
      </p:sp>
      <p:pic>
        <p:nvPicPr>
          <p:cNvPr id="1026" name="Picture 2" descr="C:\Users\Dawn\AppData\Local\Microsoft\Windows\Temporary Internet Files\Content.IE5\HTLMMWY1\MC90025131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652177">
            <a:off x="6452676" y="4222090"/>
            <a:ext cx="2171852" cy="237316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358416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229600" cy="4389120"/>
          </a:xfrm>
        </p:spPr>
        <p:txBody>
          <a:bodyPr>
            <a:normAutofit/>
          </a:bodyPr>
          <a:lstStyle/>
          <a:p>
            <a:pPr marL="0" indent="0">
              <a:buNone/>
            </a:pPr>
            <a:r>
              <a:rPr lang="en-US" dirty="0"/>
              <a:t>A </a:t>
            </a:r>
            <a:r>
              <a:rPr lang="en-US" b="1" i="1" dirty="0"/>
              <a:t>positive frame of mind</a:t>
            </a:r>
            <a:r>
              <a:rPr lang="en-US" dirty="0"/>
              <a:t> helps in a lot of ways too:</a:t>
            </a:r>
          </a:p>
          <a:p>
            <a:pPr lvl="1"/>
            <a:r>
              <a:rPr lang="en-US" sz="2000" dirty="0"/>
              <a:t>Expecting success and not failure.</a:t>
            </a:r>
          </a:p>
          <a:p>
            <a:pPr lvl="1"/>
            <a:r>
              <a:rPr lang="en-US" sz="2000" dirty="0"/>
              <a:t>It makes you feel inspired.</a:t>
            </a:r>
          </a:p>
          <a:p>
            <a:pPr lvl="1"/>
            <a:r>
              <a:rPr lang="en-US" sz="2000" dirty="0"/>
              <a:t>It gives you the strength not to give up, if you encounter obstacles on your way.</a:t>
            </a:r>
          </a:p>
          <a:p>
            <a:pPr lvl="1"/>
            <a:r>
              <a:rPr lang="en-US" sz="2000" dirty="0"/>
              <a:t>You regard failure and problems as blessings in disguise.</a:t>
            </a:r>
          </a:p>
          <a:p>
            <a:pPr lvl="1"/>
            <a:r>
              <a:rPr lang="en-US" sz="2000" dirty="0"/>
              <a:t>Believing in yourself and in your abilities.</a:t>
            </a:r>
          </a:p>
          <a:p>
            <a:pPr lvl="1"/>
            <a:r>
              <a:rPr lang="en-US" sz="2000" dirty="0"/>
              <a:t>You show more self-esteem and confidence.</a:t>
            </a:r>
          </a:p>
          <a:p>
            <a:pPr lvl="1"/>
            <a:r>
              <a:rPr lang="en-US" sz="2000" dirty="0"/>
              <a:t>You look for solutions, instead of dwelling </a:t>
            </a:r>
          </a:p>
          <a:p>
            <a:pPr marL="393192" lvl="1" indent="0">
              <a:buNone/>
            </a:pPr>
            <a:r>
              <a:rPr lang="en-US" sz="2000" dirty="0"/>
              <a:t>    on problems.</a:t>
            </a:r>
          </a:p>
          <a:p>
            <a:pPr lvl="1"/>
            <a:r>
              <a:rPr lang="en-US" sz="2000" dirty="0"/>
              <a:t>You see and recognize opportunities.</a:t>
            </a:r>
          </a:p>
          <a:p>
            <a:pPr marL="0" indent="0" algn="ctr">
              <a:buNone/>
            </a:pPr>
            <a:endParaRPr lang="en-US" dirty="0"/>
          </a:p>
        </p:txBody>
      </p:sp>
      <p:sp>
        <p:nvSpPr>
          <p:cNvPr id="4" name="Footer Placeholder 3"/>
          <p:cNvSpPr>
            <a:spLocks noGrp="1"/>
          </p:cNvSpPr>
          <p:nvPr>
            <p:ph type="ftr" sz="quarter" idx="11"/>
          </p:nvPr>
        </p:nvSpPr>
        <p:spPr>
          <a:xfrm>
            <a:off x="2667000" y="6356350"/>
            <a:ext cx="4800600" cy="365125"/>
          </a:xfrm>
        </p:spPr>
        <p:txBody>
          <a:bodyPr/>
          <a:lstStyle/>
          <a:p>
            <a:r>
              <a:rPr lang="en-US" dirty="0"/>
              <a:t>Copyright 2014.  All rights reserved.  www.wem.mb.ca </a:t>
            </a:r>
          </a:p>
        </p:txBody>
      </p:sp>
      <p:pic>
        <p:nvPicPr>
          <p:cNvPr id="3075" name="Picture 3" descr="C:\Users\Dawn\AppData\Local\Microsoft\Windows\Temporary Internet Files\Content.IE5\1LZTP1OR\MC90038358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360514">
            <a:off x="6836441" y="4049486"/>
            <a:ext cx="1981200" cy="265732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211861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barn(inVertical)">
                                      <p:cBhvr>
                                        <p:cTn id="40" dur="500"/>
                                        <p:tgtEl>
                                          <p:spTgt spid="3">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barn(inVertical)">
                                      <p:cBhvr>
                                        <p:cTn id="4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389120"/>
          </a:xfrm>
        </p:spPr>
        <p:txBody>
          <a:bodyPr>
            <a:normAutofit/>
          </a:bodyPr>
          <a:lstStyle/>
          <a:p>
            <a:pPr marL="0" indent="0" algn="ctr">
              <a:buNone/>
            </a:pPr>
            <a:r>
              <a:rPr lang="en-US" i="1" dirty="0"/>
              <a:t>DO YOU AGREE?</a:t>
            </a:r>
          </a:p>
          <a:p>
            <a:pPr marL="0" indent="0" algn="ctr">
              <a:buNone/>
            </a:pPr>
            <a:endParaRPr lang="en-US" i="1" dirty="0"/>
          </a:p>
          <a:p>
            <a:pPr marL="0" indent="0" algn="ctr">
              <a:buNone/>
            </a:pPr>
            <a:r>
              <a:rPr lang="en-US" i="1" dirty="0"/>
              <a:t>A positive attitude leads to happiness and success and can change your whole life. If you look at the bright side of life, your whole life becomes filled with light. This light affects not only you and the way you look at the world, but it also affects your </a:t>
            </a:r>
            <a:r>
              <a:rPr lang="en-US" b="1" i="1" dirty="0"/>
              <a:t>whole environment</a:t>
            </a:r>
            <a:r>
              <a:rPr lang="en-US" i="1" dirty="0"/>
              <a:t> and the </a:t>
            </a:r>
            <a:r>
              <a:rPr lang="en-US" b="1" i="1" dirty="0"/>
              <a:t>people around you</a:t>
            </a:r>
            <a:r>
              <a:rPr lang="en-US" i="1" dirty="0"/>
              <a:t>. If this attitude is strong enough, it becomes contagious. It's like radiating light around you.</a:t>
            </a:r>
          </a:p>
          <a:p>
            <a:pPr marL="0" indent="0" algn="ctr">
              <a:buNone/>
            </a:pPr>
            <a:endParaRPr lang="en-US" dirty="0"/>
          </a:p>
        </p:txBody>
      </p:sp>
      <p:sp>
        <p:nvSpPr>
          <p:cNvPr id="4" name="Footer Placeholder 3"/>
          <p:cNvSpPr>
            <a:spLocks noGrp="1"/>
          </p:cNvSpPr>
          <p:nvPr>
            <p:ph type="ftr" sz="quarter" idx="11"/>
          </p:nvPr>
        </p:nvSpPr>
        <p:spPr>
          <a:xfrm>
            <a:off x="2667000" y="6356350"/>
            <a:ext cx="4800600" cy="365125"/>
          </a:xfrm>
        </p:spPr>
        <p:txBody>
          <a:bodyPr/>
          <a:lstStyle/>
          <a:p>
            <a:r>
              <a:rPr lang="en-US" dirty="0"/>
              <a:t>Copyright 2014.  All rights reserved.  www.wem.mb.ca </a:t>
            </a:r>
          </a:p>
        </p:txBody>
      </p:sp>
    </p:spTree>
    <p:extLst>
      <p:ext uri="{BB962C8B-B14F-4D97-AF65-F5344CB8AC3E}">
        <p14:creationId xmlns:p14="http://schemas.microsoft.com/office/powerpoint/2010/main" val="1935103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Activity #1</a:t>
            </a:r>
          </a:p>
          <a:p>
            <a:pPr marL="0" indent="0">
              <a:buNone/>
            </a:pPr>
            <a:endParaRPr lang="en-US" dirty="0"/>
          </a:p>
          <a:p>
            <a:pPr marL="0" indent="0" algn="ctr">
              <a:buNone/>
            </a:pPr>
            <a:r>
              <a:rPr lang="en-US" b="1" dirty="0"/>
              <a:t>ATTITUDE QUOTIENT</a:t>
            </a:r>
          </a:p>
          <a:p>
            <a:pPr marL="0" indent="0" algn="ctr">
              <a:buNone/>
            </a:pPr>
            <a:endParaRPr lang="en-US" b="1" dirty="0"/>
          </a:p>
          <a:p>
            <a:pPr marL="0" indent="0" algn="ctr">
              <a:buNone/>
            </a:pPr>
            <a:r>
              <a:rPr lang="en-US" b="1" dirty="0"/>
              <a:t>Let’s see how positive you </a:t>
            </a:r>
            <a:r>
              <a:rPr lang="en-US" b="1" i="1" dirty="0"/>
              <a:t>really</a:t>
            </a:r>
            <a:r>
              <a:rPr lang="en-US" b="1" dirty="0"/>
              <a:t> are!</a:t>
            </a:r>
          </a:p>
          <a:p>
            <a:pPr marL="0" indent="0" algn="ctr">
              <a:buNone/>
            </a:pPr>
            <a:endParaRPr lang="en-US" b="1" dirty="0"/>
          </a:p>
        </p:txBody>
      </p:sp>
      <p:sp>
        <p:nvSpPr>
          <p:cNvPr id="4" name="Footer Placeholder 3"/>
          <p:cNvSpPr>
            <a:spLocks noGrp="1"/>
          </p:cNvSpPr>
          <p:nvPr>
            <p:ph type="ftr" sz="quarter" idx="11"/>
          </p:nvPr>
        </p:nvSpPr>
        <p:spPr>
          <a:xfrm>
            <a:off x="1676400" y="6356350"/>
            <a:ext cx="5562600" cy="365125"/>
          </a:xfrm>
        </p:spPr>
        <p:txBody>
          <a:bodyPr/>
          <a:lstStyle/>
          <a:p>
            <a:pPr algn="ctr"/>
            <a:r>
              <a:rPr lang="en-US" dirty="0"/>
              <a:t>Copyright 2014.  All rights reserved.  www.wem.mb.ca </a:t>
            </a:r>
          </a:p>
        </p:txBody>
      </p:sp>
    </p:spTree>
    <p:extLst>
      <p:ext uri="{BB962C8B-B14F-4D97-AF65-F5344CB8AC3E}">
        <p14:creationId xmlns:p14="http://schemas.microsoft.com/office/powerpoint/2010/main" val="3011025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389120"/>
          </a:xfrm>
        </p:spPr>
        <p:txBody>
          <a:bodyPr>
            <a:normAutofit/>
          </a:bodyPr>
          <a:lstStyle/>
          <a:p>
            <a:pPr marL="0" indent="0">
              <a:buNone/>
            </a:pPr>
            <a:r>
              <a:rPr lang="en-US" dirty="0"/>
              <a:t>The benefits of a positive attitude:</a:t>
            </a:r>
          </a:p>
          <a:p>
            <a:pPr lvl="1"/>
            <a:r>
              <a:rPr lang="en-US" sz="2000" dirty="0"/>
              <a:t>It helps you achieve goals and attain success.</a:t>
            </a:r>
          </a:p>
          <a:p>
            <a:pPr lvl="1"/>
            <a:r>
              <a:rPr lang="en-US" sz="2000" dirty="0"/>
              <a:t>It brings more happiness into your life.</a:t>
            </a:r>
          </a:p>
          <a:p>
            <a:pPr lvl="1"/>
            <a:r>
              <a:rPr lang="en-US" sz="2000" dirty="0"/>
              <a:t>It produces more energy.</a:t>
            </a:r>
          </a:p>
          <a:p>
            <a:pPr lvl="1"/>
            <a:r>
              <a:rPr lang="en-US" sz="2000" dirty="0"/>
              <a:t>Positive attitude increases your faith in your abilities, and brings hope for a brighter future.</a:t>
            </a:r>
          </a:p>
          <a:p>
            <a:pPr lvl="1"/>
            <a:r>
              <a:rPr lang="en-US" sz="2000" dirty="0"/>
              <a:t>You become able to inspire and motivate yourself and others.</a:t>
            </a:r>
          </a:p>
          <a:p>
            <a:pPr lvl="1"/>
            <a:r>
              <a:rPr lang="en-US" sz="2000" dirty="0"/>
              <a:t>You encounter fewer obstacles and difficulties in your daily life.</a:t>
            </a:r>
          </a:p>
          <a:p>
            <a:pPr lvl="1"/>
            <a:r>
              <a:rPr lang="en-US" sz="2000" dirty="0"/>
              <a:t>You get more respect and love from other people.</a:t>
            </a:r>
          </a:p>
          <a:p>
            <a:pPr lvl="1"/>
            <a:r>
              <a:rPr lang="en-US" sz="2000" dirty="0"/>
              <a:t>Life smiles at you.</a:t>
            </a:r>
          </a:p>
          <a:p>
            <a:pPr marL="0" indent="0" algn="ctr">
              <a:buNone/>
            </a:pPr>
            <a:endParaRPr lang="en-US" dirty="0"/>
          </a:p>
        </p:txBody>
      </p:sp>
      <p:sp>
        <p:nvSpPr>
          <p:cNvPr id="4" name="Footer Placeholder 3"/>
          <p:cNvSpPr>
            <a:spLocks noGrp="1"/>
          </p:cNvSpPr>
          <p:nvPr>
            <p:ph type="ftr" sz="quarter" idx="11"/>
          </p:nvPr>
        </p:nvSpPr>
        <p:spPr>
          <a:xfrm>
            <a:off x="2667000" y="6356350"/>
            <a:ext cx="4800600" cy="365125"/>
          </a:xfrm>
        </p:spPr>
        <p:txBody>
          <a:bodyPr/>
          <a:lstStyle/>
          <a:p>
            <a:r>
              <a:rPr lang="en-US" dirty="0"/>
              <a:t>Copyright 2014.  All rights reserved.  www.wem.mb.ca </a:t>
            </a:r>
          </a:p>
        </p:txBody>
      </p:sp>
    </p:spTree>
    <p:extLst>
      <p:ext uri="{BB962C8B-B14F-4D97-AF65-F5344CB8AC3E}">
        <p14:creationId xmlns:p14="http://schemas.microsoft.com/office/powerpoint/2010/main" val="3370665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2800" dirty="0"/>
          </a:p>
          <a:p>
            <a:pPr marL="0" indent="0" algn="ctr">
              <a:buNone/>
            </a:pPr>
            <a:r>
              <a:rPr lang="en-US" sz="2800" dirty="0"/>
              <a:t>A Negative attitude says: </a:t>
            </a:r>
          </a:p>
          <a:p>
            <a:pPr marL="0" indent="0" algn="ctr">
              <a:buNone/>
            </a:pPr>
            <a:r>
              <a:rPr lang="en-US" sz="2800" dirty="0"/>
              <a:t>you </a:t>
            </a:r>
            <a:r>
              <a:rPr lang="en-US" sz="2800" b="1" i="1" dirty="0"/>
              <a:t>cannot</a:t>
            </a:r>
            <a:r>
              <a:rPr lang="en-US" sz="2800" dirty="0"/>
              <a:t> achieve success</a:t>
            </a:r>
          </a:p>
          <a:p>
            <a:pPr marL="0" indent="0" algn="ctr">
              <a:buNone/>
            </a:pPr>
            <a:endParaRPr lang="en-US" sz="2800" dirty="0"/>
          </a:p>
          <a:p>
            <a:pPr marL="0" indent="0" algn="ctr">
              <a:buNone/>
            </a:pPr>
            <a:r>
              <a:rPr lang="en-US" sz="2800" dirty="0"/>
              <a:t>A Positive attitude says: </a:t>
            </a:r>
          </a:p>
          <a:p>
            <a:pPr marL="0" indent="0" algn="ctr">
              <a:buNone/>
            </a:pPr>
            <a:r>
              <a:rPr lang="en-US" sz="2800" dirty="0"/>
              <a:t>You </a:t>
            </a:r>
            <a:r>
              <a:rPr lang="en-US" sz="2800" b="1" i="1" dirty="0"/>
              <a:t>can </a:t>
            </a:r>
            <a:r>
              <a:rPr lang="en-US" sz="2800" dirty="0"/>
              <a:t>achieve success</a:t>
            </a:r>
          </a:p>
          <a:p>
            <a:pPr marL="0" indent="0" algn="ctr">
              <a:buNone/>
            </a:pPr>
            <a:endParaRPr lang="en-US" sz="2800" dirty="0"/>
          </a:p>
        </p:txBody>
      </p:sp>
      <p:sp>
        <p:nvSpPr>
          <p:cNvPr id="4" name="Footer Placeholder 3"/>
          <p:cNvSpPr>
            <a:spLocks noGrp="1"/>
          </p:cNvSpPr>
          <p:nvPr>
            <p:ph type="ftr" sz="quarter" idx="11"/>
          </p:nvPr>
        </p:nvSpPr>
        <p:spPr>
          <a:xfrm>
            <a:off x="2667000" y="6356350"/>
            <a:ext cx="4800600" cy="365125"/>
          </a:xfrm>
        </p:spPr>
        <p:txBody>
          <a:bodyPr/>
          <a:lstStyle/>
          <a:p>
            <a:r>
              <a:rPr lang="en-US" dirty="0"/>
              <a:t>Copyright 2014.  All rights reserved.  www.wem.mb.ca </a:t>
            </a:r>
          </a:p>
        </p:txBody>
      </p:sp>
    </p:spTree>
    <p:extLst>
      <p:ext uri="{BB962C8B-B14F-4D97-AF65-F5344CB8AC3E}">
        <p14:creationId xmlns:p14="http://schemas.microsoft.com/office/powerpoint/2010/main" val="8919204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693</TotalTime>
  <Words>825</Words>
  <Application>Microsoft Office PowerPoint</Application>
  <PresentationFormat>On-screen Show (4:3)</PresentationFormat>
  <Paragraphs>87</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Constantia</vt:lpstr>
      <vt:lpstr>Wingdings 2</vt:lpstr>
      <vt:lpstr>Flow</vt:lpstr>
      <vt:lpstr>PowerPoint Presentation</vt:lpstr>
      <vt:lpstr>Positive Attitude</vt:lpstr>
      <vt:lpstr>Positive Attitude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Foundations in Essential Skills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Education Manitoba Validated Achievement in Essential Skills for Workplace Certificate Program.</dc:title>
  <dc:creator>Dawn</dc:creator>
  <cp:lastModifiedBy>Chuxian Cui</cp:lastModifiedBy>
  <cp:revision>46</cp:revision>
  <dcterms:created xsi:type="dcterms:W3CDTF">2014-05-22T16:10:06Z</dcterms:created>
  <dcterms:modified xsi:type="dcterms:W3CDTF">2022-11-29T15:54:01Z</dcterms:modified>
</cp:coreProperties>
</file>