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5"/>
  </p:notesMasterIdLst>
  <p:sldIdLst>
    <p:sldId id="268" r:id="rId2"/>
    <p:sldId id="257" r:id="rId3"/>
    <p:sldId id="258" r:id="rId4"/>
    <p:sldId id="259" r:id="rId5"/>
    <p:sldId id="260" r:id="rId6"/>
    <p:sldId id="261" r:id="rId7"/>
    <p:sldId id="269" r:id="rId8"/>
    <p:sldId id="262" r:id="rId9"/>
    <p:sldId id="271" r:id="rId10"/>
    <p:sldId id="270" r:id="rId11"/>
    <p:sldId id="264" r:id="rId12"/>
    <p:sldId id="272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18"/>
    <p:restoredTop sz="94700"/>
  </p:normalViewPr>
  <p:slideViewPr>
    <p:cSldViewPr>
      <p:cViewPr varScale="1">
        <p:scale>
          <a:sx n="68" d="100"/>
          <a:sy n="68" d="100"/>
        </p:scale>
        <p:origin x="175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B9202-1B01-4F25-B33D-BAC98F07B2DF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68D0EF-C21B-4964-ADEB-EFC20B4E2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71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C3C86-06F4-4748-BC36-07D38AEAD5D9}" type="datetime1">
              <a:rPr lang="en-US" smtClean="0"/>
              <a:t>11/29/2022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69A32-D2F8-4C7D-915F-F6F04CFC579C}" type="datetime1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7E0-C881-47DA-92C5-5DA5EEE4EA42}" type="datetime1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C8FC2-8603-49BA-B817-7A1759AFD0B2}" type="datetime1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C9D6A-831B-4BB9-B73D-3E9685F56B55}" type="datetime1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1E22-0B3B-488F-9CE7-2AAE16E2AB29}" type="datetime1">
              <a:rPr lang="en-US" smtClean="0"/>
              <a:t>11/29/2022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6C456-FABE-4E4C-8D49-B31F3498593B}" type="datetime1">
              <a:rPr lang="en-US" smtClean="0"/>
              <a:t>11/29/2022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28C90-4743-483E-A3E6-0335EC4FE542}" type="datetime1">
              <a:rPr lang="en-US" smtClean="0"/>
              <a:t>11/29/2022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7617D-E447-414C-A26C-FCEB17D57CE2}" type="datetime1">
              <a:rPr lang="en-US" smtClean="0"/>
              <a:t>11/29/2022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C08E9-A549-4699-8597-2EFB8036178A}" type="datetime1">
              <a:rPr lang="en-US" smtClean="0"/>
              <a:t>11/29/2022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D1C60-0C45-42A6-968A-8BA5200BC088}" type="datetime1">
              <a:rPr lang="en-US" smtClean="0"/>
              <a:t>11/29/2022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2014.  All rights reserved.  www.wem.mb.ca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EF9A0D1-5E34-4FC8-98B8-CDEE34B8ED69}" type="datetime1">
              <a:rPr lang="en-US" smtClean="0"/>
              <a:t>11/29/2022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/>
              <a:t>Copyright 2014.  All rights reserved.  www.wem.mb.ca 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228600" y="1066799"/>
            <a:ext cx="5122863" cy="5105401"/>
            <a:chOff x="0" y="0"/>
            <a:chExt cx="12240" cy="1584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12240" cy="1584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612" y="638"/>
              <a:ext cx="11016" cy="14564"/>
            </a:xfrm>
            <a:prstGeom prst="rect">
              <a:avLst/>
            </a:prstGeom>
            <a:solidFill>
              <a:srgbClr val="FFFFFF"/>
            </a:solidFill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pic>
        <p:nvPicPr>
          <p:cNvPr id="205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019800" y="3230622"/>
            <a:ext cx="2489847" cy="5913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C:\Users\Dawn\AppData\Local\Microsoft\Windows\Temporary Internet Files\Content.IE5\FNOBU9NZ\MP900439345[1].jpg"/>
          <p:cNvPicPr/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743" y="1323294"/>
            <a:ext cx="4699829" cy="46432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Text Box 3"/>
          <p:cNvSpPr txBox="1"/>
          <p:nvPr/>
        </p:nvSpPr>
        <p:spPr>
          <a:xfrm>
            <a:off x="2522538" y="8305799"/>
            <a:ext cx="3421062" cy="2045303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b="1" dirty="0">
                <a:ln>
                  <a:noFill/>
                </a:ln>
                <a:gradFill>
                  <a:gsLst>
                    <a:gs pos="0">
                      <a:srgbClr val="A54200"/>
                    </a:gs>
                    <a:gs pos="78000">
                      <a:srgbClr val="FF8C19"/>
                    </a:gs>
                    <a:gs pos="100000">
                      <a:srgbClr val="FFF1E9"/>
                    </a:gs>
                  </a:gsLst>
                  <a:lin ang="5400000" scaled="0"/>
                </a:gra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Calibri"/>
                <a:ea typeface="Calibri"/>
                <a:cs typeface="Times New Roman"/>
              </a:rPr>
              <a:t>Validated Achievement in Essential Skills for Workplace</a:t>
            </a:r>
            <a:endParaRPr lang="en-US" sz="5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531938" y="40147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1531938" y="4471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1531938" y="5710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1531938" y="11387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04031" y="2858393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b="1" dirty="0">
                <a:solidFill>
                  <a:srgbClr val="FF8A15"/>
                </a:solidFill>
              </a:rPr>
              <a:t>Personal Management Basics:</a:t>
            </a:r>
          </a:p>
          <a:p>
            <a:pPr algn="ctr"/>
            <a:r>
              <a:rPr lang="en-US" sz="2800" b="1" dirty="0">
                <a:solidFill>
                  <a:srgbClr val="FF8A15"/>
                </a:solidFill>
              </a:rPr>
              <a:t>Self-Awareness</a:t>
            </a:r>
          </a:p>
        </p:txBody>
      </p:sp>
    </p:spTree>
    <p:extLst>
      <p:ext uri="{BB962C8B-B14F-4D97-AF65-F5344CB8AC3E}">
        <p14:creationId xmlns:p14="http://schemas.microsoft.com/office/powerpoint/2010/main" val="2409085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Being Self-Aware at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dirty="0"/>
              <a:t>Can you think of a time when drawing on your past experiences, helped you respond appropriately to a situation at work? </a:t>
            </a:r>
            <a:endParaRPr lang="en-CA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/>
              <a:t>Copyright 2014.  All rights reserved.  www.wem.mb.ca </a:t>
            </a:r>
          </a:p>
        </p:txBody>
      </p:sp>
    </p:spTree>
    <p:extLst>
      <p:ext uri="{BB962C8B-B14F-4D97-AF65-F5344CB8AC3E}">
        <p14:creationId xmlns:p14="http://schemas.microsoft.com/office/powerpoint/2010/main" val="40382745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Being Self-Aware at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Was there a time when someone (maybe you) did not seem self-aware? And what was the cost or consequence of that? </a:t>
            </a:r>
            <a:endParaRPr lang="en-CA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/>
              <a:t>Copyright 2014.  All rights reserved.  www.wem.mb.ca </a:t>
            </a:r>
          </a:p>
        </p:txBody>
      </p:sp>
    </p:spTree>
    <p:extLst>
      <p:ext uri="{BB962C8B-B14F-4D97-AF65-F5344CB8AC3E}">
        <p14:creationId xmlns:p14="http://schemas.microsoft.com/office/powerpoint/2010/main" val="2516112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Being Self-Aware at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How does self-awareness make you more effective in the workplace?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/>
              <a:t>Copyright 2014.  All rights reserved.  www.wem.mb.ca </a:t>
            </a:r>
          </a:p>
        </p:txBody>
      </p:sp>
    </p:spTree>
    <p:extLst>
      <p:ext uri="{BB962C8B-B14F-4D97-AF65-F5344CB8AC3E}">
        <p14:creationId xmlns:p14="http://schemas.microsoft.com/office/powerpoint/2010/main" val="19444768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Journaling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motivating you to keep learning and participating in the class this week?</a:t>
            </a:r>
          </a:p>
          <a:p>
            <a:endParaRPr lang="en-US" dirty="0"/>
          </a:p>
          <a:p>
            <a:pPr marL="0" indent="0">
              <a:buNone/>
            </a:pPr>
            <a:endParaRPr lang="en-CA" dirty="0"/>
          </a:p>
          <a:p>
            <a:r>
              <a:rPr lang="en-US" dirty="0"/>
              <a:t>What emotions and feelings have you noted since you started this program?</a:t>
            </a:r>
            <a:endParaRPr lang="en-CA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/>
              <a:t>Copyright 2014.  All rights reserved.  www.wem.mb.ca </a:t>
            </a:r>
          </a:p>
        </p:txBody>
      </p:sp>
    </p:spTree>
    <p:extLst>
      <p:ext uri="{BB962C8B-B14F-4D97-AF65-F5344CB8AC3E}">
        <p14:creationId xmlns:p14="http://schemas.microsoft.com/office/powerpoint/2010/main" val="2440609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/>
              <a:t>Self-Awareness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57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i="1" dirty="0"/>
              <a:t>Self-awareness</a:t>
            </a:r>
            <a:r>
              <a:rPr lang="en-US" dirty="0"/>
              <a:t> is understanding your personality, behaviors, habits, emotional reactions, motivations, and thought processes.</a:t>
            </a:r>
            <a:endParaRPr lang="en-CA" dirty="0"/>
          </a:p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i="1" dirty="0"/>
              <a:t> </a:t>
            </a:r>
            <a:r>
              <a:rPr lang="en-US" sz="1600" i="1" dirty="0" err="1"/>
              <a:t>www.selfcreation.com</a:t>
            </a:r>
            <a:r>
              <a:rPr lang="en-US" sz="1600" i="1" dirty="0"/>
              <a:t>/self-awareness/</a:t>
            </a:r>
            <a:r>
              <a:rPr lang="en-US" sz="1600" dirty="0"/>
              <a:t>‎</a:t>
            </a:r>
            <a:endParaRPr lang="en-CA" sz="1600" dirty="0"/>
          </a:p>
          <a:p>
            <a:pPr marL="0" indent="0">
              <a:buNone/>
            </a:pPr>
            <a:r>
              <a:rPr lang="en-US" dirty="0"/>
              <a:t> </a:t>
            </a:r>
            <a:endParaRPr lang="en-CA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/>
              <a:t>Copyright 2014.  All rights reserved.  www.wem.mb.ca </a:t>
            </a:r>
          </a:p>
        </p:txBody>
      </p:sp>
    </p:spTree>
    <p:extLst>
      <p:ext uri="{BB962C8B-B14F-4D97-AF65-F5344CB8AC3E}">
        <p14:creationId xmlns:p14="http://schemas.microsoft.com/office/powerpoint/2010/main" val="3531282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Self-awareness</a:t>
            </a:r>
            <a:r>
              <a:rPr lang="mr-IN" dirty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mr-IN" dirty="0"/>
              <a:t>…</a:t>
            </a:r>
            <a:r>
              <a:rPr lang="en-US" dirty="0"/>
              <a:t>is an essential first step toward maximizing job readiness and performance on the job.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 It is a </a:t>
            </a:r>
            <a:r>
              <a:rPr lang="en-US" b="1" dirty="0"/>
              <a:t>foundational skill</a:t>
            </a:r>
            <a:r>
              <a:rPr lang="en-US" dirty="0"/>
              <a:t>. 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mr-IN" dirty="0"/>
              <a:t>…</a:t>
            </a:r>
            <a:r>
              <a:rPr lang="en-US" dirty="0"/>
              <a:t>can improve our judgment and help us identify opportunities for professional development and personal growth. </a:t>
            </a: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/>
              <a:t>Copyright 2014.  All rights reserved.  www.wem.mb.ca </a:t>
            </a:r>
          </a:p>
        </p:txBody>
      </p:sp>
    </p:spTree>
    <p:extLst>
      <p:ext uri="{BB962C8B-B14F-4D97-AF65-F5344CB8AC3E}">
        <p14:creationId xmlns:p14="http://schemas.microsoft.com/office/powerpoint/2010/main" val="275407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Foundations in Essential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Outcomes – How You Will Use What You Learn</a:t>
            </a:r>
          </a:p>
          <a:p>
            <a:pPr lvl="1"/>
            <a:r>
              <a:rPr lang="en-US" dirty="0"/>
              <a:t>Describe your personality traits, personal values and beliefs</a:t>
            </a:r>
            <a:endParaRPr lang="en-CA" dirty="0"/>
          </a:p>
          <a:p>
            <a:pPr lvl="1"/>
            <a:r>
              <a:rPr lang="en-US" dirty="0"/>
              <a:t>Know what motivates you and what makes you happy</a:t>
            </a:r>
            <a:endParaRPr lang="en-CA" dirty="0"/>
          </a:p>
          <a:p>
            <a:pPr lvl="1"/>
            <a:r>
              <a:rPr lang="en-US" dirty="0"/>
              <a:t>Recognize your emotions and feelings</a:t>
            </a:r>
            <a:endParaRPr lang="en-CA" dirty="0"/>
          </a:p>
          <a:p>
            <a:pPr lvl="1"/>
            <a:r>
              <a:rPr lang="en-US" dirty="0"/>
              <a:t>Describe yourself in terms of strengths and limitations</a:t>
            </a:r>
            <a:endParaRPr lang="en-CA" dirty="0"/>
          </a:p>
          <a:p>
            <a:pPr lvl="1"/>
            <a:r>
              <a:rPr lang="en-US" dirty="0"/>
              <a:t>Describe how you see yourself as “a person”</a:t>
            </a:r>
          </a:p>
          <a:p>
            <a:endParaRPr lang="en-US" dirty="0"/>
          </a:p>
          <a:p>
            <a:r>
              <a:rPr lang="en-US" dirty="0"/>
              <a:t>What is the ‘real’ application to this content?</a:t>
            </a:r>
          </a:p>
          <a:p>
            <a:pPr lvl="1"/>
            <a:r>
              <a:rPr lang="en-US" dirty="0"/>
              <a:t>You can self-assess and use the outcomes of assessment to plan your learning. </a:t>
            </a:r>
            <a:endParaRPr lang="en-CA" dirty="0"/>
          </a:p>
          <a:p>
            <a:pPr lvl="1"/>
            <a:r>
              <a:rPr lang="en-US" dirty="0"/>
              <a:t>You can become aware of behaviors or attitudes that might be impacting your ability to work well with others.</a:t>
            </a:r>
            <a:r>
              <a:rPr lang="en-CA" dirty="0"/>
              <a:t>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/>
              <a:t>Copyright 2014.  All rights reserved.  www.wem.mb.ca </a:t>
            </a:r>
          </a:p>
        </p:txBody>
      </p:sp>
    </p:spTree>
    <p:extLst>
      <p:ext uri="{BB962C8B-B14F-4D97-AF65-F5344CB8AC3E}">
        <p14:creationId xmlns:p14="http://schemas.microsoft.com/office/powerpoint/2010/main" val="1626692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Foundations in Essential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534400" cy="438912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How Essential Skills Fit In</a:t>
            </a:r>
          </a:p>
          <a:p>
            <a:pPr lvl="1"/>
            <a:r>
              <a:rPr lang="en-US" dirty="0"/>
              <a:t>Personal Management Basics</a:t>
            </a:r>
          </a:p>
          <a:p>
            <a:pPr lvl="2"/>
            <a:r>
              <a:rPr lang="en-US" dirty="0"/>
              <a:t>Self-Management. </a:t>
            </a:r>
          </a:p>
          <a:p>
            <a:pPr lvl="3"/>
            <a:r>
              <a:rPr lang="en-US" dirty="0"/>
              <a:t>ES: Continuous Learning </a:t>
            </a:r>
          </a:p>
          <a:p>
            <a:pPr lvl="3"/>
            <a:r>
              <a:rPr lang="en-US" dirty="0"/>
              <a:t>ES: Oral Communication</a:t>
            </a:r>
          </a:p>
          <a:p>
            <a:pPr lvl="3"/>
            <a:r>
              <a:rPr lang="en-US" dirty="0"/>
              <a:t>ES: Thinking Skills </a:t>
            </a:r>
          </a:p>
          <a:p>
            <a:r>
              <a:rPr lang="en-US" dirty="0"/>
              <a:t>Examples of strategies used to build self-awareness include: </a:t>
            </a:r>
            <a:endParaRPr lang="en-CA" dirty="0"/>
          </a:p>
          <a:p>
            <a:pPr lvl="1"/>
            <a:r>
              <a:rPr lang="en-US" dirty="0"/>
              <a:t>Self-reflection (CL)</a:t>
            </a:r>
            <a:endParaRPr lang="en-CA" dirty="0"/>
          </a:p>
          <a:p>
            <a:pPr lvl="1"/>
            <a:r>
              <a:rPr lang="en-US" dirty="0"/>
              <a:t>Listening (OC)</a:t>
            </a:r>
            <a:endParaRPr lang="en-CA" dirty="0"/>
          </a:p>
          <a:p>
            <a:pPr lvl="1"/>
            <a:r>
              <a:rPr lang="en-US" dirty="0"/>
              <a:t>Asking questions (OC)</a:t>
            </a:r>
            <a:endParaRPr lang="en-CA" dirty="0"/>
          </a:p>
          <a:p>
            <a:pPr lvl="1"/>
            <a:r>
              <a:rPr lang="en-US" dirty="0"/>
              <a:t>Seeking to understand (CL/TS)</a:t>
            </a:r>
            <a:endParaRPr lang="en-CA" dirty="0"/>
          </a:p>
          <a:p>
            <a:pPr lvl="1"/>
            <a:r>
              <a:rPr lang="en-US" dirty="0"/>
              <a:t>Use of memory (TS)</a:t>
            </a:r>
            <a:endParaRPr lang="en-CA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/>
              <a:t>Copyright 2014.  All rights reserved.  www.wem.mb.ca </a:t>
            </a:r>
          </a:p>
        </p:txBody>
      </p:sp>
    </p:spTree>
    <p:extLst>
      <p:ext uri="{BB962C8B-B14F-4D97-AF65-F5344CB8AC3E}">
        <p14:creationId xmlns:p14="http://schemas.microsoft.com/office/powerpoint/2010/main" val="4028503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an Adjective?</a:t>
            </a:r>
          </a:p>
          <a:p>
            <a:pPr lvl="1"/>
            <a:r>
              <a:rPr lang="en-US" dirty="0"/>
              <a:t>A describing word. Giving more information about the object signified. </a:t>
            </a:r>
            <a:r>
              <a:rPr lang="en-US" sz="1600" dirty="0"/>
              <a:t>(condition, personality, shape, size, sound, time, etc.)</a:t>
            </a:r>
          </a:p>
          <a:p>
            <a:pPr lvl="1"/>
            <a:endParaRPr lang="en-US" dirty="0"/>
          </a:p>
          <a:p>
            <a:pPr marL="393192" lvl="1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/>
              <a:t>Copyright 2014.  All rights reserved.  www.wem.mb.ca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652464"/>
              </p:ext>
            </p:extLst>
          </p:nvPr>
        </p:nvGraphicFramePr>
        <p:xfrm>
          <a:off x="1524000" y="3657600"/>
          <a:ext cx="6096000" cy="18542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/>
                        <a:t>Careful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/>
                        <a:t>Proud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/>
                        <a:t>Thankful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Beautiful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Nervous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Black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Crooked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Agreeable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Petite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Ancient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Young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Rotten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Heavy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Abundant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1025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List two adjectives that describe your </a:t>
            </a:r>
            <a:r>
              <a:rPr lang="en-US" b="1" dirty="0"/>
              <a:t>favorite animal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List two adjectives that describe your </a:t>
            </a:r>
            <a:r>
              <a:rPr lang="en-US" b="1" dirty="0"/>
              <a:t>second most favorite animal</a:t>
            </a:r>
            <a:r>
              <a:rPr lang="en-US" dirty="0"/>
              <a:t>.</a:t>
            </a:r>
            <a:r>
              <a:rPr lang="en-CA" dirty="0"/>
              <a:t> </a:t>
            </a:r>
          </a:p>
          <a:p>
            <a:endParaRPr lang="en-US" dirty="0"/>
          </a:p>
          <a:p>
            <a:r>
              <a:rPr lang="en-US" dirty="0"/>
              <a:t>List two adjectives to describe the </a:t>
            </a:r>
            <a:r>
              <a:rPr lang="en-US" b="1" dirty="0"/>
              <a:t>ocean</a:t>
            </a:r>
            <a:r>
              <a:rPr lang="en-US" dirty="0"/>
              <a:t>.</a:t>
            </a:r>
            <a:r>
              <a:rPr lang="en-CA" dirty="0"/>
              <a:t> </a:t>
            </a:r>
          </a:p>
          <a:p>
            <a:endParaRPr lang="en-US" dirty="0"/>
          </a:p>
          <a:p>
            <a:r>
              <a:rPr lang="en-US" dirty="0"/>
              <a:t>List two adjectives to describe the </a:t>
            </a:r>
            <a:r>
              <a:rPr lang="en-US" b="1" dirty="0"/>
              <a:t>sky</a:t>
            </a:r>
            <a:r>
              <a:rPr lang="en-US" dirty="0"/>
              <a:t>.</a:t>
            </a:r>
            <a:r>
              <a:rPr lang="en-CA" dirty="0"/>
              <a:t> </a:t>
            </a:r>
            <a:endParaRPr lang="en-US" dirty="0"/>
          </a:p>
          <a:p>
            <a:pPr marL="393192" lvl="1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/>
              <a:t>Copyright 2014.  All rights reserved.  www.wem.mb.ca </a:t>
            </a:r>
          </a:p>
        </p:txBody>
      </p:sp>
    </p:spTree>
    <p:extLst>
      <p:ext uri="{BB962C8B-B14F-4D97-AF65-F5344CB8AC3E}">
        <p14:creationId xmlns:p14="http://schemas.microsoft.com/office/powerpoint/2010/main" val="451885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Building your Self-Awareness</a:t>
            </a:r>
            <a:r>
              <a:rPr lang="en-CA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dirty="0"/>
              <a:t>To identify gaps in our employability and essential skills.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Find situations in which we will be most effective.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Assists with intuitive decision-making.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Aids in stress management and motivation of oneself and others. </a:t>
            </a:r>
            <a:endParaRPr lang="en-CA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/>
              <a:t>Copyright 2014.  All rights reserved.  www.wem.mb.ca </a:t>
            </a:r>
          </a:p>
        </p:txBody>
      </p:sp>
    </p:spTree>
    <p:extLst>
      <p:ext uri="{BB962C8B-B14F-4D97-AF65-F5344CB8AC3E}">
        <p14:creationId xmlns:p14="http://schemas.microsoft.com/office/powerpoint/2010/main" val="2870669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Key Areas of Self-Awareness</a:t>
            </a:r>
            <a:r>
              <a:rPr lang="en-CA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dirty="0"/>
              <a:t>Personality traits.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Personal values.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Habits.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Emotions.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Psychological needs that drive our behaviors.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/>
              <a:t>Copyright 2014.  All rights reserved.  www.wem.mb.ca </a:t>
            </a:r>
          </a:p>
        </p:txBody>
      </p:sp>
    </p:spTree>
    <p:extLst>
      <p:ext uri="{BB962C8B-B14F-4D97-AF65-F5344CB8AC3E}">
        <p14:creationId xmlns:p14="http://schemas.microsoft.com/office/powerpoint/2010/main" val="8644213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79</TotalTime>
  <Words>666</Words>
  <Application>Microsoft Office PowerPoint</Application>
  <PresentationFormat>On-screen Show (4:3)</PresentationFormat>
  <Paragraphs>103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Constantia</vt:lpstr>
      <vt:lpstr>Wingdings 2</vt:lpstr>
      <vt:lpstr>Flow</vt:lpstr>
      <vt:lpstr>PowerPoint Presentation</vt:lpstr>
      <vt:lpstr>Self-Awareness</vt:lpstr>
      <vt:lpstr>Self-awareness…</vt:lpstr>
      <vt:lpstr>Foundations in Essential Skills</vt:lpstr>
      <vt:lpstr>Foundations in Essential Skills</vt:lpstr>
      <vt:lpstr>Activity #1</vt:lpstr>
      <vt:lpstr>Activity #1</vt:lpstr>
      <vt:lpstr>Building your Self-Awareness </vt:lpstr>
      <vt:lpstr>Key Areas of Self-Awareness </vt:lpstr>
      <vt:lpstr>Being Self-Aware at Work</vt:lpstr>
      <vt:lpstr>Being Self-Aware at Work</vt:lpstr>
      <vt:lpstr>Being Self-Aware at Work</vt:lpstr>
      <vt:lpstr>Journaling Time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Workplace Education Manitoba Validated Achievement in Essential Skills for Workplace Certificate Program.</dc:title>
  <dc:creator>Dawn</dc:creator>
  <cp:lastModifiedBy>Chuxian Cui</cp:lastModifiedBy>
  <cp:revision>39</cp:revision>
  <dcterms:created xsi:type="dcterms:W3CDTF">2014-05-22T16:10:06Z</dcterms:created>
  <dcterms:modified xsi:type="dcterms:W3CDTF">2022-11-29T15:54:23Z</dcterms:modified>
</cp:coreProperties>
</file>