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5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3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F60B-9748-B34C-BB18-E7CDB077F3BA}" type="datetimeFigureOut">
              <a:rPr lang="en-US" smtClean="0"/>
              <a:t>19-12-04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9279F-DF50-A648-8DD8-05DF588E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LIFT</a:t>
            </a:r>
            <a:br>
              <a:rPr lang="en-US" b="1" dirty="0" smtClean="0"/>
            </a:br>
            <a:r>
              <a:rPr lang="en-US" b="1" dirty="0" smtClean="0"/>
              <a:t>Local Initiative </a:t>
            </a:r>
            <a:r>
              <a:rPr lang="en-US" b="1" dirty="0"/>
              <a:t>F</a:t>
            </a:r>
            <a:r>
              <a:rPr lang="en-US" b="1" dirty="0" smtClean="0"/>
              <a:t>or Transition to 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952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WORKSHOP: Success in the Workplace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36" y="4338313"/>
            <a:ext cx="3017886" cy="20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6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DE-BRIEF: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rule is most important?</a:t>
            </a:r>
          </a:p>
          <a:p>
            <a:r>
              <a:rPr lang="en-US" dirty="0" smtClean="0"/>
              <a:t>What rule do you do most naturally?</a:t>
            </a:r>
          </a:p>
          <a:p>
            <a:r>
              <a:rPr lang="en-US" dirty="0" smtClean="0"/>
              <a:t>What rule is the most difficult to follow?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41459" y="5238446"/>
            <a:ext cx="3345506" cy="129814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37633" y="274638"/>
            <a:ext cx="1605494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4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REFLECTION: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Complete Task #3 by responding to the questions related to the 5 rules.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923"/>
            <a:ext cx="1719219" cy="145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57" y="4631377"/>
            <a:ext cx="1918343" cy="194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66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DEFINITION OF WORKPLACE CULTURE: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Workplace culture</a:t>
            </a:r>
            <a:r>
              <a:rPr lang="en-US" dirty="0" smtClean="0"/>
              <a:t> is the environment in which people work. ... It is the mix of the organization's power structure, rules leadership style, values, traditions, beliefs, interactions, accepted practices/ behaviours and attitudes that contribute to the social, emotional and relational environment of your workplace.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76437"/>
            <a:ext cx="1618254" cy="14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1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INDIVIDUAL TASK: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Skim</a:t>
            </a:r>
            <a:r>
              <a:rPr lang="en-US" dirty="0" smtClean="0"/>
              <a:t> the article entitled “Understanding Workplace Culture” (Task #4) and highlight the title. What does the title mean?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Scan</a:t>
            </a:r>
            <a:r>
              <a:rPr lang="en-US" dirty="0" smtClean="0"/>
              <a:t> the body of the article highlighting the words that summarize the key points.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7" y="171553"/>
            <a:ext cx="1358825" cy="130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15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128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SMALL GROUP TASK:</a:t>
            </a:r>
          </a:p>
          <a:p>
            <a:pPr marL="0" indent="0">
              <a:buNone/>
            </a:pPr>
            <a:r>
              <a:rPr lang="en-US" dirty="0" smtClean="0"/>
              <a:t>In your group list, on flip chart, the things that affect the culture of the workplace: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sp>
        <p:nvSpPr>
          <p:cNvPr id="5" name="10-Point Star 4"/>
          <p:cNvSpPr/>
          <p:nvPr/>
        </p:nvSpPr>
        <p:spPr>
          <a:xfrm>
            <a:off x="3637304" y="4559176"/>
            <a:ext cx="1549427" cy="1688361"/>
          </a:xfrm>
          <a:prstGeom prst="star10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31050" y="3980815"/>
            <a:ext cx="340746" cy="542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71796" y="4404282"/>
            <a:ext cx="340746" cy="542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86731" y="5297427"/>
            <a:ext cx="54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161" y="3980815"/>
            <a:ext cx="214354" cy="542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89273" y="4404282"/>
            <a:ext cx="820888" cy="428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2061" y="5096063"/>
            <a:ext cx="960285" cy="392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11773" y="5901520"/>
            <a:ext cx="371142" cy="511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72434" y="5901522"/>
            <a:ext cx="929308" cy="511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810161" y="6211310"/>
            <a:ext cx="214355" cy="542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631050" y="6211311"/>
            <a:ext cx="340746" cy="480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0161" y="5103829"/>
            <a:ext cx="116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CULTURE</a:t>
            </a:r>
            <a:endParaRPr lang="en-US" sz="2000" b="1" dirty="0"/>
          </a:p>
        </p:txBody>
      </p:sp>
      <p:pic>
        <p:nvPicPr>
          <p:cNvPr id="44" name="Picture 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4" y="171552"/>
            <a:ext cx="1698688" cy="142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57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After posting flip chart papers, have the learners walk around and view the other poster- starring the key points on each poster.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Discuss with the group what is meant by culture?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3" y="75565"/>
            <a:ext cx="2054860" cy="152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06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TASK: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Complete Task #5.</a:t>
            </a:r>
          </a:p>
          <a:p>
            <a:pPr marL="0" indent="0">
              <a:buNone/>
            </a:pPr>
            <a:r>
              <a:rPr lang="en-US" dirty="0" smtClean="0"/>
              <a:t>Share and discuss with the group one written rule you learned in the workplace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99" y="165099"/>
            <a:ext cx="1602765" cy="16161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63" y="5392389"/>
            <a:ext cx="1419225" cy="1153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57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DEFINITION OF ATTITUDE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BBB59"/>
                </a:solidFill>
              </a:rPr>
              <a:t>The definition of an </a:t>
            </a:r>
            <a:r>
              <a:rPr lang="en-US" b="1" dirty="0" smtClean="0">
                <a:solidFill>
                  <a:srgbClr val="9BBB59"/>
                </a:solidFill>
              </a:rPr>
              <a:t>attitude</a:t>
            </a:r>
            <a:r>
              <a:rPr lang="en-US" dirty="0" smtClean="0">
                <a:solidFill>
                  <a:srgbClr val="9BBB59"/>
                </a:solidFill>
              </a:rPr>
              <a:t> is a way of feeling or acting toward a person, thing or situation. Passion for a sport, dislike for a certain actor and negativity toward life in general are each an example of an </a:t>
            </a:r>
            <a:r>
              <a:rPr lang="en-US" b="1" dirty="0" smtClean="0">
                <a:solidFill>
                  <a:srgbClr val="9BBB59"/>
                </a:solidFill>
              </a:rPr>
              <a:t>attitude</a:t>
            </a:r>
            <a:r>
              <a:rPr lang="en-US" dirty="0" smtClean="0">
                <a:solidFill>
                  <a:srgbClr val="9BBB59"/>
                </a:solidFill>
              </a:rPr>
              <a:t>.</a:t>
            </a:r>
            <a:endParaRPr lang="en-US" dirty="0">
              <a:solidFill>
                <a:srgbClr val="9BBB5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97" y="274638"/>
            <a:ext cx="1939937" cy="142864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43734" y="5194300"/>
            <a:ext cx="2603500" cy="16637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7" y="171553"/>
            <a:ext cx="2138992" cy="164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8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PAIRS TASK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9BBB59"/>
                </a:solidFill>
              </a:rPr>
              <a:t>Complete Task #6 by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Pair up and share your answers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9BBB59"/>
                </a:solidFill>
              </a:rPr>
              <a:t>What negative thoughts did you uncover?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How do you protect from these negative thoughts affecting your work?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825625" cy="146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18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TASK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Skim and scan the article “When things go wrong at work” (Task #7).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213"/>
            <a:ext cx="1494346" cy="117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7" y="4755294"/>
            <a:ext cx="2106430" cy="1827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86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RATIONALE</a:t>
            </a:r>
            <a:r>
              <a:rPr lang="en-US" dirty="0" smtClean="0"/>
              <a:t>- </a:t>
            </a:r>
            <a:r>
              <a:rPr lang="en-US" dirty="0" smtClean="0"/>
              <a:t>Getting a job is just the start. You must work to keep the job and to build your career.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OBJECTIVES</a:t>
            </a:r>
            <a:r>
              <a:rPr lang="en-US" dirty="0" smtClean="0"/>
              <a:t>- To understand: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sz="2600" dirty="0" smtClean="0"/>
              <a:t>The 5 rules for starting your job right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What is meant by workplace culture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How we learn the unwritten rule of the job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The role that attitude plays in you being successful on the job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What to do when things go wrong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The types of workplace problems &amp; how they could be resolved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The role communications plays in being successful in the workplace</a:t>
            </a:r>
          </a:p>
          <a:p>
            <a:pPr>
              <a:buFont typeface="Wingdings" charset="2"/>
              <a:buChar char="ü"/>
            </a:pPr>
            <a:r>
              <a:rPr lang="en-US" sz="2600" dirty="0" smtClean="0"/>
              <a:t>The 4 stages of development in a new job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PROCESS</a:t>
            </a:r>
            <a:r>
              <a:rPr lang="en-US" dirty="0" smtClean="0"/>
              <a:t>- </a:t>
            </a:r>
            <a:r>
              <a:rPr lang="en-US" dirty="0" smtClean="0"/>
              <a:t>Mini-lectures, small group, and individual 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7" name="Picture 6" descr="C:\Users\Doug\AppData\Local\Microsoft\Windows\Temporary Internet Files\Content.IE5\QXU14EQI\MC900078802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553"/>
            <a:ext cx="88265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GROUP TASK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Individually complete your assigned situation (Task #8).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Pair up with another learner and share your situation and labeling of the situation.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step #2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867"/>
            <a:ext cx="1871980" cy="1586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8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DE-BRIEF: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For your assigned situation, how did you classify the problem? Why?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Did you feel it was better to solve informally or formally? Why?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could be some common problems?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0" y="0"/>
            <a:ext cx="1467245" cy="122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4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 OF COMMUNCATION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 imparting or exchanging of information verbally. The exchange includes the tone of the voice, facial expression, body language and the words chosen to express the information. 90% of the message is conveyed in these 4 items.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5550218"/>
            <a:ext cx="8229600" cy="11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TASK: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Complete Task #9 individually</a:t>
            </a:r>
          </a:p>
          <a:p>
            <a:r>
              <a:rPr lang="en-US" dirty="0" smtClean="0"/>
              <a:t>Share your positive re-phrasing</a:t>
            </a:r>
          </a:p>
          <a:p>
            <a:r>
              <a:rPr lang="en-US" dirty="0" smtClean="0"/>
              <a:t>So what is important when we communicate?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" y="158750"/>
            <a:ext cx="1054735" cy="169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l="12548" r="12548"/>
          <a:stretch>
            <a:fillRect/>
          </a:stretch>
        </p:blipFill>
        <p:spPr>
          <a:xfrm>
            <a:off x="3852227" y="5106352"/>
            <a:ext cx="1439545" cy="14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TASK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9BBB59"/>
                </a:solidFill>
              </a:rPr>
              <a:t>Assess your attitude by completing Task #10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4" y="173355"/>
            <a:ext cx="1352550" cy="142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27" y="4291965"/>
            <a:ext cx="3639788" cy="1725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93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32646"/>
              </p:ext>
            </p:extLst>
          </p:nvPr>
        </p:nvGraphicFramePr>
        <p:xfrm>
          <a:off x="457200" y="1417638"/>
          <a:ext cx="8229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STAGES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EMPLOYMENT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STAGE 4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BUY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IN</a:t>
                      </a:r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STAGE 3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BUYERS’ REMORSE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STAGE 2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INITIATION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STAGE 1</a:t>
                      </a:r>
                    </a:p>
                    <a:p>
                      <a:pPr algn="ctr"/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HONEYMOON </a:t>
                      </a:r>
                    </a:p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11076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8" y="139003"/>
            <a:ext cx="1295919" cy="113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64" y="5390365"/>
            <a:ext cx="1701738" cy="125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9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TASK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Complete Task #11, individually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540811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7" y="4596049"/>
            <a:ext cx="1982523" cy="1398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02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DE-BRIEF: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be successful, what do you need to do in: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Stage 1- Honeymoon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Stage 2- Initiation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Stage 3- Buyers’ remorse</a:t>
            </a:r>
          </a:p>
          <a:p>
            <a:r>
              <a:rPr lang="en-US" dirty="0" smtClean="0">
                <a:solidFill>
                  <a:srgbClr val="9BBB59"/>
                </a:solidFill>
              </a:rPr>
              <a:t>Stage 4- Buy 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-11009"/>
            <a:ext cx="1939937" cy="1428647"/>
          </a:xfrm>
          <a:prstGeom prst="rect">
            <a:avLst/>
          </a:prstGeom>
        </p:spPr>
      </p:pic>
      <p:pic>
        <p:nvPicPr>
          <p:cNvPr id="5" name="Picture 4" descr="C:\Users\Doug\AppData\Local\Microsoft\Windows\Temporary Internet Files\Content.IE5\5VNQXFQN\MC900078806[1].w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" y="274638"/>
            <a:ext cx="1289497" cy="132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47" y="4762965"/>
            <a:ext cx="1899920" cy="1607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28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DEFINITIONS </a:t>
            </a:r>
            <a:r>
              <a:rPr lang="en-US" sz="5100" b="1" dirty="0" smtClean="0"/>
              <a:t>OF </a:t>
            </a:r>
            <a:r>
              <a:rPr lang="en-US" sz="5100" b="1" dirty="0" smtClean="0"/>
              <a:t>SUCCESS</a:t>
            </a:r>
            <a:endParaRPr lang="en-US" sz="5100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 Doing the least amount of work for the most money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Success is spending the majority of my time focused on work or tasks that are fulfilling, maximizing my potential and helping other people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Making a living that provides me</a:t>
            </a:r>
            <a:r>
              <a:rPr lang="en-US" dirty="0" smtClean="0"/>
              <a:t> the freedom, lifestyle, and experiences that I desire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Professional success</a:t>
            </a:r>
            <a:r>
              <a:rPr lang="en-US" dirty="0" smtClean="0"/>
              <a:t> can be defined by everything you do at work that makes you happy. </a:t>
            </a:r>
          </a:p>
          <a:p>
            <a:pPr>
              <a:buFont typeface="Wingdings" charset="2"/>
              <a:buChar char="q"/>
            </a:pPr>
            <a:r>
              <a:rPr lang="en-US" b="1" dirty="0" smtClean="0"/>
              <a:t>Personal</a:t>
            </a:r>
            <a:r>
              <a:rPr lang="en-US" dirty="0" smtClean="0"/>
              <a:t> </a:t>
            </a:r>
            <a:r>
              <a:rPr lang="en-US" b="1" dirty="0" smtClean="0"/>
              <a:t>success</a:t>
            </a:r>
            <a:r>
              <a:rPr lang="en-US" dirty="0" smtClean="0"/>
              <a:t> can be defined by everything you do outside of the workplace that makes you happy.</a:t>
            </a:r>
          </a:p>
          <a:p>
            <a:pPr>
              <a:buFont typeface="Wingdings" charset="2"/>
              <a:buChar char="q"/>
            </a:pPr>
            <a:r>
              <a:rPr lang="en-US" b="1" dirty="0"/>
              <a:t>S</a:t>
            </a:r>
            <a:r>
              <a:rPr lang="en-US" b="1" dirty="0" smtClean="0"/>
              <a:t>uccess </a:t>
            </a:r>
            <a:r>
              <a:rPr lang="en-US" dirty="0" smtClean="0"/>
              <a:t>means to have a goal, plan the steps to achieve the goal, implement the plan, and finally achieve the goal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5" y="171553"/>
            <a:ext cx="1646714" cy="1246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14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DISCUSSION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Share times in your life when you have experienced success at work, in school, at home, or with your friends and family.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8" y="183515"/>
            <a:ext cx="1337945" cy="1416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24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INDIVIDUAL TASK: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</a:rPr>
              <a:t>Skim</a:t>
            </a:r>
            <a:r>
              <a:rPr lang="en-US" dirty="0" smtClean="0">
                <a:solidFill>
                  <a:schemeClr val="accent3"/>
                </a:solidFill>
              </a:rPr>
              <a:t> the article entitled “Five Rules for Starting your Job Right” (Task #1) and highlight the headings and subheadings.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BBB59"/>
                </a:solidFill>
              </a:rPr>
              <a:t>Scan</a:t>
            </a:r>
            <a:r>
              <a:rPr lang="en-US" dirty="0" smtClean="0">
                <a:solidFill>
                  <a:srgbClr val="9BBB59"/>
                </a:solidFill>
              </a:rPr>
              <a:t> the body of the article highlighting the words that summarize each rule</a:t>
            </a:r>
            <a:endParaRPr lang="en-US" dirty="0">
              <a:solidFill>
                <a:srgbClr val="9BBB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6458" y="274638"/>
            <a:ext cx="1298575" cy="12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SMALL GROUP TASK: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your group summarize your assigned rule/s into one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sentence/s on flip chart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small group will present their summarize/s to the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5" y="171553"/>
            <a:ext cx="1524349" cy="124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oug\AppData\Local\Microsoft\Windows\Temporary Internet Files\Content.IE5\2N164VVY\MC90039099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7" y="5716587"/>
            <a:ext cx="1112943" cy="990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52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DISCUSSION: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How do both the employer and the employee benefit when the employee follows these rules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6" y="171553"/>
            <a:ext cx="1388505" cy="178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22" y="4774817"/>
            <a:ext cx="1773555" cy="158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83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INDIVIDUAL TASK: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Skim and scan your assigned situation (Task #2)</a:t>
            </a:r>
          </a:p>
          <a:p>
            <a:pPr marL="0" indent="0">
              <a:buNone/>
            </a:pPr>
            <a:r>
              <a:rPr lang="en-US" dirty="0" smtClean="0"/>
              <a:t>Read the instructions and complete the task for your assigned situation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" y="201186"/>
            <a:ext cx="1369565" cy="1216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20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IN </a:t>
            </a:r>
            <a:br>
              <a:rPr lang="en-US" b="1" dirty="0" smtClean="0"/>
            </a:br>
            <a:r>
              <a:rPr lang="en-US" b="1" dirty="0" smtClean="0"/>
              <a:t>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PAIRS TASK: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Pair up with another learner and take turns summarizing your assigned situation and explaining what rules are in play.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063" y="171553"/>
            <a:ext cx="1939937" cy="14286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9" y="233680"/>
            <a:ext cx="1485265" cy="136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34" y="4805398"/>
            <a:ext cx="1308132" cy="186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49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998</Words>
  <Application>Microsoft Macintosh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LIFT Local Initiative For Transition to Work</vt:lpstr>
      <vt:lpstr>OVERVIEW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  <vt:lpstr>SUCCESS IN  THE WORKPLACE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 Local Initiative For Transition to Work</dc:title>
  <dc:creator>Doug Krochak</dc:creator>
  <cp:lastModifiedBy>Doug Krochak</cp:lastModifiedBy>
  <cp:revision>20</cp:revision>
  <dcterms:created xsi:type="dcterms:W3CDTF">2019-12-04T16:52:31Z</dcterms:created>
  <dcterms:modified xsi:type="dcterms:W3CDTF">2019-12-05T02:52:13Z</dcterms:modified>
</cp:coreProperties>
</file>